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sldIdLst>
    <p:sldId id="256" r:id="rId2"/>
    <p:sldId id="298" r:id="rId3"/>
    <p:sldId id="258" r:id="rId4"/>
    <p:sldId id="259" r:id="rId5"/>
    <p:sldId id="260" r:id="rId6"/>
    <p:sldId id="261" r:id="rId7"/>
    <p:sldId id="318" r:id="rId8"/>
    <p:sldId id="262" r:id="rId9"/>
    <p:sldId id="263" r:id="rId10"/>
    <p:sldId id="264" r:id="rId11"/>
    <p:sldId id="265" r:id="rId12"/>
    <p:sldId id="266" r:id="rId13"/>
    <p:sldId id="300" r:id="rId14"/>
    <p:sldId id="257" r:id="rId15"/>
    <p:sldId id="304" r:id="rId16"/>
    <p:sldId id="305" r:id="rId17"/>
    <p:sldId id="306" r:id="rId18"/>
    <p:sldId id="307" r:id="rId19"/>
    <p:sldId id="308" r:id="rId20"/>
    <p:sldId id="269" r:id="rId21"/>
    <p:sldId id="271" r:id="rId22"/>
    <p:sldId id="301" r:id="rId23"/>
    <p:sldId id="302" r:id="rId24"/>
    <p:sldId id="303" r:id="rId25"/>
    <p:sldId id="278" r:id="rId26"/>
    <p:sldId id="267" r:id="rId27"/>
    <p:sldId id="279" r:id="rId28"/>
    <p:sldId id="285" r:id="rId29"/>
    <p:sldId id="282" r:id="rId30"/>
    <p:sldId id="283" r:id="rId31"/>
    <p:sldId id="280" r:id="rId32"/>
    <p:sldId id="281" r:id="rId33"/>
    <p:sldId id="299" r:id="rId34"/>
    <p:sldId id="286" r:id="rId35"/>
    <p:sldId id="287" r:id="rId36"/>
    <p:sldId id="288" r:id="rId37"/>
    <p:sldId id="289" r:id="rId38"/>
    <p:sldId id="290" r:id="rId39"/>
    <p:sldId id="291" r:id="rId40"/>
    <p:sldId id="312" r:id="rId41"/>
    <p:sldId id="313" r:id="rId42"/>
    <p:sldId id="314" r:id="rId43"/>
    <p:sldId id="315" r:id="rId44"/>
    <p:sldId id="316" r:id="rId45"/>
    <p:sldId id="317" r:id="rId46"/>
    <p:sldId id="311" r:id="rId47"/>
    <p:sldId id="292" r:id="rId48"/>
    <p:sldId id="293" r:id="rId49"/>
    <p:sldId id="294" r:id="rId50"/>
    <p:sldId id="295" r:id="rId51"/>
    <p:sldId id="297" r:id="rId52"/>
    <p:sldId id="309" r:id="rId5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C1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7" autoAdjust="0"/>
    <p:restoredTop sz="94610"/>
  </p:normalViewPr>
  <p:slideViewPr>
    <p:cSldViewPr snapToGrid="0" snapToObjects="1">
      <p:cViewPr varScale="1">
        <p:scale>
          <a:sx n="152" d="100"/>
          <a:sy n="152" d="100"/>
        </p:scale>
        <p:origin x="3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1405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2AE9A-0BF2-567A-BF6B-9051D89537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185B9C-258B-1E23-9394-ACB8E1AA27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9489BD1-09BC-DD5D-CF6F-7AADFC7E49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AE3851-4FB5-385E-A218-7F1D19E0736B}"/>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841754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216368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8013258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B0A9C-BFB3-AB98-70B3-F821919074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876159-BDA0-2D1F-896A-61218FC8DA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6620384-FEFB-25A4-C499-95A9FD7356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B45C92-FE3D-2558-9FB5-5ED5C0903E0F}"/>
              </a:ext>
            </a:extLst>
          </p:cNvPr>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2257571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51.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image" Target="../media/image65.png"/><Relationship Id="rId5" Type="http://schemas.openxmlformats.org/officeDocument/2006/relationships/image" Target="../media/image64.png"/><Relationship Id="rId10" Type="http://schemas.openxmlformats.org/officeDocument/2006/relationships/image" Target="../media/image1.jpeg"/><Relationship Id="rId4" Type="http://schemas.openxmlformats.org/officeDocument/2006/relationships/image" Target="../media/image63.png"/><Relationship Id="rId9" Type="http://schemas.microsoft.com/office/2007/relationships/hdphoto" Target="../media/hdphoto1.wdp"/></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1828800" y="-1828800"/>
            <a:ext cx="6400800" cy="6400800"/>
          </a:xfrm>
          <a:prstGeom prst="ellipse">
            <a:avLst/>
          </a:prstGeom>
          <a:solidFill>
            <a:srgbClr val="234D35">
              <a:alpha val="60000"/>
            </a:srgbClr>
          </a:solidFill>
          <a:ln/>
        </p:spPr>
        <p:txBody>
          <a:bodyPr/>
          <a:lstStyle/>
          <a:p>
            <a:endParaRPr lang="en-US"/>
          </a:p>
        </p:txBody>
      </p:sp>
      <p:sp>
        <p:nvSpPr>
          <p:cNvPr id="3" name="Shape 1"/>
          <p:cNvSpPr/>
          <p:nvPr/>
        </p:nvSpPr>
        <p:spPr>
          <a:xfrm>
            <a:off x="5486400" y="1828800"/>
            <a:ext cx="5486400" cy="5486400"/>
          </a:xfrm>
          <a:prstGeom prst="ellipse">
            <a:avLst/>
          </a:prstGeom>
          <a:solidFill>
            <a:srgbClr val="1E4430">
              <a:alpha val="70000"/>
            </a:srgbClr>
          </a:solidFill>
          <a:ln/>
        </p:spPr>
        <p:txBody>
          <a:bodyPr/>
          <a:lstStyle/>
          <a:p>
            <a:endParaRPr lang="en-US"/>
          </a:p>
        </p:txBody>
      </p:sp>
      <p:sp>
        <p:nvSpPr>
          <p:cNvPr id="4" name="Text 2"/>
          <p:cNvSpPr/>
          <p:nvPr/>
        </p:nvSpPr>
        <p:spPr>
          <a:xfrm>
            <a:off x="731520" y="914400"/>
            <a:ext cx="7680960" cy="640080"/>
          </a:xfrm>
          <a:prstGeom prst="rect">
            <a:avLst/>
          </a:prstGeom>
          <a:noFill/>
          <a:ln/>
        </p:spPr>
        <p:txBody>
          <a:bodyPr wrap="square" lIns="0" tIns="0" rIns="0" bIns="0" rtlCol="0" anchor="ctr"/>
          <a:lstStyle/>
          <a:p>
            <a:pPr marL="0" indent="0">
              <a:buNone/>
            </a:pPr>
            <a:r>
              <a:rPr lang="en-US" sz="2800" kern="0" spc="500" dirty="0">
                <a:solidFill>
                  <a:srgbClr val="52B788"/>
                </a:solidFill>
                <a:latin typeface="Trebuchet MS" pitchFamily="34" charset="0"/>
                <a:ea typeface="Trebuchet MS" pitchFamily="34" charset="-122"/>
                <a:cs typeface="Trebuchet MS" pitchFamily="34" charset="-120"/>
              </a:rPr>
              <a:t>TAKE CARE OF</a:t>
            </a:r>
            <a:endParaRPr lang="en-US" sz="2800" dirty="0"/>
          </a:p>
        </p:txBody>
      </p:sp>
      <p:sp>
        <p:nvSpPr>
          <p:cNvPr id="5" name="Text 3"/>
          <p:cNvSpPr/>
          <p:nvPr/>
        </p:nvSpPr>
        <p:spPr>
          <a:xfrm>
            <a:off x="731520" y="1508760"/>
            <a:ext cx="7680960" cy="914400"/>
          </a:xfrm>
          <a:prstGeom prst="rect">
            <a:avLst/>
          </a:prstGeom>
          <a:noFill/>
          <a:ln/>
        </p:spPr>
        <p:txBody>
          <a:bodyPr wrap="square" lIns="0" tIns="0" rIns="0" bIns="0" rtlCol="0" anchor="ctr"/>
          <a:lstStyle/>
          <a:p>
            <a:pPr marL="0" indent="0">
              <a:buNone/>
            </a:pPr>
            <a:r>
              <a:rPr lang="en-US" sz="4800" b="1" dirty="0">
                <a:solidFill>
                  <a:srgbClr val="FFFFFF"/>
                </a:solidFill>
                <a:latin typeface="Georgia" pitchFamily="34" charset="0"/>
                <a:ea typeface="Georgia" pitchFamily="34" charset="-122"/>
                <a:cs typeface="Georgia" pitchFamily="34" charset="-120"/>
              </a:rPr>
              <a:t>YOUR TENNIS BODY</a:t>
            </a:r>
            <a:endParaRPr lang="en-US" sz="4800" dirty="0"/>
          </a:p>
        </p:txBody>
      </p:sp>
      <p:sp>
        <p:nvSpPr>
          <p:cNvPr id="6" name="Shape 4"/>
          <p:cNvSpPr/>
          <p:nvPr/>
        </p:nvSpPr>
        <p:spPr>
          <a:xfrm>
            <a:off x="731520" y="2514600"/>
            <a:ext cx="2286000" cy="45720"/>
          </a:xfrm>
          <a:prstGeom prst="rect">
            <a:avLst/>
          </a:prstGeom>
          <a:solidFill>
            <a:srgbClr val="D4A843"/>
          </a:solidFill>
          <a:ln/>
        </p:spPr>
        <p:txBody>
          <a:bodyPr/>
          <a:lstStyle/>
          <a:p>
            <a:endParaRPr lang="en-US"/>
          </a:p>
        </p:txBody>
      </p:sp>
      <p:sp>
        <p:nvSpPr>
          <p:cNvPr id="7" name="Text 5"/>
          <p:cNvSpPr/>
          <p:nvPr/>
        </p:nvSpPr>
        <p:spPr>
          <a:xfrm>
            <a:off x="731520" y="2743200"/>
            <a:ext cx="6400800" cy="731520"/>
          </a:xfrm>
          <a:prstGeom prst="rect">
            <a:avLst/>
          </a:prstGeom>
          <a:noFill/>
          <a:ln/>
        </p:spPr>
        <p:txBody>
          <a:bodyPr wrap="square" lIns="0" tIns="0" rIns="0" bIns="0" rtlCol="0" anchor="ctr"/>
          <a:lstStyle/>
          <a:p>
            <a:pPr marL="0" indent="0">
              <a:buNone/>
            </a:pPr>
            <a:r>
              <a:rPr lang="en-US" sz="1600" dirty="0">
                <a:solidFill>
                  <a:srgbClr val="52B788"/>
                </a:solidFill>
                <a:latin typeface="Calibri" pitchFamily="34" charset="0"/>
                <a:ea typeface="Calibri" pitchFamily="34" charset="-122"/>
                <a:cs typeface="Calibri" pitchFamily="34" charset="-120"/>
              </a:rPr>
              <a:t>A Complete Guide to Tennis Recovery,</a:t>
            </a:r>
            <a:endParaRPr lang="en-US" sz="1600" dirty="0"/>
          </a:p>
          <a:p>
            <a:pPr marL="0" indent="0">
              <a:buNone/>
            </a:pPr>
            <a:r>
              <a:rPr lang="en-US" sz="1600" dirty="0">
                <a:solidFill>
                  <a:srgbClr val="52B788"/>
                </a:solidFill>
                <a:latin typeface="Calibri" pitchFamily="34" charset="0"/>
                <a:ea typeface="Calibri" pitchFamily="34" charset="-122"/>
                <a:cs typeface="Calibri" pitchFamily="34" charset="-120"/>
              </a:rPr>
              <a:t>Injury Prevention &amp; Long-Term Performance</a:t>
            </a:r>
            <a:endParaRPr lang="en-US" sz="1600" dirty="0"/>
          </a:p>
        </p:txBody>
      </p:sp>
      <p:sp>
        <p:nvSpPr>
          <p:cNvPr id="8" name="Text 6"/>
          <p:cNvSpPr/>
          <p:nvPr/>
        </p:nvSpPr>
        <p:spPr>
          <a:xfrm>
            <a:off x="731520" y="4114800"/>
            <a:ext cx="4572000" cy="365760"/>
          </a:xfrm>
          <a:prstGeom prst="rect">
            <a:avLst/>
          </a:prstGeom>
          <a:noFill/>
          <a:ln/>
        </p:spPr>
        <p:txBody>
          <a:bodyPr wrap="square" lIns="0" tIns="0" rIns="0" bIns="0" rtlCol="0" anchor="ctr"/>
          <a:lstStyle/>
          <a:p>
            <a:pPr marL="0" indent="0">
              <a:buNone/>
            </a:pPr>
            <a:r>
              <a:rPr lang="en-US" sz="1200" kern="0" spc="400" dirty="0">
                <a:solidFill>
                  <a:srgbClr val="D4A843"/>
                </a:solidFill>
                <a:latin typeface="Trebuchet MS" pitchFamily="34" charset="0"/>
                <a:ea typeface="Trebuchet MS" pitchFamily="34" charset="-122"/>
                <a:cs typeface="Trebuchet MS" pitchFamily="34" charset="-120"/>
              </a:rPr>
              <a:t>BY: Federico Barbon</a:t>
            </a:r>
            <a:endParaRPr lang="en-US" sz="1200" dirty="0"/>
          </a:p>
        </p:txBody>
      </p:sp>
      <p:pic>
        <p:nvPicPr>
          <p:cNvPr id="10" name="Picture 9">
            <a:extLst>
              <a:ext uri="{FF2B5EF4-FFF2-40B4-BE49-F238E27FC236}">
                <a16:creationId xmlns:a16="http://schemas.microsoft.com/office/drawing/2014/main" id="{7A12196B-2C52-40BD-3E2F-56482E5802C8}"/>
              </a:ext>
            </a:extLst>
          </p:cNvPr>
          <p:cNvPicPr>
            <a:picLocks noChangeAspect="1"/>
          </p:cNvPicPr>
          <p:nvPr/>
        </p:nvPicPr>
        <p:blipFill>
          <a:blip r:embed="rId3"/>
          <a:stretch>
            <a:fillRect/>
          </a:stretch>
        </p:blipFill>
        <p:spPr>
          <a:xfrm>
            <a:off x="5270252" y="286974"/>
            <a:ext cx="3724136" cy="7535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548640"/>
          </a:xfrm>
          <a:prstGeom prst="rect">
            <a:avLst/>
          </a:prstGeom>
          <a:noFill/>
          <a:ln/>
        </p:spPr>
        <p:txBody>
          <a:bodyPr wrap="square" lIns="0" tIns="0" rIns="0" bIns="0" rtlCol="0" anchor="ctr"/>
          <a:lstStyle/>
          <a:p>
            <a:pPr marL="0" indent="0">
              <a:buNone/>
            </a:pPr>
            <a:r>
              <a:rPr lang="en-US" sz="2600" b="1" dirty="0">
                <a:solidFill>
                  <a:srgbClr val="1A3C2A"/>
                </a:solidFill>
                <a:latin typeface="Trebuchet MS" pitchFamily="34" charset="0"/>
                <a:ea typeface="Trebuchet MS" pitchFamily="34" charset="-122"/>
                <a:cs typeface="Trebuchet MS" pitchFamily="34" charset="-120"/>
              </a:rPr>
              <a:t>WHAT HAPPENS DURING EXERCISE</a:t>
            </a:r>
            <a:endParaRPr lang="en-US" sz="2600" dirty="0"/>
          </a:p>
        </p:txBody>
      </p:sp>
      <p:sp>
        <p:nvSpPr>
          <p:cNvPr id="6" name="Shape 4"/>
          <p:cNvSpPr/>
          <p:nvPr/>
        </p:nvSpPr>
        <p:spPr>
          <a:xfrm>
            <a:off x="365760" y="1051560"/>
            <a:ext cx="1920240" cy="19202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7" name="Shape 5"/>
          <p:cNvSpPr/>
          <p:nvPr/>
        </p:nvSpPr>
        <p:spPr>
          <a:xfrm>
            <a:off x="365760" y="1051560"/>
            <a:ext cx="1920240" cy="457200"/>
          </a:xfrm>
          <a:prstGeom prst="rect">
            <a:avLst/>
          </a:prstGeom>
          <a:solidFill>
            <a:srgbClr val="2D6A4F"/>
          </a:solidFill>
          <a:ln/>
        </p:spPr>
        <p:txBody>
          <a:bodyPr/>
          <a:lstStyle/>
          <a:p>
            <a:endParaRPr lang="en-US"/>
          </a:p>
        </p:txBody>
      </p:sp>
      <p:sp>
        <p:nvSpPr>
          <p:cNvPr id="8" name="Text 6"/>
          <p:cNvSpPr/>
          <p:nvPr/>
        </p:nvSpPr>
        <p:spPr>
          <a:xfrm>
            <a:off x="365760" y="1051560"/>
            <a:ext cx="192024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YOU TRAIN</a:t>
            </a:r>
            <a:endParaRPr lang="en-US" sz="1200" dirty="0"/>
          </a:p>
        </p:txBody>
      </p:sp>
      <p:sp>
        <p:nvSpPr>
          <p:cNvPr id="9" name="Text 7"/>
          <p:cNvSpPr/>
          <p:nvPr/>
        </p:nvSpPr>
        <p:spPr>
          <a:xfrm>
            <a:off x="502920" y="1645920"/>
            <a:ext cx="1645920" cy="1188720"/>
          </a:xfrm>
          <a:prstGeom prst="rect">
            <a:avLst/>
          </a:prstGeom>
          <a:noFill/>
          <a:ln/>
        </p:spPr>
        <p:txBody>
          <a:bodyPr wrap="square" lIns="0" tIns="0" rIns="0" bIns="0" rtlCol="0" anchor="t"/>
          <a:lstStyle/>
          <a:p>
            <a:pPr marL="0" indent="0" algn="ctr">
              <a:buNone/>
            </a:pPr>
            <a:r>
              <a:rPr lang="en-US" sz="1400" dirty="0">
                <a:solidFill>
                  <a:srgbClr val="2D2D2D"/>
                </a:solidFill>
                <a:latin typeface="Calibri" pitchFamily="34" charset="0"/>
                <a:ea typeface="Calibri" pitchFamily="34" charset="-122"/>
                <a:cs typeface="Calibri" pitchFamily="34" charset="-120"/>
              </a:rPr>
              <a:t>Muscles contract</a:t>
            </a:r>
            <a:endParaRPr lang="en-US" sz="1400" dirty="0"/>
          </a:p>
          <a:p>
            <a:pPr marL="0" indent="0" algn="ctr">
              <a:buNone/>
            </a:pPr>
            <a:r>
              <a:rPr lang="en-US" sz="1400" dirty="0">
                <a:solidFill>
                  <a:srgbClr val="2D2D2D"/>
                </a:solidFill>
                <a:latin typeface="Calibri" pitchFamily="34" charset="0"/>
                <a:ea typeface="Calibri" pitchFamily="34" charset="-122"/>
                <a:cs typeface="Calibri" pitchFamily="34" charset="-120"/>
              </a:rPr>
              <a:t>repeatedly under</a:t>
            </a:r>
            <a:endParaRPr lang="en-US" sz="1400" dirty="0"/>
          </a:p>
          <a:p>
            <a:pPr marL="0" indent="0" algn="ctr">
              <a:buNone/>
            </a:pPr>
            <a:r>
              <a:rPr lang="en-US" sz="1400" dirty="0">
                <a:solidFill>
                  <a:srgbClr val="2D2D2D"/>
                </a:solidFill>
                <a:latin typeface="Calibri" pitchFamily="34" charset="0"/>
                <a:ea typeface="Calibri" pitchFamily="34" charset="-122"/>
                <a:cs typeface="Calibri" pitchFamily="34" charset="-120"/>
              </a:rPr>
              <a:t>load and stress</a:t>
            </a:r>
            <a:endParaRPr lang="en-US" sz="1400" dirty="0"/>
          </a:p>
        </p:txBody>
      </p:sp>
      <p:pic>
        <p:nvPicPr>
          <p:cNvPr id="10" name="Image 0"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31720" y="1783080"/>
            <a:ext cx="274320" cy="274320"/>
          </a:xfrm>
          <a:prstGeom prst="rect">
            <a:avLst/>
          </a:prstGeom>
        </p:spPr>
      </p:pic>
      <p:sp>
        <p:nvSpPr>
          <p:cNvPr id="11" name="Shape 8"/>
          <p:cNvSpPr/>
          <p:nvPr/>
        </p:nvSpPr>
        <p:spPr>
          <a:xfrm>
            <a:off x="2606040" y="1051560"/>
            <a:ext cx="1920240" cy="19202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2" name="Shape 9"/>
          <p:cNvSpPr/>
          <p:nvPr/>
        </p:nvSpPr>
        <p:spPr>
          <a:xfrm>
            <a:off x="2606040" y="1051560"/>
            <a:ext cx="1920240" cy="457200"/>
          </a:xfrm>
          <a:prstGeom prst="rect">
            <a:avLst/>
          </a:prstGeom>
          <a:solidFill>
            <a:srgbClr val="2D6A4F"/>
          </a:solidFill>
          <a:ln/>
        </p:spPr>
        <p:txBody>
          <a:bodyPr/>
          <a:lstStyle/>
          <a:p>
            <a:endParaRPr lang="en-US"/>
          </a:p>
        </p:txBody>
      </p:sp>
      <p:sp>
        <p:nvSpPr>
          <p:cNvPr id="13" name="Text 10"/>
          <p:cNvSpPr/>
          <p:nvPr/>
        </p:nvSpPr>
        <p:spPr>
          <a:xfrm>
            <a:off x="2606040" y="1051560"/>
            <a:ext cx="192024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MICRO-TEARS</a:t>
            </a:r>
            <a:endParaRPr lang="en-US" sz="1200" dirty="0"/>
          </a:p>
        </p:txBody>
      </p:sp>
      <p:sp>
        <p:nvSpPr>
          <p:cNvPr id="14" name="Text 11"/>
          <p:cNvSpPr/>
          <p:nvPr/>
        </p:nvSpPr>
        <p:spPr>
          <a:xfrm>
            <a:off x="2743200" y="1645920"/>
            <a:ext cx="1645920" cy="1188720"/>
          </a:xfrm>
          <a:prstGeom prst="rect">
            <a:avLst/>
          </a:prstGeom>
          <a:noFill/>
          <a:ln/>
        </p:spPr>
        <p:txBody>
          <a:bodyPr wrap="square" lIns="0" tIns="0" rIns="0" bIns="0" rtlCol="0" anchor="t"/>
          <a:lstStyle/>
          <a:p>
            <a:pPr marL="0" indent="0" algn="ctr">
              <a:buNone/>
            </a:pPr>
            <a:r>
              <a:rPr lang="en-US" sz="1400" dirty="0">
                <a:solidFill>
                  <a:srgbClr val="2D2D2D"/>
                </a:solidFill>
                <a:latin typeface="Calibri" pitchFamily="34" charset="0"/>
                <a:ea typeface="Calibri" pitchFamily="34" charset="-122"/>
                <a:cs typeface="Calibri" pitchFamily="34" charset="-120"/>
              </a:rPr>
              <a:t>Tiny tears form in</a:t>
            </a:r>
            <a:endParaRPr lang="en-US" sz="1400" dirty="0"/>
          </a:p>
          <a:p>
            <a:pPr marL="0" indent="0" algn="ctr">
              <a:buNone/>
            </a:pPr>
            <a:r>
              <a:rPr lang="en-US" sz="1400" dirty="0">
                <a:solidFill>
                  <a:srgbClr val="2D2D2D"/>
                </a:solidFill>
                <a:latin typeface="Calibri" pitchFamily="34" charset="0"/>
                <a:ea typeface="Calibri" pitchFamily="34" charset="-122"/>
                <a:cs typeface="Calibri" pitchFamily="34" charset="-120"/>
              </a:rPr>
              <a:t>muscle fibers —</a:t>
            </a:r>
            <a:endParaRPr lang="en-US" sz="1400" dirty="0"/>
          </a:p>
          <a:p>
            <a:pPr marL="0" indent="0" algn="ctr">
              <a:buNone/>
            </a:pPr>
            <a:r>
              <a:rPr lang="en-US" sz="1400" dirty="0">
                <a:solidFill>
                  <a:srgbClr val="2D2D2D"/>
                </a:solidFill>
                <a:latin typeface="Calibri" pitchFamily="34" charset="0"/>
                <a:ea typeface="Calibri" pitchFamily="34" charset="-122"/>
                <a:cs typeface="Calibri" pitchFamily="34" charset="-120"/>
              </a:rPr>
              <a:t>this is normal</a:t>
            </a:r>
            <a:endParaRPr lang="en-US" sz="1400" dirty="0"/>
          </a:p>
        </p:txBody>
      </p:sp>
      <p:pic>
        <p:nvPicPr>
          <p:cNvPr id="15" name="Image 1"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1783080"/>
            <a:ext cx="274320" cy="274320"/>
          </a:xfrm>
          <a:prstGeom prst="rect">
            <a:avLst/>
          </a:prstGeom>
        </p:spPr>
      </p:pic>
      <p:sp>
        <p:nvSpPr>
          <p:cNvPr id="16" name="Shape 12"/>
          <p:cNvSpPr/>
          <p:nvPr/>
        </p:nvSpPr>
        <p:spPr>
          <a:xfrm>
            <a:off x="4846320" y="1051560"/>
            <a:ext cx="1920240" cy="19202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7" name="Shape 13"/>
          <p:cNvSpPr/>
          <p:nvPr/>
        </p:nvSpPr>
        <p:spPr>
          <a:xfrm>
            <a:off x="4846320" y="1051560"/>
            <a:ext cx="1920240" cy="457200"/>
          </a:xfrm>
          <a:prstGeom prst="rect">
            <a:avLst/>
          </a:prstGeom>
          <a:solidFill>
            <a:srgbClr val="2D6A4F"/>
          </a:solidFill>
          <a:ln/>
        </p:spPr>
        <p:txBody>
          <a:bodyPr/>
          <a:lstStyle/>
          <a:p>
            <a:endParaRPr lang="en-US"/>
          </a:p>
        </p:txBody>
      </p:sp>
      <p:sp>
        <p:nvSpPr>
          <p:cNvPr id="18" name="Text 14"/>
          <p:cNvSpPr/>
          <p:nvPr/>
        </p:nvSpPr>
        <p:spPr>
          <a:xfrm>
            <a:off x="4846320" y="1051560"/>
            <a:ext cx="192024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INFLAMMATION</a:t>
            </a:r>
            <a:endParaRPr lang="en-US" sz="1200" dirty="0"/>
          </a:p>
        </p:txBody>
      </p:sp>
      <p:sp>
        <p:nvSpPr>
          <p:cNvPr id="19" name="Text 15"/>
          <p:cNvSpPr/>
          <p:nvPr/>
        </p:nvSpPr>
        <p:spPr>
          <a:xfrm>
            <a:off x="4983480" y="1645920"/>
            <a:ext cx="1645920" cy="1188720"/>
          </a:xfrm>
          <a:prstGeom prst="rect">
            <a:avLst/>
          </a:prstGeom>
          <a:noFill/>
          <a:ln/>
        </p:spPr>
        <p:txBody>
          <a:bodyPr wrap="square" lIns="0" tIns="0" rIns="0" bIns="0" rtlCol="0" anchor="t"/>
          <a:lstStyle/>
          <a:p>
            <a:pPr marL="0" indent="0" algn="ctr">
              <a:buNone/>
            </a:pPr>
            <a:r>
              <a:rPr lang="en-US" sz="1400" dirty="0">
                <a:solidFill>
                  <a:srgbClr val="2D2D2D"/>
                </a:solidFill>
                <a:latin typeface="Calibri" pitchFamily="34" charset="0"/>
                <a:ea typeface="Calibri" pitchFamily="34" charset="-122"/>
                <a:cs typeface="Calibri" pitchFamily="34" charset="-120"/>
              </a:rPr>
              <a:t>Your body sends</a:t>
            </a:r>
            <a:endParaRPr lang="en-US" sz="1400" dirty="0"/>
          </a:p>
          <a:p>
            <a:pPr marL="0" indent="0" algn="ctr">
              <a:buNone/>
            </a:pPr>
            <a:r>
              <a:rPr lang="en-US" sz="1400" dirty="0">
                <a:solidFill>
                  <a:srgbClr val="2D2D2D"/>
                </a:solidFill>
                <a:latin typeface="Calibri" pitchFamily="34" charset="0"/>
                <a:ea typeface="Calibri" pitchFamily="34" charset="-122"/>
                <a:cs typeface="Calibri" pitchFamily="34" charset="-120"/>
              </a:rPr>
              <a:t>blood and nutrients</a:t>
            </a:r>
            <a:endParaRPr lang="en-US" sz="1400" dirty="0"/>
          </a:p>
          <a:p>
            <a:pPr marL="0" indent="0" algn="ctr">
              <a:buNone/>
            </a:pPr>
            <a:r>
              <a:rPr lang="en-US" sz="1400" dirty="0">
                <a:solidFill>
                  <a:srgbClr val="2D2D2D"/>
                </a:solidFill>
                <a:latin typeface="Calibri" pitchFamily="34" charset="0"/>
                <a:ea typeface="Calibri" pitchFamily="34" charset="-122"/>
                <a:cs typeface="Calibri" pitchFamily="34" charset="-120"/>
              </a:rPr>
              <a:t>to the damaged area</a:t>
            </a:r>
            <a:endParaRPr lang="en-US" sz="1400" dirty="0"/>
          </a:p>
        </p:txBody>
      </p:sp>
      <p:pic>
        <p:nvPicPr>
          <p:cNvPr id="20" name="Image 2"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12280" y="1783080"/>
            <a:ext cx="274320" cy="274320"/>
          </a:xfrm>
          <a:prstGeom prst="rect">
            <a:avLst/>
          </a:prstGeom>
        </p:spPr>
      </p:pic>
      <p:sp>
        <p:nvSpPr>
          <p:cNvPr id="21" name="Shape 16"/>
          <p:cNvSpPr/>
          <p:nvPr/>
        </p:nvSpPr>
        <p:spPr>
          <a:xfrm>
            <a:off x="7086600" y="1051560"/>
            <a:ext cx="1920240" cy="19202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2" name="Shape 17"/>
          <p:cNvSpPr/>
          <p:nvPr/>
        </p:nvSpPr>
        <p:spPr>
          <a:xfrm>
            <a:off x="7086600" y="1051560"/>
            <a:ext cx="1920240" cy="457200"/>
          </a:xfrm>
          <a:prstGeom prst="rect">
            <a:avLst/>
          </a:prstGeom>
          <a:solidFill>
            <a:srgbClr val="2D6A4F"/>
          </a:solidFill>
          <a:ln/>
        </p:spPr>
        <p:txBody>
          <a:bodyPr/>
          <a:lstStyle/>
          <a:p>
            <a:endParaRPr lang="en-US"/>
          </a:p>
        </p:txBody>
      </p:sp>
      <p:sp>
        <p:nvSpPr>
          <p:cNvPr id="23" name="Text 18"/>
          <p:cNvSpPr/>
          <p:nvPr/>
        </p:nvSpPr>
        <p:spPr>
          <a:xfrm>
            <a:off x="7086600" y="1051560"/>
            <a:ext cx="1920240" cy="45720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REPAIR</a:t>
            </a:r>
            <a:endParaRPr lang="en-US" sz="1200" dirty="0"/>
          </a:p>
        </p:txBody>
      </p:sp>
      <p:sp>
        <p:nvSpPr>
          <p:cNvPr id="24" name="Text 19"/>
          <p:cNvSpPr/>
          <p:nvPr/>
        </p:nvSpPr>
        <p:spPr>
          <a:xfrm>
            <a:off x="7223760" y="1645920"/>
            <a:ext cx="1645920" cy="1188720"/>
          </a:xfrm>
          <a:prstGeom prst="rect">
            <a:avLst/>
          </a:prstGeom>
          <a:noFill/>
          <a:ln/>
        </p:spPr>
        <p:txBody>
          <a:bodyPr wrap="square" lIns="0" tIns="0" rIns="0" bIns="0" rtlCol="0" anchor="t"/>
          <a:lstStyle/>
          <a:p>
            <a:pPr marL="0" indent="0" algn="ctr">
              <a:buNone/>
            </a:pPr>
            <a:r>
              <a:rPr lang="en-US" sz="1400" dirty="0">
                <a:solidFill>
                  <a:srgbClr val="2D2D2D"/>
                </a:solidFill>
                <a:latin typeface="Calibri" pitchFamily="34" charset="0"/>
                <a:ea typeface="Calibri" pitchFamily="34" charset="-122"/>
                <a:cs typeface="Calibri" pitchFamily="34" charset="-120"/>
              </a:rPr>
              <a:t>With proper recovery</a:t>
            </a:r>
            <a:endParaRPr lang="en-US" sz="1400" dirty="0"/>
          </a:p>
          <a:p>
            <a:pPr marL="0" indent="0" algn="ctr">
              <a:buNone/>
            </a:pPr>
            <a:r>
              <a:rPr lang="en-US" sz="1400" dirty="0">
                <a:solidFill>
                  <a:srgbClr val="2D2D2D"/>
                </a:solidFill>
                <a:latin typeface="Calibri" pitchFamily="34" charset="0"/>
                <a:ea typeface="Calibri" pitchFamily="34" charset="-122"/>
                <a:cs typeface="Calibri" pitchFamily="34" charset="-120"/>
              </a:rPr>
              <a:t>and nutrition, fibers</a:t>
            </a:r>
            <a:endParaRPr lang="en-US" sz="1400" dirty="0"/>
          </a:p>
          <a:p>
            <a:pPr marL="0" indent="0" algn="ctr">
              <a:buNone/>
            </a:pPr>
            <a:r>
              <a:rPr lang="en-US" sz="1400" dirty="0">
                <a:solidFill>
                  <a:srgbClr val="2D2D2D"/>
                </a:solidFill>
                <a:latin typeface="Calibri" pitchFamily="34" charset="0"/>
                <a:ea typeface="Calibri" pitchFamily="34" charset="-122"/>
                <a:cs typeface="Calibri" pitchFamily="34" charset="-120"/>
              </a:rPr>
              <a:t>rebuild stronger</a:t>
            </a:r>
            <a:endParaRPr lang="en-US" sz="1100" dirty="0"/>
          </a:p>
        </p:txBody>
      </p:sp>
      <p:sp>
        <p:nvSpPr>
          <p:cNvPr id="25" name="Shape 20"/>
          <p:cNvSpPr/>
          <p:nvPr/>
        </p:nvSpPr>
        <p:spPr>
          <a:xfrm>
            <a:off x="457200" y="3246120"/>
            <a:ext cx="8229600" cy="1188720"/>
          </a:xfrm>
          <a:prstGeom prst="rect">
            <a:avLst/>
          </a:prstGeom>
          <a:solidFill>
            <a:srgbClr val="EBF0E8"/>
          </a:solidFill>
          <a:ln/>
        </p:spPr>
        <p:txBody>
          <a:bodyPr/>
          <a:lstStyle/>
          <a:p>
            <a:endParaRPr lang="en-US"/>
          </a:p>
        </p:txBody>
      </p:sp>
      <p:sp>
        <p:nvSpPr>
          <p:cNvPr id="26" name="Text 21"/>
          <p:cNvSpPr/>
          <p:nvPr/>
        </p:nvSpPr>
        <p:spPr>
          <a:xfrm>
            <a:off x="731520" y="3291840"/>
            <a:ext cx="7680960" cy="365760"/>
          </a:xfrm>
          <a:prstGeom prst="rect">
            <a:avLst/>
          </a:prstGeom>
          <a:noFill/>
          <a:ln/>
        </p:spPr>
        <p:txBody>
          <a:bodyPr wrap="square" lIns="0" tIns="0" rIns="0" bIns="0" rtlCol="0" anchor="ctr"/>
          <a:lstStyle/>
          <a:p>
            <a:pPr marL="0" indent="0">
              <a:buNone/>
            </a:pPr>
            <a:r>
              <a:rPr lang="en-US" sz="1400" b="1" dirty="0">
                <a:solidFill>
                  <a:srgbClr val="1A3C2A"/>
                </a:solidFill>
                <a:latin typeface="Trebuchet MS" pitchFamily="34" charset="0"/>
                <a:ea typeface="Trebuchet MS" pitchFamily="34" charset="-122"/>
                <a:cs typeface="Trebuchet MS" pitchFamily="34" charset="-120"/>
              </a:rPr>
              <a:t>SORENESS = PROGRESS (when managed correctly)</a:t>
            </a:r>
            <a:endParaRPr lang="en-US" sz="1400" dirty="0"/>
          </a:p>
        </p:txBody>
      </p:sp>
      <p:sp>
        <p:nvSpPr>
          <p:cNvPr id="27" name="Text 22"/>
          <p:cNvSpPr/>
          <p:nvPr/>
        </p:nvSpPr>
        <p:spPr>
          <a:xfrm>
            <a:off x="731520" y="3657600"/>
            <a:ext cx="7680960" cy="685800"/>
          </a:xfrm>
          <a:prstGeom prst="rect">
            <a:avLst/>
          </a:prstGeom>
          <a:noFill/>
          <a:ln/>
        </p:spPr>
        <p:txBody>
          <a:bodyPr wrap="square" lIns="0" tIns="0" rIns="0" bIns="0" rtlCol="0" anchor="ctr"/>
          <a:lstStyle/>
          <a:p>
            <a:pPr marL="0" indent="0">
              <a:buNone/>
            </a:pPr>
            <a:r>
              <a:rPr lang="en-US" sz="1200" dirty="0">
                <a:solidFill>
                  <a:srgbClr val="2D2D2D"/>
                </a:solidFill>
                <a:latin typeface="Calibri" pitchFamily="34" charset="0"/>
                <a:ea typeface="Calibri" pitchFamily="34" charset="-122"/>
                <a:cs typeface="Calibri" pitchFamily="34" charset="-120"/>
              </a:rPr>
              <a:t>Delayed Onset Muscle Soreness (DOMS) is your body's repair process at work. It typically peaks 24-48 hours after intense activity. Recovery tools like stretching, foam rolling, massage guns, light cardio, and ice baths help speed up this process by boosting blood flow and delivering nutrients to damaged tissue.</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548640"/>
          </a:xfrm>
          <a:prstGeom prst="rect">
            <a:avLst/>
          </a:prstGeom>
          <a:noFill/>
          <a:ln/>
        </p:spPr>
        <p:txBody>
          <a:bodyPr wrap="square" lIns="0" tIns="0" rIns="0" bIns="0" rtlCol="0" anchor="ctr"/>
          <a:lstStyle/>
          <a:p>
            <a:pPr marL="0" indent="0">
              <a:buNone/>
            </a:pPr>
            <a:r>
              <a:rPr lang="en-US" sz="2600" b="1" dirty="0">
                <a:solidFill>
                  <a:srgbClr val="1A3C2A"/>
                </a:solidFill>
                <a:latin typeface="Trebuchet MS" pitchFamily="34" charset="0"/>
                <a:ea typeface="Trebuchet MS" pitchFamily="34" charset="-122"/>
                <a:cs typeface="Trebuchet MS" pitchFamily="34" charset="-120"/>
              </a:rPr>
              <a:t>WHAT HAPPENS WHEN YOU SKIP RECOVERY</a:t>
            </a:r>
            <a:endParaRPr lang="en-US" sz="2600" dirty="0"/>
          </a:p>
        </p:txBody>
      </p:sp>
      <p:sp>
        <p:nvSpPr>
          <p:cNvPr id="6" name="Shape 4"/>
          <p:cNvSpPr/>
          <p:nvPr/>
        </p:nvSpPr>
        <p:spPr>
          <a:xfrm>
            <a:off x="457200" y="1005840"/>
            <a:ext cx="3886200" cy="3474720"/>
          </a:xfrm>
          <a:prstGeom prst="rect">
            <a:avLst/>
          </a:prstGeom>
          <a:solidFill>
            <a:srgbClr val="FDF2F2"/>
          </a:solidFill>
          <a:ln/>
          <a:effectLst>
            <a:outerShdw blurRad="76200" dist="25400" dir="8100000" algn="bl" rotWithShape="0">
              <a:srgbClr val="000000">
                <a:alpha val="12000"/>
              </a:srgbClr>
            </a:outerShdw>
          </a:effectLst>
        </p:spPr>
        <p:txBody>
          <a:bodyPr/>
          <a:lstStyle/>
          <a:p>
            <a:endParaRPr lang="en-US"/>
          </a:p>
        </p:txBody>
      </p:sp>
      <p:sp>
        <p:nvSpPr>
          <p:cNvPr id="7" name="Shape 5"/>
          <p:cNvSpPr/>
          <p:nvPr/>
        </p:nvSpPr>
        <p:spPr>
          <a:xfrm>
            <a:off x="457200" y="1005840"/>
            <a:ext cx="3886200" cy="457200"/>
          </a:xfrm>
          <a:prstGeom prst="rect">
            <a:avLst/>
          </a:prstGeom>
          <a:solidFill>
            <a:srgbClr val="C0392B"/>
          </a:solidFill>
          <a:ln/>
        </p:spPr>
        <p:txBody>
          <a:bodyPr/>
          <a:lstStyle/>
          <a:p>
            <a:endParaRPr lang="en-US"/>
          </a:p>
        </p:txBody>
      </p:sp>
      <p:sp>
        <p:nvSpPr>
          <p:cNvPr id="8" name="Text 6"/>
          <p:cNvSpPr/>
          <p:nvPr/>
        </p:nvSpPr>
        <p:spPr>
          <a:xfrm>
            <a:off x="457200" y="1005840"/>
            <a:ext cx="3886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SKIP RECOVERY</a:t>
            </a:r>
            <a:endParaRPr lang="en-US" sz="1400" dirty="0"/>
          </a:p>
        </p:txBody>
      </p:sp>
      <p:sp>
        <p:nvSpPr>
          <p:cNvPr id="9" name="Text 7"/>
          <p:cNvSpPr/>
          <p:nvPr/>
        </p:nvSpPr>
        <p:spPr>
          <a:xfrm>
            <a:off x="731520" y="1645920"/>
            <a:ext cx="3383280" cy="2743200"/>
          </a:xfrm>
          <a:prstGeom prst="rect">
            <a:avLst/>
          </a:prstGeom>
          <a:noFill/>
          <a:ln/>
        </p:spPr>
        <p:txBody>
          <a:bodyPr wrap="square" rtlCol="0" anchor="ctr"/>
          <a:lstStyle/>
          <a:p>
            <a:pPr marL="342900" indent="-342900">
              <a:spcAft>
                <a:spcPts val="600"/>
              </a:spcAft>
              <a:buSzPct val="100000"/>
              <a:buChar char="•"/>
            </a:pPr>
            <a:r>
              <a:rPr lang="en-US" sz="1100" dirty="0">
                <a:solidFill>
                  <a:srgbClr val="C0392B"/>
                </a:solidFill>
                <a:latin typeface="Calibri" pitchFamily="34" charset="0"/>
                <a:ea typeface="Calibri" pitchFamily="34" charset="-122"/>
                <a:cs typeface="Calibri" pitchFamily="34" charset="-120"/>
              </a:rPr>
              <a:t>Muscles stay tight and shortened after every session — this tightness accumulates day after day</a:t>
            </a:r>
            <a:endParaRPr lang="en-US" sz="1100" dirty="0"/>
          </a:p>
          <a:p>
            <a:pPr marL="342900" indent="-342900">
              <a:spcAft>
                <a:spcPts val="600"/>
              </a:spcAft>
              <a:buSzPct val="100000"/>
              <a:buChar char="•"/>
            </a:pPr>
            <a:r>
              <a:rPr lang="en-US" sz="1100" dirty="0">
                <a:solidFill>
                  <a:srgbClr val="C0392B"/>
                </a:solidFill>
                <a:latin typeface="Calibri" pitchFamily="34" charset="0"/>
                <a:ea typeface="Calibri" pitchFamily="34" charset="-122"/>
                <a:cs typeface="Calibri" pitchFamily="34" charset="-120"/>
              </a:rPr>
              <a:t>Tight muscles lose flexibility and range of motion, making them much more likely to PULL or TEAR during a sprint, serve, or sudden movement</a:t>
            </a:r>
            <a:endParaRPr lang="en-US" sz="1100" dirty="0"/>
          </a:p>
          <a:p>
            <a:pPr marL="342900" indent="-342900">
              <a:spcAft>
                <a:spcPts val="600"/>
              </a:spcAft>
              <a:buSzPct val="100000"/>
              <a:buChar char="•"/>
            </a:pPr>
            <a:r>
              <a:rPr lang="en-US" sz="1100" dirty="0">
                <a:solidFill>
                  <a:srgbClr val="C0392B"/>
                </a:solidFill>
                <a:latin typeface="Calibri" pitchFamily="34" charset="0"/>
                <a:ea typeface="Calibri" pitchFamily="34" charset="-122"/>
                <a:cs typeface="Calibri" pitchFamily="34" charset="-120"/>
              </a:rPr>
              <a:t>A pulled muscle can keep you off the court for weeks or even months</a:t>
            </a:r>
            <a:endParaRPr lang="en-US" sz="1100" dirty="0"/>
          </a:p>
          <a:p>
            <a:pPr marL="342900" indent="-342900">
              <a:spcAft>
                <a:spcPts val="600"/>
              </a:spcAft>
              <a:buSzPct val="100000"/>
              <a:buChar char="•"/>
            </a:pPr>
            <a:r>
              <a:rPr lang="en-US" sz="1100" dirty="0">
                <a:solidFill>
                  <a:srgbClr val="C0392B"/>
                </a:solidFill>
                <a:latin typeface="Calibri" pitchFamily="34" charset="0"/>
                <a:ea typeface="Calibri" pitchFamily="34" charset="-122"/>
                <a:cs typeface="Calibri" pitchFamily="34" charset="-120"/>
              </a:rPr>
              <a:t>Accumulated tightness leads to chronic pain in shoulders, elbows, knees, and back</a:t>
            </a:r>
            <a:endParaRPr lang="en-US" sz="1100" dirty="0"/>
          </a:p>
          <a:p>
            <a:pPr marL="342900" indent="-342900">
              <a:spcAft>
                <a:spcPts val="600"/>
              </a:spcAft>
              <a:buSzPct val="100000"/>
              <a:buChar char="•"/>
            </a:pPr>
            <a:r>
              <a:rPr lang="en-US" sz="1100" dirty="0">
                <a:solidFill>
                  <a:srgbClr val="C0392B"/>
                </a:solidFill>
                <a:latin typeface="Calibri" pitchFamily="34" charset="0"/>
                <a:ea typeface="Calibri" pitchFamily="34" charset="-122"/>
                <a:cs typeface="Calibri" pitchFamily="34" charset="-120"/>
              </a:rPr>
              <a:t>Burnout, loss of motivation, and a shorter athletic career</a:t>
            </a:r>
            <a:endParaRPr lang="en-US" sz="1100" dirty="0"/>
          </a:p>
        </p:txBody>
      </p:sp>
      <p:sp>
        <p:nvSpPr>
          <p:cNvPr id="10" name="Shape 8"/>
          <p:cNvSpPr/>
          <p:nvPr/>
        </p:nvSpPr>
        <p:spPr>
          <a:xfrm>
            <a:off x="4800600" y="1005840"/>
            <a:ext cx="3886200" cy="3474720"/>
          </a:xfrm>
          <a:prstGeom prst="rect">
            <a:avLst/>
          </a:prstGeom>
          <a:solidFill>
            <a:srgbClr val="F0FFF4"/>
          </a:solidFill>
          <a:ln/>
          <a:effectLst>
            <a:outerShdw blurRad="76200" dist="25400" dir="8100000" algn="bl" rotWithShape="0">
              <a:srgbClr val="000000">
                <a:alpha val="12000"/>
              </a:srgbClr>
            </a:outerShdw>
          </a:effectLst>
        </p:spPr>
        <p:txBody>
          <a:bodyPr/>
          <a:lstStyle/>
          <a:p>
            <a:endParaRPr lang="en-US"/>
          </a:p>
        </p:txBody>
      </p:sp>
      <p:sp>
        <p:nvSpPr>
          <p:cNvPr id="11" name="Shape 9"/>
          <p:cNvSpPr/>
          <p:nvPr/>
        </p:nvSpPr>
        <p:spPr>
          <a:xfrm>
            <a:off x="4800600" y="1005840"/>
            <a:ext cx="3886200" cy="457200"/>
          </a:xfrm>
          <a:prstGeom prst="rect">
            <a:avLst/>
          </a:prstGeom>
          <a:solidFill>
            <a:srgbClr val="2D6A4F"/>
          </a:solidFill>
          <a:ln/>
        </p:spPr>
        <p:txBody>
          <a:bodyPr/>
          <a:lstStyle/>
          <a:p>
            <a:endParaRPr lang="en-US"/>
          </a:p>
        </p:txBody>
      </p:sp>
      <p:sp>
        <p:nvSpPr>
          <p:cNvPr id="12" name="Text 10"/>
          <p:cNvSpPr/>
          <p:nvPr/>
        </p:nvSpPr>
        <p:spPr>
          <a:xfrm>
            <a:off x="4800600" y="1005840"/>
            <a:ext cx="3886200" cy="457200"/>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RECOVER PROPERLY</a:t>
            </a:r>
            <a:endParaRPr lang="en-US" sz="1400" dirty="0"/>
          </a:p>
        </p:txBody>
      </p:sp>
      <p:sp>
        <p:nvSpPr>
          <p:cNvPr id="13" name="Text 11"/>
          <p:cNvSpPr/>
          <p:nvPr/>
        </p:nvSpPr>
        <p:spPr>
          <a:xfrm>
            <a:off x="5074920" y="1645920"/>
            <a:ext cx="3383280" cy="2743200"/>
          </a:xfrm>
          <a:prstGeom prst="rect">
            <a:avLst/>
          </a:prstGeom>
          <a:noFill/>
          <a:ln/>
        </p:spPr>
        <p:txBody>
          <a:bodyPr wrap="square" rtlCol="0" anchor="ctr"/>
          <a:lstStyle/>
          <a:p>
            <a:pPr marL="342900" indent="-342900">
              <a:spcAft>
                <a:spcPts val="600"/>
              </a:spcAft>
              <a:buSzPct val="100000"/>
              <a:buChar char="•"/>
            </a:pPr>
            <a:r>
              <a:rPr lang="en-US" sz="1100" dirty="0">
                <a:solidFill>
                  <a:srgbClr val="2D6A4F"/>
                </a:solidFill>
                <a:latin typeface="Calibri" pitchFamily="34" charset="0"/>
                <a:ea typeface="Calibri" pitchFamily="34" charset="-122"/>
                <a:cs typeface="Calibri" pitchFamily="34" charset="-120"/>
              </a:rPr>
              <a:t>Reduced soreness</a:t>
            </a:r>
          </a:p>
          <a:p>
            <a:pPr marL="342900" indent="-342900">
              <a:spcAft>
                <a:spcPts val="600"/>
              </a:spcAft>
              <a:buSzPct val="100000"/>
              <a:buChar char="•"/>
            </a:pPr>
            <a:r>
              <a:rPr lang="en-US" sz="1100" dirty="0">
                <a:solidFill>
                  <a:srgbClr val="2D6A4F"/>
                </a:solidFill>
                <a:latin typeface="Calibri" pitchFamily="34" charset="0"/>
                <a:ea typeface="Calibri" pitchFamily="34" charset="-122"/>
                <a:cs typeface="Calibri" pitchFamily="34" charset="-120"/>
              </a:rPr>
              <a:t>Flexible, responsive muscles ready for action</a:t>
            </a:r>
            <a:endParaRPr lang="en-US" sz="1100" dirty="0"/>
          </a:p>
          <a:p>
            <a:pPr marL="342900" indent="-342900">
              <a:spcAft>
                <a:spcPts val="600"/>
              </a:spcAft>
              <a:buSzPct val="100000"/>
              <a:buChar char="•"/>
            </a:pPr>
            <a:r>
              <a:rPr lang="en-US" sz="1100" dirty="0">
                <a:solidFill>
                  <a:srgbClr val="2D6A4F"/>
                </a:solidFill>
                <a:latin typeface="Calibri" pitchFamily="34" charset="0"/>
                <a:ea typeface="Calibri" pitchFamily="34" charset="-122"/>
                <a:cs typeface="Calibri" pitchFamily="34" charset="-120"/>
              </a:rPr>
              <a:t>Faster reaction time and explosive first steps</a:t>
            </a:r>
            <a:endParaRPr lang="en-US" sz="1100" dirty="0"/>
          </a:p>
          <a:p>
            <a:pPr marL="342900" indent="-342900">
              <a:spcAft>
                <a:spcPts val="600"/>
              </a:spcAft>
              <a:buSzPct val="100000"/>
              <a:buChar char="•"/>
            </a:pPr>
            <a:r>
              <a:rPr lang="en-US" sz="1100" dirty="0">
                <a:solidFill>
                  <a:srgbClr val="2D6A4F"/>
                </a:solidFill>
                <a:latin typeface="Calibri" pitchFamily="34" charset="0"/>
                <a:ea typeface="Calibri" pitchFamily="34" charset="-122"/>
                <a:cs typeface="Calibri" pitchFamily="34" charset="-120"/>
              </a:rPr>
              <a:t>Muscles rebuild stronger after each session</a:t>
            </a:r>
            <a:endParaRPr lang="en-US" sz="1100" dirty="0"/>
          </a:p>
          <a:p>
            <a:pPr marL="342900" indent="-342900">
              <a:spcAft>
                <a:spcPts val="600"/>
              </a:spcAft>
              <a:buSzPct val="100000"/>
              <a:buChar char="•"/>
            </a:pPr>
            <a:r>
              <a:rPr lang="en-US" sz="1100" dirty="0">
                <a:solidFill>
                  <a:srgbClr val="2D6A4F"/>
                </a:solidFill>
                <a:latin typeface="Calibri" pitchFamily="34" charset="0"/>
                <a:ea typeface="Calibri" pitchFamily="34" charset="-122"/>
                <a:cs typeface="Calibri" pitchFamily="34" charset="-120"/>
              </a:rPr>
              <a:t>Balanced body, fewer imbalances and pain</a:t>
            </a:r>
            <a:endParaRPr lang="en-US" sz="1100" dirty="0"/>
          </a:p>
          <a:p>
            <a:pPr marL="342900" indent="-342900">
              <a:spcAft>
                <a:spcPts val="600"/>
              </a:spcAft>
              <a:buSzPct val="100000"/>
              <a:buChar char="•"/>
            </a:pPr>
            <a:r>
              <a:rPr lang="en-US" sz="1100" dirty="0">
                <a:solidFill>
                  <a:srgbClr val="2D6A4F"/>
                </a:solidFill>
                <a:latin typeface="Calibri" pitchFamily="34" charset="0"/>
                <a:ea typeface="Calibri" pitchFamily="34" charset="-122"/>
                <a:cs typeface="Calibri" pitchFamily="34" charset="-120"/>
              </a:rPr>
              <a:t>Sustained energy and love for the game</a:t>
            </a:r>
            <a:endParaRPr lang="en-US" sz="1100" dirty="0"/>
          </a:p>
          <a:p>
            <a:pPr marL="342900" indent="-342900">
              <a:spcAft>
                <a:spcPts val="600"/>
              </a:spcAft>
              <a:buSzPct val="100000"/>
              <a:buChar char="•"/>
            </a:pPr>
            <a:r>
              <a:rPr lang="en-US" sz="1100" dirty="0">
                <a:solidFill>
                  <a:srgbClr val="2D6A4F"/>
                </a:solidFill>
                <a:latin typeface="Calibri" pitchFamily="34" charset="0"/>
                <a:ea typeface="Calibri" pitchFamily="34" charset="-122"/>
                <a:cs typeface="Calibri" pitchFamily="34" charset="-120"/>
              </a:rPr>
              <a:t>Long, healthy athletic career</a:t>
            </a:r>
          </a:p>
          <a:p>
            <a:pPr marL="342900" indent="-342900">
              <a:spcAft>
                <a:spcPts val="600"/>
              </a:spcAft>
              <a:buSzPct val="100000"/>
              <a:buChar char="•"/>
            </a:pP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548640" y="1097280"/>
            <a:ext cx="1005840" cy="1005840"/>
          </a:xfrm>
          <a:prstGeom prst="ellipse">
            <a:avLst/>
          </a:prstGeom>
          <a:solidFill>
            <a:srgbClr val="D4A843"/>
          </a:solidFill>
          <a:ln/>
        </p:spPr>
        <p:txBody>
          <a:bodyPr/>
          <a:lstStyle/>
          <a:p>
            <a:endParaRPr lang="en-US"/>
          </a:p>
        </p:txBody>
      </p:sp>
      <p:sp>
        <p:nvSpPr>
          <p:cNvPr id="3" name="Text 1"/>
          <p:cNvSpPr/>
          <p:nvPr/>
        </p:nvSpPr>
        <p:spPr>
          <a:xfrm>
            <a:off x="548640" y="1097280"/>
            <a:ext cx="1005840" cy="1005840"/>
          </a:xfrm>
          <a:prstGeom prst="rect">
            <a:avLst/>
          </a:prstGeom>
          <a:noFill/>
          <a:ln/>
        </p:spPr>
        <p:txBody>
          <a:bodyPr wrap="square" lIns="0" tIns="0" rIns="0" bIns="0" rtlCol="0" anchor="ctr"/>
          <a:lstStyle/>
          <a:p>
            <a:pPr marL="0" indent="0" algn="ctr">
              <a:buNone/>
            </a:pPr>
            <a:r>
              <a:rPr lang="en-US" sz="3600" b="1" dirty="0">
                <a:solidFill>
                  <a:srgbClr val="1A3C2A"/>
                </a:solidFill>
                <a:latin typeface="Georgia" pitchFamily="34" charset="0"/>
                <a:ea typeface="Georgia" pitchFamily="34" charset="-122"/>
                <a:cs typeface="Georgia" pitchFamily="34" charset="-120"/>
              </a:rPr>
              <a:t>4</a:t>
            </a:r>
            <a:endParaRPr lang="en-US" sz="3600" dirty="0"/>
          </a:p>
        </p:txBody>
      </p:sp>
      <p:sp>
        <p:nvSpPr>
          <p:cNvPr id="4" name="Text 2"/>
          <p:cNvSpPr/>
          <p:nvPr/>
        </p:nvSpPr>
        <p:spPr>
          <a:xfrm>
            <a:off x="1920240" y="914400"/>
            <a:ext cx="6583680" cy="640080"/>
          </a:xfrm>
          <a:prstGeom prst="rect">
            <a:avLst/>
          </a:prstGeom>
          <a:noFill/>
          <a:ln/>
        </p:spPr>
        <p:txBody>
          <a:bodyPr wrap="square" lIns="0" tIns="0" rIns="0" bIns="0" rtlCol="0" anchor="ctr"/>
          <a:lstStyle/>
          <a:p>
            <a:pPr marL="0" indent="0">
              <a:buNone/>
            </a:pPr>
            <a:r>
              <a:rPr lang="en-US" sz="3200" b="1" kern="0" spc="200" dirty="0">
                <a:solidFill>
                  <a:srgbClr val="FFFFFF"/>
                </a:solidFill>
                <a:latin typeface="Trebuchet MS" pitchFamily="34" charset="0"/>
                <a:ea typeface="Trebuchet MS" pitchFamily="34" charset="-122"/>
                <a:cs typeface="Trebuchet MS" pitchFamily="34" charset="-120"/>
              </a:rPr>
              <a:t>FULL-BODY STRETCHING ROUTINE</a:t>
            </a:r>
            <a:endParaRPr lang="en-US" sz="3200" dirty="0"/>
          </a:p>
        </p:txBody>
      </p:sp>
      <p:sp>
        <p:nvSpPr>
          <p:cNvPr id="5" name="Text 3"/>
          <p:cNvSpPr/>
          <p:nvPr/>
        </p:nvSpPr>
        <p:spPr>
          <a:xfrm>
            <a:off x="1920240" y="1554480"/>
            <a:ext cx="6583680" cy="822960"/>
          </a:xfrm>
          <a:prstGeom prst="rect">
            <a:avLst/>
          </a:prstGeom>
          <a:noFill/>
          <a:ln/>
        </p:spPr>
        <p:txBody>
          <a:bodyPr wrap="square" lIns="0" tIns="0" rIns="0" bIns="0" rtlCol="0" anchor="ctr"/>
          <a:lstStyle/>
          <a:p>
            <a:pPr marL="0" indent="0">
              <a:buNone/>
            </a:pPr>
            <a:r>
              <a:rPr lang="en-US" sz="1500" dirty="0">
                <a:solidFill>
                  <a:srgbClr val="52B788"/>
                </a:solidFill>
                <a:latin typeface="Calibri" pitchFamily="34" charset="0"/>
                <a:ea typeface="Calibri" pitchFamily="34" charset="-122"/>
                <a:cs typeface="Calibri" pitchFamily="34" charset="-120"/>
              </a:rPr>
              <a:t>Stretches for post-training recovery</a:t>
            </a:r>
          </a:p>
          <a:p>
            <a:pPr marL="0" indent="0">
              <a:buNone/>
            </a:pPr>
            <a:r>
              <a:rPr lang="en-US" sz="1500" dirty="0">
                <a:solidFill>
                  <a:srgbClr val="52B788"/>
                </a:solidFill>
                <a:latin typeface="Calibri" pitchFamily="34" charset="0"/>
                <a:ea typeface="Calibri" pitchFamily="34" charset="-122"/>
                <a:cs typeface="Calibri" pitchFamily="34" charset="-120"/>
              </a:rPr>
              <a:t>It just takes 18min/day</a:t>
            </a:r>
          </a:p>
        </p:txBody>
      </p:sp>
      <p:sp>
        <p:nvSpPr>
          <p:cNvPr id="6" name="Shape 4"/>
          <p:cNvSpPr/>
          <p:nvPr/>
        </p:nvSpPr>
        <p:spPr>
          <a:xfrm>
            <a:off x="1371600" y="2926080"/>
            <a:ext cx="6400800" cy="1463040"/>
          </a:xfrm>
          <a:prstGeom prst="rect">
            <a:avLst/>
          </a:prstGeom>
          <a:solidFill>
            <a:srgbClr val="234D35"/>
          </a:solidFill>
          <a:ln/>
        </p:spPr>
        <p:txBody>
          <a:bodyPr/>
          <a:lstStyle/>
          <a:p>
            <a:endParaRPr lang="en-US"/>
          </a:p>
        </p:txBody>
      </p:sp>
      <p:sp>
        <p:nvSpPr>
          <p:cNvPr id="7" name="Text 5"/>
          <p:cNvSpPr/>
          <p:nvPr/>
        </p:nvSpPr>
        <p:spPr>
          <a:xfrm>
            <a:off x="1645920" y="3017520"/>
            <a:ext cx="5852160" cy="914400"/>
          </a:xfrm>
          <a:prstGeom prst="rect">
            <a:avLst/>
          </a:prstGeom>
          <a:noFill/>
          <a:ln/>
        </p:spPr>
        <p:txBody>
          <a:bodyPr wrap="square" lIns="0" tIns="0" rIns="0" bIns="0" rtlCol="0" anchor="ctr"/>
          <a:lstStyle/>
          <a:p>
            <a:pPr marL="0" indent="0">
              <a:buNone/>
            </a:pPr>
            <a:r>
              <a:rPr lang="en-US" sz="1400" i="1" dirty="0">
                <a:solidFill>
                  <a:srgbClr val="F0C05A"/>
                </a:solidFill>
                <a:latin typeface="Georgia" pitchFamily="34" charset="0"/>
                <a:ea typeface="Georgia" pitchFamily="34" charset="-122"/>
                <a:cs typeface="Georgia" pitchFamily="34" charset="-120"/>
              </a:rPr>
              <a:t>"The key is not the will to win. Everybody has that. It is the will to prepare to win that is important."</a:t>
            </a:r>
            <a:endParaRPr lang="en-US" sz="1400" dirty="0"/>
          </a:p>
        </p:txBody>
      </p:sp>
      <p:sp>
        <p:nvSpPr>
          <p:cNvPr id="8" name="Text 6"/>
          <p:cNvSpPr/>
          <p:nvPr/>
        </p:nvSpPr>
        <p:spPr>
          <a:xfrm>
            <a:off x="1645920" y="3840480"/>
            <a:ext cx="5852160" cy="365760"/>
          </a:xfrm>
          <a:prstGeom prst="rect">
            <a:avLst/>
          </a:prstGeom>
          <a:noFill/>
          <a:ln/>
        </p:spPr>
        <p:txBody>
          <a:bodyPr wrap="square" lIns="0" tIns="0" rIns="0" bIns="0" rtlCol="0" anchor="ctr"/>
          <a:lstStyle/>
          <a:p>
            <a:pPr marL="0" indent="0" algn="r">
              <a:buNone/>
            </a:pPr>
            <a:r>
              <a:rPr lang="en-US" sz="1200" dirty="0">
                <a:solidFill>
                  <a:srgbClr val="52B788"/>
                </a:solidFill>
                <a:latin typeface="Calibri" pitchFamily="34" charset="0"/>
                <a:ea typeface="Calibri" pitchFamily="34" charset="-122"/>
                <a:cs typeface="Calibri" pitchFamily="34" charset="-120"/>
              </a:rPr>
              <a:t>— Novak Djokovic</a:t>
            </a:r>
            <a:endParaRPr lang="en-US" sz="1200" dirty="0"/>
          </a:p>
        </p:txBody>
      </p:sp>
      <p:pic>
        <p:nvPicPr>
          <p:cNvPr id="9" name="Picture 8">
            <a:extLst>
              <a:ext uri="{FF2B5EF4-FFF2-40B4-BE49-F238E27FC236}">
                <a16:creationId xmlns:a16="http://schemas.microsoft.com/office/drawing/2014/main" id="{3FFAB71C-CE9E-0484-164B-68352F8CB0C5}"/>
              </a:ext>
            </a:extLst>
          </p:cNvPr>
          <p:cNvPicPr>
            <a:picLocks noChangeAspect="1"/>
          </p:cNvPicPr>
          <p:nvPr/>
        </p:nvPicPr>
        <p:blipFill>
          <a:blip r:embed="rId3"/>
          <a:stretch>
            <a:fillRect/>
          </a:stretch>
        </p:blipFill>
        <p:spPr>
          <a:xfrm>
            <a:off x="6776837" y="182880"/>
            <a:ext cx="2259496" cy="4572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600" b="1" dirty="0">
                <a:solidFill>
                  <a:srgbClr val="1A3C2A"/>
                </a:solidFill>
                <a:latin typeface="Trebuchet MS" pitchFamily="34" charset="0"/>
                <a:ea typeface="Trebuchet MS" pitchFamily="34" charset="-122"/>
                <a:cs typeface="Trebuchet MS" pitchFamily="34" charset="-120"/>
              </a:rPr>
              <a:t>THE SCIENCE OF STRETCHING</a:t>
            </a:r>
            <a:endParaRPr lang="en-US" sz="2600" dirty="0"/>
          </a:p>
        </p:txBody>
      </p:sp>
      <p:sp>
        <p:nvSpPr>
          <p:cNvPr id="6" name="Shape 4"/>
          <p:cNvSpPr/>
          <p:nvPr/>
        </p:nvSpPr>
        <p:spPr>
          <a:xfrm>
            <a:off x="457200" y="822960"/>
            <a:ext cx="8229600" cy="8915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7" name="Shape 5"/>
          <p:cNvSpPr/>
          <p:nvPr/>
        </p:nvSpPr>
        <p:spPr>
          <a:xfrm>
            <a:off x="457200" y="822960"/>
            <a:ext cx="45720" cy="891540"/>
          </a:xfrm>
          <a:prstGeom prst="rect">
            <a:avLst/>
          </a:prstGeom>
          <a:solidFill>
            <a:srgbClr val="C0392B"/>
          </a:solidFill>
          <a:ln/>
        </p:spPr>
        <p:txBody>
          <a:bodyPr/>
          <a:lstStyle/>
          <a:p>
            <a:endParaRPr lang="en-US"/>
          </a:p>
        </p:txBody>
      </p:sp>
      <p:pic>
        <p:nvPicPr>
          <p:cNvPr id="8" name="Image 0"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 y="1005840"/>
            <a:ext cx="320040" cy="320040"/>
          </a:xfrm>
          <a:prstGeom prst="rect">
            <a:avLst/>
          </a:prstGeom>
        </p:spPr>
      </p:pic>
      <p:sp>
        <p:nvSpPr>
          <p:cNvPr id="9" name="Text 6"/>
          <p:cNvSpPr/>
          <p:nvPr/>
        </p:nvSpPr>
        <p:spPr>
          <a:xfrm>
            <a:off x="1051560" y="960120"/>
            <a:ext cx="745236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Why Stretch?</a:t>
            </a:r>
            <a:endParaRPr lang="en-US" sz="1300" dirty="0"/>
          </a:p>
        </p:txBody>
      </p:sp>
      <p:sp>
        <p:nvSpPr>
          <p:cNvPr id="10" name="Text 7"/>
          <p:cNvSpPr/>
          <p:nvPr/>
        </p:nvSpPr>
        <p:spPr>
          <a:xfrm>
            <a:off x="685800" y="1325880"/>
            <a:ext cx="7772400" cy="18288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Stretching keeps your muscles long and flexible. Without it, muscles shorten and tighten — and tight muscles are the #1 cause of injuries. Stretching also reduces soreness and helps you move better on court.</a:t>
            </a:r>
            <a:endParaRPr lang="en-US" sz="1100" dirty="0"/>
          </a:p>
        </p:txBody>
      </p:sp>
      <p:sp>
        <p:nvSpPr>
          <p:cNvPr id="11" name="Shape 8"/>
          <p:cNvSpPr/>
          <p:nvPr/>
        </p:nvSpPr>
        <p:spPr>
          <a:xfrm>
            <a:off x="457200" y="1897380"/>
            <a:ext cx="2606040" cy="10515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2" name="Shape 9"/>
          <p:cNvSpPr/>
          <p:nvPr/>
        </p:nvSpPr>
        <p:spPr>
          <a:xfrm>
            <a:off x="457200" y="1897380"/>
            <a:ext cx="54864" cy="1051560"/>
          </a:xfrm>
          <a:prstGeom prst="rect">
            <a:avLst/>
          </a:prstGeom>
          <a:solidFill>
            <a:srgbClr val="2D6A4F"/>
          </a:solidFill>
          <a:ln/>
        </p:spPr>
        <p:txBody>
          <a:bodyPr/>
          <a:lstStyle/>
          <a:p>
            <a:endParaRPr lang="en-US"/>
          </a:p>
        </p:txBody>
      </p:sp>
      <p:pic>
        <p:nvPicPr>
          <p:cNvPr id="13" name="Image 1" descr="preencode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0080" y="2080260"/>
            <a:ext cx="320040" cy="320040"/>
          </a:xfrm>
          <a:prstGeom prst="rect">
            <a:avLst/>
          </a:prstGeom>
        </p:spPr>
      </p:pic>
      <p:sp>
        <p:nvSpPr>
          <p:cNvPr id="14" name="Text 10"/>
          <p:cNvSpPr/>
          <p:nvPr/>
        </p:nvSpPr>
        <p:spPr>
          <a:xfrm>
            <a:off x="1051560" y="2034540"/>
            <a:ext cx="182880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Hold: 30-60 Seconds</a:t>
            </a:r>
            <a:endParaRPr lang="en-US" sz="1300" dirty="0"/>
          </a:p>
        </p:txBody>
      </p:sp>
      <p:sp>
        <p:nvSpPr>
          <p:cNvPr id="15" name="Text 11"/>
          <p:cNvSpPr/>
          <p:nvPr/>
        </p:nvSpPr>
        <p:spPr>
          <a:xfrm>
            <a:off x="685800" y="2400300"/>
            <a:ext cx="2148840" cy="45720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Hold each stretch for 30-60 seconds. This is the sweet spot for flexibility gains.</a:t>
            </a:r>
            <a:endParaRPr lang="en-US" sz="1100" dirty="0"/>
          </a:p>
        </p:txBody>
      </p:sp>
      <p:sp>
        <p:nvSpPr>
          <p:cNvPr id="16" name="Shape 12"/>
          <p:cNvSpPr/>
          <p:nvPr/>
        </p:nvSpPr>
        <p:spPr>
          <a:xfrm>
            <a:off x="3246120" y="1897380"/>
            <a:ext cx="2606040" cy="10515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7" name="Shape 13"/>
          <p:cNvSpPr/>
          <p:nvPr/>
        </p:nvSpPr>
        <p:spPr>
          <a:xfrm>
            <a:off x="3246120" y="1897380"/>
            <a:ext cx="54864" cy="1051560"/>
          </a:xfrm>
          <a:prstGeom prst="rect">
            <a:avLst/>
          </a:prstGeom>
          <a:solidFill>
            <a:srgbClr val="D4A843"/>
          </a:solidFill>
          <a:ln/>
        </p:spPr>
        <p:txBody>
          <a:bodyPr/>
          <a:lstStyle/>
          <a:p>
            <a:endParaRPr lang="en-US"/>
          </a:p>
        </p:txBody>
      </p:sp>
      <p:pic>
        <p:nvPicPr>
          <p:cNvPr id="18" name="Image 2" descr="preencoded.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29000" y="2080260"/>
            <a:ext cx="320040" cy="320040"/>
          </a:xfrm>
          <a:prstGeom prst="rect">
            <a:avLst/>
          </a:prstGeom>
        </p:spPr>
      </p:pic>
      <p:sp>
        <p:nvSpPr>
          <p:cNvPr id="19" name="Text 14"/>
          <p:cNvSpPr/>
          <p:nvPr/>
        </p:nvSpPr>
        <p:spPr>
          <a:xfrm>
            <a:off x="3840480" y="2034540"/>
            <a:ext cx="182880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Repeat: 2 Sets</a:t>
            </a:r>
            <a:endParaRPr lang="en-US" sz="1300" dirty="0"/>
          </a:p>
        </p:txBody>
      </p:sp>
      <p:sp>
        <p:nvSpPr>
          <p:cNvPr id="20" name="Text 15"/>
          <p:cNvSpPr/>
          <p:nvPr/>
        </p:nvSpPr>
        <p:spPr>
          <a:xfrm>
            <a:off x="3474720" y="2400300"/>
            <a:ext cx="2148840" cy="45720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2 sets per muscle group. Consistency beats intensity.</a:t>
            </a:r>
            <a:endParaRPr lang="en-US" sz="1100" dirty="0"/>
          </a:p>
        </p:txBody>
      </p:sp>
      <p:sp>
        <p:nvSpPr>
          <p:cNvPr id="21" name="Shape 16"/>
          <p:cNvSpPr/>
          <p:nvPr/>
        </p:nvSpPr>
        <p:spPr>
          <a:xfrm>
            <a:off x="6035040" y="1897380"/>
            <a:ext cx="2651760" cy="10515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2" name="Shape 17"/>
          <p:cNvSpPr/>
          <p:nvPr/>
        </p:nvSpPr>
        <p:spPr>
          <a:xfrm>
            <a:off x="6035040" y="1897380"/>
            <a:ext cx="54864" cy="1051560"/>
          </a:xfrm>
          <a:prstGeom prst="rect">
            <a:avLst/>
          </a:prstGeom>
          <a:solidFill>
            <a:srgbClr val="52B788"/>
          </a:solidFill>
          <a:ln/>
        </p:spPr>
        <p:txBody>
          <a:bodyPr/>
          <a:lstStyle/>
          <a:p>
            <a:endParaRPr lang="en-US"/>
          </a:p>
        </p:txBody>
      </p:sp>
      <p:pic>
        <p:nvPicPr>
          <p:cNvPr id="23" name="Image 3" descr="preencoded.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17920" y="2080260"/>
            <a:ext cx="320040" cy="320040"/>
          </a:xfrm>
          <a:prstGeom prst="rect">
            <a:avLst/>
          </a:prstGeom>
        </p:spPr>
      </p:pic>
      <p:sp>
        <p:nvSpPr>
          <p:cNvPr id="24" name="Text 18"/>
          <p:cNvSpPr/>
          <p:nvPr/>
        </p:nvSpPr>
        <p:spPr>
          <a:xfrm>
            <a:off x="6629400" y="2034540"/>
            <a:ext cx="187452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When: EVERY DAY</a:t>
            </a:r>
            <a:endParaRPr lang="en-US" sz="1300" dirty="0"/>
          </a:p>
        </p:txBody>
      </p:sp>
      <p:sp>
        <p:nvSpPr>
          <p:cNvPr id="25" name="Text 19"/>
          <p:cNvSpPr/>
          <p:nvPr/>
        </p:nvSpPr>
        <p:spPr>
          <a:xfrm>
            <a:off x="6263640" y="2400300"/>
            <a:ext cx="2194560" cy="45720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Stretch after training AND on days off. Daily = lasting flexibility.</a:t>
            </a:r>
            <a:endParaRPr lang="en-US" sz="1100" dirty="0"/>
          </a:p>
        </p:txBody>
      </p:sp>
      <p:sp>
        <p:nvSpPr>
          <p:cNvPr id="26" name="Shape 20"/>
          <p:cNvSpPr/>
          <p:nvPr/>
        </p:nvSpPr>
        <p:spPr>
          <a:xfrm>
            <a:off x="457200" y="3131820"/>
            <a:ext cx="3931920" cy="10058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7" name="Shape 21"/>
          <p:cNvSpPr/>
          <p:nvPr/>
        </p:nvSpPr>
        <p:spPr>
          <a:xfrm>
            <a:off x="457200" y="3131820"/>
            <a:ext cx="54864" cy="1005840"/>
          </a:xfrm>
          <a:prstGeom prst="rect">
            <a:avLst/>
          </a:prstGeom>
          <a:solidFill>
            <a:srgbClr val="2D6A4F"/>
          </a:solidFill>
          <a:ln/>
        </p:spPr>
        <p:txBody>
          <a:bodyPr/>
          <a:lstStyle/>
          <a:p>
            <a:endParaRPr lang="en-US"/>
          </a:p>
        </p:txBody>
      </p:sp>
      <p:pic>
        <p:nvPicPr>
          <p:cNvPr id="28" name="Image 4" descr="preencoded.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0080" y="3314700"/>
            <a:ext cx="320040" cy="320040"/>
          </a:xfrm>
          <a:prstGeom prst="rect">
            <a:avLst/>
          </a:prstGeom>
        </p:spPr>
      </p:pic>
      <p:sp>
        <p:nvSpPr>
          <p:cNvPr id="29" name="Text 22"/>
          <p:cNvSpPr/>
          <p:nvPr/>
        </p:nvSpPr>
        <p:spPr>
          <a:xfrm>
            <a:off x="1051560" y="326898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Results Take 4+ Weeks</a:t>
            </a:r>
            <a:endParaRPr lang="en-US" sz="1300" dirty="0"/>
          </a:p>
        </p:txBody>
      </p:sp>
      <p:sp>
        <p:nvSpPr>
          <p:cNvPr id="30" name="Text 23"/>
          <p:cNvSpPr/>
          <p:nvPr/>
        </p:nvSpPr>
        <p:spPr>
          <a:xfrm>
            <a:off x="685800" y="3634740"/>
            <a:ext cx="3474720" cy="41148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Keep going — consistent stretching for 4+ weeks produces real, lasting improvements in range of motion.</a:t>
            </a:r>
            <a:endParaRPr lang="en-US" sz="1100" dirty="0"/>
          </a:p>
        </p:txBody>
      </p:sp>
      <p:sp>
        <p:nvSpPr>
          <p:cNvPr id="31" name="Shape 24"/>
          <p:cNvSpPr/>
          <p:nvPr/>
        </p:nvSpPr>
        <p:spPr>
          <a:xfrm>
            <a:off x="4754880" y="3131820"/>
            <a:ext cx="3931920" cy="10058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32" name="Shape 25"/>
          <p:cNvSpPr/>
          <p:nvPr/>
        </p:nvSpPr>
        <p:spPr>
          <a:xfrm>
            <a:off x="4754880" y="3131820"/>
            <a:ext cx="54864" cy="1005840"/>
          </a:xfrm>
          <a:prstGeom prst="rect">
            <a:avLst/>
          </a:prstGeom>
          <a:solidFill>
            <a:srgbClr val="C0392B"/>
          </a:solidFill>
          <a:ln/>
        </p:spPr>
        <p:txBody>
          <a:bodyPr/>
          <a:lstStyle/>
          <a:p>
            <a:endParaRPr lang="en-US"/>
          </a:p>
        </p:txBody>
      </p:sp>
      <p:pic>
        <p:nvPicPr>
          <p:cNvPr id="33" name="Image 5" descr="preencoded.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937760" y="3314700"/>
            <a:ext cx="320040" cy="320040"/>
          </a:xfrm>
          <a:prstGeom prst="rect">
            <a:avLst/>
          </a:prstGeom>
        </p:spPr>
      </p:pic>
      <p:sp>
        <p:nvSpPr>
          <p:cNvPr id="34" name="Text 26"/>
          <p:cNvSpPr/>
          <p:nvPr/>
        </p:nvSpPr>
        <p:spPr>
          <a:xfrm>
            <a:off x="5349240" y="326898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Push Deeper — Be Uncomfortable</a:t>
            </a:r>
            <a:endParaRPr lang="en-US" sz="1300" dirty="0"/>
          </a:p>
        </p:txBody>
      </p:sp>
      <p:sp>
        <p:nvSpPr>
          <p:cNvPr id="35" name="Text 27"/>
          <p:cNvSpPr/>
          <p:nvPr/>
        </p:nvSpPr>
        <p:spPr>
          <a:xfrm>
            <a:off x="4983480" y="3634740"/>
            <a:ext cx="3474720" cy="41148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If you're comfortable, you're not gaining flexibility. Each session, reach a little deeper. That's how muscles lengthen.</a:t>
            </a:r>
            <a:endParaRPr lang="en-US" sz="1100" dirty="0"/>
          </a:p>
        </p:txBody>
      </p:sp>
      <p:sp>
        <p:nvSpPr>
          <p:cNvPr id="36" name="Text 28"/>
          <p:cNvSpPr/>
          <p:nvPr/>
        </p:nvSpPr>
        <p:spPr>
          <a:xfrm>
            <a:off x="512064" y="4366260"/>
            <a:ext cx="8046720" cy="137160"/>
          </a:xfrm>
          <a:prstGeom prst="rect">
            <a:avLst/>
          </a:prstGeom>
          <a:noFill/>
          <a:ln/>
        </p:spPr>
        <p:txBody>
          <a:bodyPr wrap="square" lIns="0" tIns="0" rIns="0" bIns="0" rtlCol="0" anchor="ctr"/>
          <a:lstStyle/>
          <a:p>
            <a:pPr marL="0" indent="0">
              <a:buNone/>
            </a:pPr>
            <a:r>
              <a:rPr lang="en-US" sz="850" dirty="0">
                <a:solidFill>
                  <a:srgbClr val="6B7B6E"/>
                </a:solidFill>
                <a:latin typeface="Calibri" pitchFamily="34" charset="0"/>
                <a:ea typeface="Calibri" pitchFamily="34" charset="-122"/>
                <a:cs typeface="Calibri" pitchFamily="34" charset="-120"/>
              </a:rPr>
              <a:t>Evidence: Warneke et al. 2025 Delphi consensus; Konrad et al. 2022 meta-analysis</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182880"/>
            <a:ext cx="6400800" cy="411480"/>
          </a:xfrm>
          <a:prstGeom prst="rect">
            <a:avLst/>
          </a:prstGeom>
          <a:noFill/>
          <a:ln/>
        </p:spPr>
        <p:txBody>
          <a:bodyPr wrap="square" lIns="0" tIns="0" rIns="0" bIns="0" rtlCol="0" anchor="ctr"/>
          <a:lstStyle/>
          <a:p>
            <a:pPr marL="0" indent="0">
              <a:buNone/>
            </a:pPr>
            <a:r>
              <a:rPr lang="en-US" sz="2000" b="1" dirty="0">
                <a:solidFill>
                  <a:srgbClr val="1A3C2A"/>
                </a:solidFill>
                <a:latin typeface="Trebuchet MS" pitchFamily="34" charset="0"/>
                <a:ea typeface="Trebuchet MS" pitchFamily="34" charset="-122"/>
                <a:cs typeface="Trebuchet MS" pitchFamily="34" charset="-120"/>
              </a:rPr>
              <a:t>STRETCHING ROUTINE: LOWER BODY</a:t>
            </a:r>
            <a:endParaRPr lang="en-US" sz="2000" dirty="0"/>
          </a:p>
        </p:txBody>
      </p:sp>
      <p:sp>
        <p:nvSpPr>
          <p:cNvPr id="6" name="Text 4"/>
          <p:cNvSpPr/>
          <p:nvPr/>
        </p:nvSpPr>
        <p:spPr>
          <a:xfrm>
            <a:off x="6858000" y="2286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Hold 30s | 2 sets each</a:t>
            </a:r>
            <a:endParaRPr lang="en-US" sz="1000" dirty="0"/>
          </a:p>
        </p:txBody>
      </p:sp>
      <p:sp>
        <p:nvSpPr>
          <p:cNvPr id="7" name="Shape 5"/>
          <p:cNvSpPr/>
          <p:nvPr/>
        </p:nvSpPr>
        <p:spPr>
          <a:xfrm>
            <a:off x="457200" y="685800"/>
            <a:ext cx="2651760" cy="685800"/>
          </a:xfrm>
          <a:prstGeom prst="rect">
            <a:avLst/>
          </a:prstGeom>
          <a:solidFill>
            <a:srgbClr val="2D6A4F"/>
          </a:solidFill>
          <a:ln/>
        </p:spPr>
        <p:txBody>
          <a:bodyPr/>
          <a:lstStyle/>
          <a:p>
            <a:endParaRPr lang="en-US"/>
          </a:p>
        </p:txBody>
      </p:sp>
      <p:sp>
        <p:nvSpPr>
          <p:cNvPr id="8" name="Text 6"/>
          <p:cNvSpPr/>
          <p:nvPr/>
        </p:nvSpPr>
        <p:spPr>
          <a:xfrm>
            <a:off x="548640" y="731520"/>
            <a:ext cx="2468880" cy="320040"/>
          </a:xfrm>
          <a:prstGeom prst="rect">
            <a:avLst/>
          </a:prstGeom>
          <a:noFill/>
          <a:ln/>
        </p:spPr>
        <p:txBody>
          <a:bodyPr wrap="square" lIns="0" tIns="0" rIns="0" bIns="0" rtlCol="0" anchor="ctr"/>
          <a:lstStyle/>
          <a:p>
            <a:pPr algn="ctr"/>
            <a:r>
              <a:rPr lang="en-US" sz="1100" b="1" dirty="0">
                <a:solidFill>
                  <a:srgbClr val="FFFFFF"/>
                </a:solidFill>
                <a:latin typeface="Trebuchet MS" pitchFamily="34" charset="0"/>
                <a:ea typeface="Trebuchet MS" pitchFamily="34" charset="-122"/>
                <a:cs typeface="Trebuchet MS" pitchFamily="34" charset="-120"/>
              </a:rPr>
              <a:t>Calves (Soleus)</a:t>
            </a:r>
            <a:endParaRPr lang="en-US" sz="1100" dirty="0"/>
          </a:p>
        </p:txBody>
      </p:sp>
      <p:sp>
        <p:nvSpPr>
          <p:cNvPr id="9" name="Text 7"/>
          <p:cNvSpPr/>
          <p:nvPr/>
        </p:nvSpPr>
        <p:spPr>
          <a:xfrm>
            <a:off x="54864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Heels Hanging Off Step</a:t>
            </a:r>
            <a:endParaRPr lang="en-US" sz="950" dirty="0"/>
          </a:p>
        </p:txBody>
      </p:sp>
      <p:sp>
        <p:nvSpPr>
          <p:cNvPr id="11" name="Text 9"/>
          <p:cNvSpPr/>
          <p:nvPr/>
        </p:nvSpPr>
        <p:spPr>
          <a:xfrm>
            <a:off x="45720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12" name="Shape 10"/>
          <p:cNvSpPr/>
          <p:nvPr/>
        </p:nvSpPr>
        <p:spPr>
          <a:xfrm>
            <a:off x="3246120" y="685800"/>
            <a:ext cx="2651760" cy="685800"/>
          </a:xfrm>
          <a:prstGeom prst="rect">
            <a:avLst/>
          </a:prstGeom>
          <a:solidFill>
            <a:srgbClr val="2D6A4F"/>
          </a:solidFill>
          <a:ln/>
        </p:spPr>
        <p:txBody>
          <a:bodyPr/>
          <a:lstStyle/>
          <a:p>
            <a:endParaRPr lang="en-US"/>
          </a:p>
        </p:txBody>
      </p:sp>
      <p:sp>
        <p:nvSpPr>
          <p:cNvPr id="13" name="Text 11"/>
          <p:cNvSpPr/>
          <p:nvPr/>
        </p:nvSpPr>
        <p:spPr>
          <a:xfrm>
            <a:off x="333756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Calves (Gastrocnemius)</a:t>
            </a:r>
            <a:endParaRPr lang="en-US" sz="1100" dirty="0"/>
          </a:p>
        </p:txBody>
      </p:sp>
      <p:sp>
        <p:nvSpPr>
          <p:cNvPr id="14" name="Text 12"/>
          <p:cNvSpPr/>
          <p:nvPr/>
        </p:nvSpPr>
        <p:spPr>
          <a:xfrm>
            <a:off x="333756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Heels Hanging — Bent Knee</a:t>
            </a:r>
            <a:endParaRPr lang="en-US" sz="950" dirty="0"/>
          </a:p>
        </p:txBody>
      </p:sp>
      <p:sp>
        <p:nvSpPr>
          <p:cNvPr id="16" name="Text 14"/>
          <p:cNvSpPr/>
          <p:nvPr/>
        </p:nvSpPr>
        <p:spPr>
          <a:xfrm>
            <a:off x="324612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17" name="Shape 15"/>
          <p:cNvSpPr/>
          <p:nvPr/>
        </p:nvSpPr>
        <p:spPr>
          <a:xfrm>
            <a:off x="6035040" y="685800"/>
            <a:ext cx="2651760" cy="685800"/>
          </a:xfrm>
          <a:prstGeom prst="rect">
            <a:avLst/>
          </a:prstGeom>
          <a:solidFill>
            <a:srgbClr val="2D6A4F"/>
          </a:solidFill>
          <a:ln/>
        </p:spPr>
        <p:txBody>
          <a:bodyPr/>
          <a:lstStyle/>
          <a:p>
            <a:endParaRPr lang="en-US"/>
          </a:p>
        </p:txBody>
      </p:sp>
      <p:sp>
        <p:nvSpPr>
          <p:cNvPr id="18" name="Text 16"/>
          <p:cNvSpPr/>
          <p:nvPr/>
        </p:nvSpPr>
        <p:spPr>
          <a:xfrm>
            <a:off x="612648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Hamstrings</a:t>
            </a:r>
            <a:endParaRPr lang="en-US" sz="1100" dirty="0"/>
          </a:p>
        </p:txBody>
      </p:sp>
      <p:sp>
        <p:nvSpPr>
          <p:cNvPr id="19" name="Text 17"/>
          <p:cNvSpPr/>
          <p:nvPr/>
        </p:nvSpPr>
        <p:spPr>
          <a:xfrm>
            <a:off x="612648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Sitting Toe Touch</a:t>
            </a:r>
            <a:endParaRPr lang="en-US" sz="950" dirty="0"/>
          </a:p>
        </p:txBody>
      </p:sp>
      <p:sp>
        <p:nvSpPr>
          <p:cNvPr id="21" name="Text 19"/>
          <p:cNvSpPr/>
          <p:nvPr/>
        </p:nvSpPr>
        <p:spPr>
          <a:xfrm>
            <a:off x="603504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pic>
        <p:nvPicPr>
          <p:cNvPr id="23" name="Picture 22">
            <a:extLst>
              <a:ext uri="{FF2B5EF4-FFF2-40B4-BE49-F238E27FC236}">
                <a16:creationId xmlns:a16="http://schemas.microsoft.com/office/drawing/2014/main" id="{BF741291-7E7A-9D3F-AD52-993888F383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1" y="1371600"/>
            <a:ext cx="2651759" cy="3010621"/>
          </a:xfrm>
          <a:prstGeom prst="rect">
            <a:avLst/>
          </a:prstGeom>
        </p:spPr>
      </p:pic>
      <p:pic>
        <p:nvPicPr>
          <p:cNvPr id="25" name="Picture 24">
            <a:extLst>
              <a:ext uri="{FF2B5EF4-FFF2-40B4-BE49-F238E27FC236}">
                <a16:creationId xmlns:a16="http://schemas.microsoft.com/office/drawing/2014/main" id="{0F671A55-8EE8-0E33-463F-4C3635CCF5F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246121" y="1371601"/>
            <a:ext cx="2651759" cy="3017520"/>
          </a:xfrm>
          <a:prstGeom prst="rect">
            <a:avLst/>
          </a:prstGeom>
        </p:spPr>
      </p:pic>
      <p:pic>
        <p:nvPicPr>
          <p:cNvPr id="27" name="Picture 26">
            <a:extLst>
              <a:ext uri="{FF2B5EF4-FFF2-40B4-BE49-F238E27FC236}">
                <a16:creationId xmlns:a16="http://schemas.microsoft.com/office/drawing/2014/main" id="{0F2711DF-FDD5-C7AE-E79C-04F3A99FB601}"/>
              </a:ext>
            </a:extLst>
          </p:cNvPr>
          <p:cNvPicPr>
            <a:picLocks noChangeAspect="1"/>
          </p:cNvPicPr>
          <p:nvPr/>
        </p:nvPicPr>
        <p:blipFill>
          <a:blip r:embed="rId5" cstate="screen">
            <a:extLst>
              <a:ext uri="{28A0092B-C50C-407E-A947-70E740481C1C}">
                <a14:useLocalDpi xmlns:a14="http://schemas.microsoft.com/office/drawing/2010/main"/>
              </a:ext>
            </a:extLst>
          </a:blip>
          <a:srcRect l="-83"/>
          <a:stretch>
            <a:fillRect/>
          </a:stretch>
        </p:blipFill>
        <p:spPr>
          <a:xfrm>
            <a:off x="6035040" y="1343665"/>
            <a:ext cx="2653965" cy="3045456"/>
          </a:xfrm>
          <a:prstGeom prst="rect">
            <a:avLst/>
          </a:prstGeom>
        </p:spPr>
      </p:pic>
      <p:pic>
        <p:nvPicPr>
          <p:cNvPr id="4" name="Image 1" descr="preencoded.png">
            <a:extLst>
              <a:ext uri="{FF2B5EF4-FFF2-40B4-BE49-F238E27FC236}">
                <a16:creationId xmlns:a16="http://schemas.microsoft.com/office/drawing/2014/main" id="{486F30F6-FEA0-F8D6-33D3-E74CF2723FE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90776" y="179151"/>
            <a:ext cx="320040" cy="320040"/>
          </a:xfrm>
          <a:prstGeom prst="rect">
            <a:avLst/>
          </a:prstGeom>
        </p:spPr>
      </p:pic>
      <p:sp>
        <p:nvSpPr>
          <p:cNvPr id="37" name="Text 10">
            <a:extLst>
              <a:ext uri="{FF2B5EF4-FFF2-40B4-BE49-F238E27FC236}">
                <a16:creationId xmlns:a16="http://schemas.microsoft.com/office/drawing/2014/main" id="{01973873-249A-1B2A-B3BC-C8FAF66B813A}"/>
              </a:ext>
            </a:extLst>
          </p:cNvPr>
          <p:cNvSpPr/>
          <p:nvPr/>
        </p:nvSpPr>
        <p:spPr>
          <a:xfrm>
            <a:off x="5679396" y="182880"/>
            <a:ext cx="1828800" cy="320040"/>
          </a:xfrm>
          <a:prstGeom prst="rect">
            <a:avLst/>
          </a:prstGeom>
          <a:noFill/>
          <a:ln/>
        </p:spPr>
        <p:txBody>
          <a:bodyPr wrap="square" lIns="0" tIns="0" rIns="0" bIns="0" rtlCol="0" anchor="ctr"/>
          <a:lstStyle/>
          <a:p>
            <a:pPr marL="0" indent="0">
              <a:buNone/>
            </a:pPr>
            <a:r>
              <a:rPr lang="en-US" sz="1300" b="1" noProof="0" dirty="0">
                <a:solidFill>
                  <a:srgbClr val="1A1A1A"/>
                </a:solidFill>
                <a:latin typeface="Trebuchet MS" pitchFamily="34" charset="0"/>
              </a:rPr>
              <a:t>It </a:t>
            </a:r>
            <a:r>
              <a:rPr lang="en-US" sz="1300" b="1" dirty="0">
                <a:solidFill>
                  <a:srgbClr val="1A1A1A"/>
                </a:solidFill>
                <a:latin typeface="Trebuchet MS" pitchFamily="34" charset="0"/>
              </a:rPr>
              <a:t>just </a:t>
            </a:r>
            <a:r>
              <a:rPr lang="en-US" sz="1300" b="1" noProof="0" dirty="0">
                <a:solidFill>
                  <a:srgbClr val="1A1A1A"/>
                </a:solidFill>
                <a:latin typeface="Trebuchet MS" pitchFamily="34" charset="0"/>
              </a:rPr>
              <a:t>takes 18min/day</a:t>
            </a:r>
            <a:endParaRPr lang="en-US" sz="1300" b="1" noProof="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182880"/>
            <a:ext cx="6400800" cy="411480"/>
          </a:xfrm>
          <a:prstGeom prst="rect">
            <a:avLst/>
          </a:prstGeom>
          <a:noFill/>
          <a:ln/>
        </p:spPr>
        <p:txBody>
          <a:bodyPr wrap="square" lIns="0" tIns="0" rIns="0" bIns="0" rtlCol="0" anchor="ctr"/>
          <a:lstStyle/>
          <a:p>
            <a:pPr marL="0" indent="0">
              <a:buNone/>
            </a:pPr>
            <a:r>
              <a:rPr lang="en-US" sz="2000" b="1" dirty="0">
                <a:solidFill>
                  <a:srgbClr val="1A3C2A"/>
                </a:solidFill>
                <a:latin typeface="Trebuchet MS" pitchFamily="34" charset="0"/>
                <a:ea typeface="Trebuchet MS" pitchFamily="34" charset="-122"/>
                <a:cs typeface="Trebuchet MS" pitchFamily="34" charset="-120"/>
              </a:rPr>
              <a:t>STRETCHING ROUTINE: LOWER BODY</a:t>
            </a:r>
            <a:endParaRPr lang="en-US" sz="2000" dirty="0"/>
          </a:p>
        </p:txBody>
      </p:sp>
      <p:sp>
        <p:nvSpPr>
          <p:cNvPr id="6" name="Text 4"/>
          <p:cNvSpPr/>
          <p:nvPr/>
        </p:nvSpPr>
        <p:spPr>
          <a:xfrm>
            <a:off x="6858000" y="2286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Hold 30s | 2 sets each</a:t>
            </a:r>
            <a:endParaRPr lang="en-US" sz="1000" dirty="0"/>
          </a:p>
        </p:txBody>
      </p:sp>
      <p:sp>
        <p:nvSpPr>
          <p:cNvPr id="7" name="Shape 5"/>
          <p:cNvSpPr/>
          <p:nvPr/>
        </p:nvSpPr>
        <p:spPr>
          <a:xfrm>
            <a:off x="457200" y="685800"/>
            <a:ext cx="2651760" cy="685800"/>
          </a:xfrm>
          <a:prstGeom prst="rect">
            <a:avLst/>
          </a:prstGeom>
          <a:solidFill>
            <a:srgbClr val="2D6A4F"/>
          </a:solidFill>
          <a:ln/>
        </p:spPr>
        <p:txBody>
          <a:bodyPr/>
          <a:lstStyle/>
          <a:p>
            <a:endParaRPr lang="en-US"/>
          </a:p>
        </p:txBody>
      </p:sp>
      <p:sp>
        <p:nvSpPr>
          <p:cNvPr id="8" name="Text 6"/>
          <p:cNvSpPr/>
          <p:nvPr/>
        </p:nvSpPr>
        <p:spPr>
          <a:xfrm>
            <a:off x="54864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Hamstrings (3 Angles)</a:t>
            </a:r>
            <a:endParaRPr lang="en-US" sz="1100" dirty="0"/>
          </a:p>
        </p:txBody>
      </p:sp>
      <p:sp>
        <p:nvSpPr>
          <p:cNvPr id="9" name="Text 7"/>
          <p:cNvSpPr/>
          <p:nvPr/>
        </p:nvSpPr>
        <p:spPr>
          <a:xfrm>
            <a:off x="54864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Band-Assisted Pull (30s each angle)</a:t>
            </a:r>
            <a:endParaRPr lang="en-US" sz="950" dirty="0"/>
          </a:p>
        </p:txBody>
      </p:sp>
      <p:sp>
        <p:nvSpPr>
          <p:cNvPr id="12" name="Shape 10"/>
          <p:cNvSpPr/>
          <p:nvPr/>
        </p:nvSpPr>
        <p:spPr>
          <a:xfrm>
            <a:off x="3246120" y="685800"/>
            <a:ext cx="2651760" cy="685800"/>
          </a:xfrm>
          <a:prstGeom prst="rect">
            <a:avLst/>
          </a:prstGeom>
          <a:solidFill>
            <a:srgbClr val="2D6A4F"/>
          </a:solidFill>
          <a:ln/>
        </p:spPr>
        <p:txBody>
          <a:bodyPr/>
          <a:lstStyle/>
          <a:p>
            <a:endParaRPr lang="en-US"/>
          </a:p>
        </p:txBody>
      </p:sp>
      <p:sp>
        <p:nvSpPr>
          <p:cNvPr id="13" name="Text 11"/>
          <p:cNvSpPr/>
          <p:nvPr/>
        </p:nvSpPr>
        <p:spPr>
          <a:xfrm>
            <a:off x="333756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Glutes</a:t>
            </a:r>
            <a:endParaRPr lang="en-US" sz="1100" dirty="0"/>
          </a:p>
        </p:txBody>
      </p:sp>
      <p:sp>
        <p:nvSpPr>
          <p:cNvPr id="14" name="Text 12"/>
          <p:cNvSpPr/>
          <p:nvPr/>
        </p:nvSpPr>
        <p:spPr>
          <a:xfrm>
            <a:off x="333756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Pigeon Stretch</a:t>
            </a:r>
            <a:endParaRPr lang="en-US" sz="950" dirty="0"/>
          </a:p>
        </p:txBody>
      </p:sp>
      <p:sp>
        <p:nvSpPr>
          <p:cNvPr id="16" name="Text 14"/>
          <p:cNvSpPr/>
          <p:nvPr/>
        </p:nvSpPr>
        <p:spPr>
          <a:xfrm>
            <a:off x="324612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17" name="Shape 15"/>
          <p:cNvSpPr/>
          <p:nvPr/>
        </p:nvSpPr>
        <p:spPr>
          <a:xfrm>
            <a:off x="6035040" y="685800"/>
            <a:ext cx="2651760" cy="685800"/>
          </a:xfrm>
          <a:prstGeom prst="rect">
            <a:avLst/>
          </a:prstGeom>
          <a:solidFill>
            <a:srgbClr val="2D6A4F"/>
          </a:solidFill>
          <a:ln/>
        </p:spPr>
        <p:txBody>
          <a:bodyPr/>
          <a:lstStyle/>
          <a:p>
            <a:endParaRPr lang="en-US"/>
          </a:p>
        </p:txBody>
      </p:sp>
      <p:sp>
        <p:nvSpPr>
          <p:cNvPr id="18" name="Text 16"/>
          <p:cNvSpPr/>
          <p:nvPr/>
        </p:nvSpPr>
        <p:spPr>
          <a:xfrm>
            <a:off x="6126480" y="731520"/>
            <a:ext cx="2468880" cy="320040"/>
          </a:xfrm>
          <a:prstGeom prst="rect">
            <a:avLst/>
          </a:prstGeom>
          <a:noFill/>
          <a:ln/>
        </p:spPr>
        <p:txBody>
          <a:bodyPr wrap="square" lIns="0" tIns="0" rIns="0" bIns="0" rtlCol="0" anchor="ctr"/>
          <a:lstStyle/>
          <a:p>
            <a:pPr marL="0" indent="0" algn="ctr">
              <a:buNone/>
            </a:pPr>
            <a:endParaRPr lang="en-US" sz="1100" b="1" dirty="0">
              <a:solidFill>
                <a:srgbClr val="FFFFFF"/>
              </a:solidFill>
              <a:latin typeface="Trebuchet MS" pitchFamily="34" charset="0"/>
              <a:ea typeface="Trebuchet MS" pitchFamily="34" charset="-122"/>
              <a:cs typeface="Trebuchet MS" pitchFamily="34" charset="-120"/>
            </a:endParaRPr>
          </a:p>
          <a:p>
            <a:pPr marL="0" indent="0" algn="ctr">
              <a:buNone/>
            </a:pPr>
            <a:r>
              <a:rPr lang="en-US" sz="1100" b="1" dirty="0">
                <a:solidFill>
                  <a:srgbClr val="FFFFFF"/>
                </a:solidFill>
                <a:latin typeface="Trebuchet MS" pitchFamily="34" charset="0"/>
                <a:ea typeface="Trebuchet MS" pitchFamily="34" charset="-122"/>
                <a:cs typeface="Trebuchet MS" pitchFamily="34" charset="-120"/>
              </a:rPr>
              <a:t>Quadratus Lumborum (QL)</a:t>
            </a:r>
          </a:p>
          <a:p>
            <a:pPr marL="0" indent="0" algn="ctr">
              <a:buNone/>
            </a:pPr>
            <a:endParaRPr lang="en-US" sz="1100" dirty="0"/>
          </a:p>
        </p:txBody>
      </p:sp>
      <p:sp>
        <p:nvSpPr>
          <p:cNvPr id="19" name="Text 17"/>
          <p:cNvSpPr/>
          <p:nvPr/>
        </p:nvSpPr>
        <p:spPr>
          <a:xfrm>
            <a:off x="6126480" y="1033272"/>
            <a:ext cx="2468880" cy="274320"/>
          </a:xfrm>
          <a:prstGeom prst="rect">
            <a:avLst/>
          </a:prstGeom>
          <a:noFill/>
          <a:ln/>
        </p:spPr>
        <p:txBody>
          <a:bodyPr wrap="square" lIns="0" tIns="0" rIns="0" bIns="0" rtlCol="0" anchor="ctr"/>
          <a:lstStyle/>
          <a:p>
            <a:pPr algn="ctr"/>
            <a:r>
              <a:rPr lang="en-US" sz="950" dirty="0">
                <a:solidFill>
                  <a:srgbClr val="F0C05A"/>
                </a:solidFill>
                <a:latin typeface="Calibri" pitchFamily="34" charset="0"/>
                <a:ea typeface="Calibri" pitchFamily="34" charset="-122"/>
                <a:cs typeface="Calibri" pitchFamily="34" charset="-120"/>
              </a:rPr>
              <a:t>Knees at 90°, Lean Sideways</a:t>
            </a:r>
            <a:endParaRPr lang="en-US" sz="950" dirty="0"/>
          </a:p>
        </p:txBody>
      </p:sp>
      <p:sp>
        <p:nvSpPr>
          <p:cNvPr id="21" name="Text 19"/>
          <p:cNvSpPr/>
          <p:nvPr/>
        </p:nvSpPr>
        <p:spPr>
          <a:xfrm>
            <a:off x="603504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pic>
        <p:nvPicPr>
          <p:cNvPr id="23" name="Picture 22">
            <a:extLst>
              <a:ext uri="{FF2B5EF4-FFF2-40B4-BE49-F238E27FC236}">
                <a16:creationId xmlns:a16="http://schemas.microsoft.com/office/drawing/2014/main" id="{FD37367D-7B77-E9EB-6E9C-1D77041C318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57200" y="1331206"/>
            <a:ext cx="2651761" cy="1124209"/>
          </a:xfrm>
          <a:prstGeom prst="rect">
            <a:avLst/>
          </a:prstGeom>
        </p:spPr>
      </p:pic>
      <p:pic>
        <p:nvPicPr>
          <p:cNvPr id="25" name="Picture 24">
            <a:extLst>
              <a:ext uri="{FF2B5EF4-FFF2-40B4-BE49-F238E27FC236}">
                <a16:creationId xmlns:a16="http://schemas.microsoft.com/office/drawing/2014/main" id="{0F98718E-4017-398B-EB03-B7ADB420991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57200" y="2350259"/>
            <a:ext cx="2651761" cy="1060202"/>
          </a:xfrm>
          <a:prstGeom prst="rect">
            <a:avLst/>
          </a:prstGeom>
        </p:spPr>
      </p:pic>
      <p:pic>
        <p:nvPicPr>
          <p:cNvPr id="27" name="Picture 26">
            <a:extLst>
              <a:ext uri="{FF2B5EF4-FFF2-40B4-BE49-F238E27FC236}">
                <a16:creationId xmlns:a16="http://schemas.microsoft.com/office/drawing/2014/main" id="{B0344091-20DD-E784-3FE9-1A07BD10BBCB}"/>
              </a:ext>
            </a:extLst>
          </p:cNvPr>
          <p:cNvPicPr>
            <a:picLocks noChangeAspect="1"/>
          </p:cNvPicPr>
          <p:nvPr/>
        </p:nvPicPr>
        <p:blipFill>
          <a:blip r:embed="rId5" cstate="screen">
            <a:extLst>
              <a:ext uri="{28A0092B-C50C-407E-A947-70E740481C1C}">
                <a14:useLocalDpi xmlns:a14="http://schemas.microsoft.com/office/drawing/2010/main"/>
              </a:ext>
            </a:extLst>
          </a:blip>
          <a:srcRect t="-909"/>
          <a:stretch>
            <a:fillRect/>
          </a:stretch>
        </p:blipFill>
        <p:spPr>
          <a:xfrm>
            <a:off x="457201" y="3389922"/>
            <a:ext cx="2651760" cy="992556"/>
          </a:xfrm>
          <a:prstGeom prst="rect">
            <a:avLst/>
          </a:prstGeom>
        </p:spPr>
      </p:pic>
      <p:pic>
        <p:nvPicPr>
          <p:cNvPr id="31" name="Picture 30">
            <a:extLst>
              <a:ext uri="{FF2B5EF4-FFF2-40B4-BE49-F238E27FC236}">
                <a16:creationId xmlns:a16="http://schemas.microsoft.com/office/drawing/2014/main" id="{391CEEDD-5DBB-9C89-0308-CEBEFA1D53F4}"/>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3246119" y="1371600"/>
            <a:ext cx="2651760" cy="3019223"/>
          </a:xfrm>
          <a:prstGeom prst="rect">
            <a:avLst/>
          </a:prstGeom>
        </p:spPr>
      </p:pic>
      <p:pic>
        <p:nvPicPr>
          <p:cNvPr id="33" name="Picture 32">
            <a:extLst>
              <a:ext uri="{FF2B5EF4-FFF2-40B4-BE49-F238E27FC236}">
                <a16:creationId xmlns:a16="http://schemas.microsoft.com/office/drawing/2014/main" id="{7E13546F-21C0-8974-2BCE-F48CCB1FA994}"/>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6035040" y="1369282"/>
            <a:ext cx="2651760" cy="3021541"/>
          </a:xfrm>
          <a:prstGeom prst="rect">
            <a:avLst/>
          </a:prstGeom>
        </p:spPr>
      </p:pic>
      <p:pic>
        <p:nvPicPr>
          <p:cNvPr id="4" name="Image 1" descr="preencoded.png">
            <a:extLst>
              <a:ext uri="{FF2B5EF4-FFF2-40B4-BE49-F238E27FC236}">
                <a16:creationId xmlns:a16="http://schemas.microsoft.com/office/drawing/2014/main" id="{FF5A77DE-D40F-60EE-9E2C-B5D791B7AF3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290776" y="179151"/>
            <a:ext cx="320040" cy="320040"/>
          </a:xfrm>
          <a:prstGeom prst="rect">
            <a:avLst/>
          </a:prstGeom>
        </p:spPr>
      </p:pic>
      <p:sp>
        <p:nvSpPr>
          <p:cNvPr id="10" name="Text 10">
            <a:extLst>
              <a:ext uri="{FF2B5EF4-FFF2-40B4-BE49-F238E27FC236}">
                <a16:creationId xmlns:a16="http://schemas.microsoft.com/office/drawing/2014/main" id="{57FCD580-0BFF-9B24-9134-2A90A79A9A35}"/>
              </a:ext>
            </a:extLst>
          </p:cNvPr>
          <p:cNvSpPr/>
          <p:nvPr/>
        </p:nvSpPr>
        <p:spPr>
          <a:xfrm>
            <a:off x="5679396" y="182880"/>
            <a:ext cx="1828800" cy="320040"/>
          </a:xfrm>
          <a:prstGeom prst="rect">
            <a:avLst/>
          </a:prstGeom>
          <a:noFill/>
          <a:ln/>
        </p:spPr>
        <p:txBody>
          <a:bodyPr wrap="square" lIns="0" tIns="0" rIns="0" bIns="0" rtlCol="0" anchor="ctr"/>
          <a:lstStyle/>
          <a:p>
            <a:pPr marL="0" indent="0">
              <a:buNone/>
            </a:pPr>
            <a:r>
              <a:rPr lang="en-US" sz="1300" b="1" noProof="0" dirty="0">
                <a:solidFill>
                  <a:srgbClr val="1A1A1A"/>
                </a:solidFill>
                <a:latin typeface="Trebuchet MS" pitchFamily="34" charset="0"/>
              </a:rPr>
              <a:t>It </a:t>
            </a:r>
            <a:r>
              <a:rPr lang="en-US" sz="1300" b="1" dirty="0">
                <a:solidFill>
                  <a:srgbClr val="1A1A1A"/>
                </a:solidFill>
                <a:latin typeface="Trebuchet MS" pitchFamily="34" charset="0"/>
              </a:rPr>
              <a:t>just </a:t>
            </a:r>
            <a:r>
              <a:rPr lang="en-US" sz="1300" b="1" noProof="0" dirty="0">
                <a:solidFill>
                  <a:srgbClr val="1A1A1A"/>
                </a:solidFill>
                <a:latin typeface="Trebuchet MS" pitchFamily="34" charset="0"/>
              </a:rPr>
              <a:t>takes 18min/day</a:t>
            </a:r>
            <a:endParaRPr lang="en-US" sz="1300" b="1" noProof="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182880"/>
            <a:ext cx="6400800" cy="411480"/>
          </a:xfrm>
          <a:prstGeom prst="rect">
            <a:avLst/>
          </a:prstGeom>
          <a:noFill/>
          <a:ln/>
        </p:spPr>
        <p:txBody>
          <a:bodyPr wrap="square" lIns="0" tIns="0" rIns="0" bIns="0" rtlCol="0" anchor="ctr"/>
          <a:lstStyle/>
          <a:p>
            <a:pPr marL="0" indent="0">
              <a:buNone/>
            </a:pPr>
            <a:r>
              <a:rPr lang="en-US" sz="2000" b="1" dirty="0">
                <a:solidFill>
                  <a:srgbClr val="1A3C2A"/>
                </a:solidFill>
                <a:latin typeface="Trebuchet MS" pitchFamily="34" charset="0"/>
                <a:ea typeface="Trebuchet MS" pitchFamily="34" charset="-122"/>
                <a:cs typeface="Trebuchet MS" pitchFamily="34" charset="-120"/>
              </a:rPr>
              <a:t>STRETCHING ROUTINE: LOWER BODY</a:t>
            </a:r>
            <a:endParaRPr lang="en-US" sz="2000" dirty="0"/>
          </a:p>
        </p:txBody>
      </p:sp>
      <p:sp>
        <p:nvSpPr>
          <p:cNvPr id="6" name="Text 4"/>
          <p:cNvSpPr/>
          <p:nvPr/>
        </p:nvSpPr>
        <p:spPr>
          <a:xfrm>
            <a:off x="6858000" y="228600"/>
            <a:ext cx="2011680" cy="274320"/>
          </a:xfrm>
          <a:prstGeom prst="rect">
            <a:avLst/>
          </a:prstGeom>
          <a:noFill/>
          <a:ln/>
        </p:spPr>
        <p:txBody>
          <a:bodyPr wrap="square" lIns="0" tIns="0" rIns="0" bIns="0" rtlCol="0" anchor="ctr"/>
          <a:lstStyle/>
          <a:p>
            <a:pPr algn="r"/>
            <a:r>
              <a:rPr lang="en-US" sz="1000" b="1" dirty="0">
                <a:solidFill>
                  <a:srgbClr val="D4A843"/>
                </a:solidFill>
                <a:latin typeface="Calibri" pitchFamily="34" charset="0"/>
                <a:ea typeface="Calibri" pitchFamily="34" charset="-122"/>
                <a:cs typeface="Calibri" pitchFamily="34" charset="-120"/>
              </a:rPr>
              <a:t>Hold 30s | 2 sets each</a:t>
            </a:r>
            <a:endParaRPr lang="en-US" sz="1000" dirty="0"/>
          </a:p>
        </p:txBody>
      </p:sp>
      <p:sp>
        <p:nvSpPr>
          <p:cNvPr id="7" name="Shape 5"/>
          <p:cNvSpPr/>
          <p:nvPr/>
        </p:nvSpPr>
        <p:spPr>
          <a:xfrm>
            <a:off x="457200" y="685800"/>
            <a:ext cx="2651760" cy="685800"/>
          </a:xfrm>
          <a:prstGeom prst="rect">
            <a:avLst/>
          </a:prstGeom>
          <a:solidFill>
            <a:srgbClr val="2D6A4F"/>
          </a:solidFill>
          <a:ln/>
        </p:spPr>
        <p:txBody>
          <a:bodyPr/>
          <a:lstStyle/>
          <a:p>
            <a:endParaRPr lang="en-US"/>
          </a:p>
        </p:txBody>
      </p:sp>
      <p:sp>
        <p:nvSpPr>
          <p:cNvPr id="8" name="Text 6"/>
          <p:cNvSpPr/>
          <p:nvPr/>
        </p:nvSpPr>
        <p:spPr>
          <a:xfrm>
            <a:off x="54864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Hip Flexors</a:t>
            </a:r>
            <a:endParaRPr lang="en-US" sz="1100" dirty="0"/>
          </a:p>
        </p:txBody>
      </p:sp>
      <p:sp>
        <p:nvSpPr>
          <p:cNvPr id="9" name="Text 7"/>
          <p:cNvSpPr/>
          <p:nvPr/>
        </p:nvSpPr>
        <p:spPr>
          <a:xfrm>
            <a:off x="54864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Lunge on Bench</a:t>
            </a:r>
            <a:endParaRPr lang="en-US" sz="950" dirty="0"/>
          </a:p>
        </p:txBody>
      </p:sp>
      <p:sp>
        <p:nvSpPr>
          <p:cNvPr id="11" name="Text 9"/>
          <p:cNvSpPr/>
          <p:nvPr/>
        </p:nvSpPr>
        <p:spPr>
          <a:xfrm>
            <a:off x="45720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12" name="Shape 10"/>
          <p:cNvSpPr/>
          <p:nvPr/>
        </p:nvSpPr>
        <p:spPr>
          <a:xfrm>
            <a:off x="3246120" y="685800"/>
            <a:ext cx="2651760" cy="685800"/>
          </a:xfrm>
          <a:prstGeom prst="rect">
            <a:avLst/>
          </a:prstGeom>
          <a:solidFill>
            <a:srgbClr val="2D6A4F"/>
          </a:solidFill>
          <a:ln/>
        </p:spPr>
        <p:txBody>
          <a:bodyPr/>
          <a:lstStyle/>
          <a:p>
            <a:endParaRPr lang="en-US"/>
          </a:p>
        </p:txBody>
      </p:sp>
      <p:sp>
        <p:nvSpPr>
          <p:cNvPr id="13" name="Text 11"/>
          <p:cNvSpPr/>
          <p:nvPr/>
        </p:nvSpPr>
        <p:spPr>
          <a:xfrm>
            <a:off x="333756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Hip Adductors</a:t>
            </a:r>
            <a:endParaRPr lang="en-US" sz="1100" dirty="0"/>
          </a:p>
        </p:txBody>
      </p:sp>
      <p:sp>
        <p:nvSpPr>
          <p:cNvPr id="14" name="Text 12"/>
          <p:cNvSpPr/>
          <p:nvPr/>
        </p:nvSpPr>
        <p:spPr>
          <a:xfrm>
            <a:off x="333756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Frog Groin Stretch</a:t>
            </a:r>
            <a:endParaRPr lang="en-US" sz="950" dirty="0"/>
          </a:p>
        </p:txBody>
      </p:sp>
      <p:sp>
        <p:nvSpPr>
          <p:cNvPr id="16" name="Text 14"/>
          <p:cNvSpPr/>
          <p:nvPr/>
        </p:nvSpPr>
        <p:spPr>
          <a:xfrm>
            <a:off x="324612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pic>
        <p:nvPicPr>
          <p:cNvPr id="23" name="Picture 22">
            <a:extLst>
              <a:ext uri="{FF2B5EF4-FFF2-40B4-BE49-F238E27FC236}">
                <a16:creationId xmlns:a16="http://schemas.microsoft.com/office/drawing/2014/main" id="{7A5DEDA9-8872-6CA5-E552-473EC454E9B9}"/>
              </a:ext>
            </a:extLst>
          </p:cNvPr>
          <p:cNvPicPr>
            <a:picLocks noChangeAspect="1"/>
          </p:cNvPicPr>
          <p:nvPr/>
        </p:nvPicPr>
        <p:blipFill>
          <a:blip r:embed="rId3" cstate="screen">
            <a:extLst>
              <a:ext uri="{28A0092B-C50C-407E-A947-70E740481C1C}">
                <a14:useLocalDpi xmlns:a14="http://schemas.microsoft.com/office/drawing/2010/main"/>
              </a:ext>
            </a:extLst>
          </a:blip>
          <a:srcRect t="-554"/>
          <a:stretch>
            <a:fillRect/>
          </a:stretch>
        </p:blipFill>
        <p:spPr>
          <a:xfrm>
            <a:off x="457201" y="1353313"/>
            <a:ext cx="2651759" cy="3041920"/>
          </a:xfrm>
          <a:prstGeom prst="rect">
            <a:avLst/>
          </a:prstGeom>
        </p:spPr>
      </p:pic>
      <p:pic>
        <p:nvPicPr>
          <p:cNvPr id="25" name="Picture 24">
            <a:extLst>
              <a:ext uri="{FF2B5EF4-FFF2-40B4-BE49-F238E27FC236}">
                <a16:creationId xmlns:a16="http://schemas.microsoft.com/office/drawing/2014/main" id="{7800047D-EF2A-7084-5BCD-0F4EC1318C9E}"/>
              </a:ext>
            </a:extLst>
          </p:cNvPr>
          <p:cNvPicPr>
            <a:picLocks noChangeAspect="1"/>
          </p:cNvPicPr>
          <p:nvPr/>
        </p:nvPicPr>
        <p:blipFill>
          <a:blip r:embed="rId4" cstate="screen">
            <a:extLst>
              <a:ext uri="{28A0092B-C50C-407E-A947-70E740481C1C}">
                <a14:useLocalDpi xmlns:a14="http://schemas.microsoft.com/office/drawing/2010/main"/>
              </a:ext>
            </a:extLst>
          </a:blip>
          <a:srcRect t="-226"/>
          <a:stretch>
            <a:fillRect/>
          </a:stretch>
        </p:blipFill>
        <p:spPr>
          <a:xfrm>
            <a:off x="3246120" y="1347200"/>
            <a:ext cx="2651760" cy="3041920"/>
          </a:xfrm>
          <a:prstGeom prst="rect">
            <a:avLst/>
          </a:prstGeom>
        </p:spPr>
      </p:pic>
      <p:sp>
        <p:nvSpPr>
          <p:cNvPr id="31" name="Shape 5"/>
          <p:cNvSpPr/>
          <p:nvPr/>
        </p:nvSpPr>
        <p:spPr>
          <a:xfrm>
            <a:off x="6035040" y="689958"/>
            <a:ext cx="2651760" cy="685800"/>
          </a:xfrm>
          <a:prstGeom prst="rect">
            <a:avLst/>
          </a:prstGeom>
          <a:solidFill>
            <a:srgbClr val="2D6A4F"/>
          </a:solidFill>
          <a:ln/>
        </p:spPr>
        <p:txBody>
          <a:bodyPr/>
          <a:lstStyle/>
          <a:p>
            <a:endParaRPr lang="en-US"/>
          </a:p>
        </p:txBody>
      </p:sp>
      <p:sp>
        <p:nvSpPr>
          <p:cNvPr id="32" name="Text 6"/>
          <p:cNvSpPr/>
          <p:nvPr/>
        </p:nvSpPr>
        <p:spPr>
          <a:xfrm>
            <a:off x="6126480" y="735678"/>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Quadriceps</a:t>
            </a:r>
            <a:endParaRPr lang="en-US" sz="1100" dirty="0"/>
          </a:p>
        </p:txBody>
      </p:sp>
      <p:sp>
        <p:nvSpPr>
          <p:cNvPr id="33" name="Text 7"/>
          <p:cNvSpPr/>
          <p:nvPr/>
        </p:nvSpPr>
        <p:spPr>
          <a:xfrm>
            <a:off x="6126480" y="1037430"/>
            <a:ext cx="2468880" cy="274320"/>
          </a:xfrm>
          <a:prstGeom prst="rect">
            <a:avLst/>
          </a:prstGeom>
          <a:noFill/>
          <a:ln/>
        </p:spPr>
        <p:txBody>
          <a:bodyPr wrap="square" lIns="0" tIns="0" rIns="0" bIns="0" rtlCol="0" anchor="ctr"/>
          <a:lstStyle/>
          <a:p>
            <a:pPr algn="ctr"/>
            <a:endParaRPr lang="en-US" sz="950" dirty="0">
              <a:solidFill>
                <a:srgbClr val="F0C05A"/>
              </a:solidFill>
              <a:latin typeface="Calibri" pitchFamily="34" charset="0"/>
              <a:ea typeface="Calibri" pitchFamily="34" charset="-122"/>
              <a:cs typeface="Calibri" pitchFamily="34" charset="-120"/>
            </a:endParaRPr>
          </a:p>
          <a:p>
            <a:pPr algn="ctr"/>
            <a:r>
              <a:rPr lang="en-US" sz="950" dirty="0">
                <a:solidFill>
                  <a:srgbClr val="F0C05A"/>
                </a:solidFill>
                <a:latin typeface="Calibri" pitchFamily="34" charset="0"/>
                <a:ea typeface="Calibri" pitchFamily="34" charset="-122"/>
                <a:cs typeface="Calibri" pitchFamily="34" charset="-120"/>
              </a:rPr>
              <a:t>Side-Lying Quad Pull</a:t>
            </a:r>
            <a:endParaRPr lang="en-US" sz="950" dirty="0"/>
          </a:p>
          <a:p>
            <a:pPr marL="0" indent="0" algn="ctr">
              <a:buNone/>
            </a:pPr>
            <a:endParaRPr lang="en-US" sz="950" dirty="0"/>
          </a:p>
        </p:txBody>
      </p:sp>
      <p:sp>
        <p:nvSpPr>
          <p:cNvPr id="35" name="Text 9"/>
          <p:cNvSpPr/>
          <p:nvPr/>
        </p:nvSpPr>
        <p:spPr>
          <a:xfrm>
            <a:off x="6035040" y="2747358"/>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pic>
        <p:nvPicPr>
          <p:cNvPr id="37" name="Picture 36">
            <a:extLst>
              <a:ext uri="{FF2B5EF4-FFF2-40B4-BE49-F238E27FC236}">
                <a16:creationId xmlns:a16="http://schemas.microsoft.com/office/drawing/2014/main" id="{D96E3420-E2F0-A67D-08D6-CA536A26C5BA}"/>
              </a:ext>
            </a:extLst>
          </p:cNvPr>
          <p:cNvPicPr>
            <a:picLocks noChangeAspect="1"/>
          </p:cNvPicPr>
          <p:nvPr/>
        </p:nvPicPr>
        <p:blipFill>
          <a:blip r:embed="rId5" cstate="screen">
            <a:extLst>
              <a:ext uri="{28A0092B-C50C-407E-A947-70E740481C1C}">
                <a14:useLocalDpi xmlns:a14="http://schemas.microsoft.com/office/drawing/2010/main"/>
              </a:ext>
            </a:extLst>
          </a:blip>
          <a:srcRect t="-203"/>
          <a:stretch>
            <a:fillRect/>
          </a:stretch>
        </p:blipFill>
        <p:spPr>
          <a:xfrm>
            <a:off x="6035041" y="1353313"/>
            <a:ext cx="2651760" cy="3035807"/>
          </a:xfrm>
          <a:prstGeom prst="rect">
            <a:avLst/>
          </a:prstGeom>
        </p:spPr>
      </p:pic>
      <p:pic>
        <p:nvPicPr>
          <p:cNvPr id="4" name="Image 1" descr="preencoded.png">
            <a:extLst>
              <a:ext uri="{FF2B5EF4-FFF2-40B4-BE49-F238E27FC236}">
                <a16:creationId xmlns:a16="http://schemas.microsoft.com/office/drawing/2014/main" id="{CE60BDB7-C065-01CC-95F3-7BB5FD70BD0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90776" y="179151"/>
            <a:ext cx="320040" cy="320040"/>
          </a:xfrm>
          <a:prstGeom prst="rect">
            <a:avLst/>
          </a:prstGeom>
        </p:spPr>
      </p:pic>
      <p:sp>
        <p:nvSpPr>
          <p:cNvPr id="10" name="Text 10">
            <a:extLst>
              <a:ext uri="{FF2B5EF4-FFF2-40B4-BE49-F238E27FC236}">
                <a16:creationId xmlns:a16="http://schemas.microsoft.com/office/drawing/2014/main" id="{4066F127-DA30-1CC5-B249-B2EEC87E9FE6}"/>
              </a:ext>
            </a:extLst>
          </p:cNvPr>
          <p:cNvSpPr/>
          <p:nvPr/>
        </p:nvSpPr>
        <p:spPr>
          <a:xfrm>
            <a:off x="5679396" y="182880"/>
            <a:ext cx="1828800" cy="320040"/>
          </a:xfrm>
          <a:prstGeom prst="rect">
            <a:avLst/>
          </a:prstGeom>
          <a:noFill/>
          <a:ln/>
        </p:spPr>
        <p:txBody>
          <a:bodyPr wrap="square" lIns="0" tIns="0" rIns="0" bIns="0" rtlCol="0" anchor="ctr"/>
          <a:lstStyle/>
          <a:p>
            <a:pPr marL="0" indent="0">
              <a:buNone/>
            </a:pPr>
            <a:r>
              <a:rPr lang="en-US" sz="1300" b="1" noProof="0" dirty="0">
                <a:solidFill>
                  <a:srgbClr val="1A1A1A"/>
                </a:solidFill>
                <a:latin typeface="Trebuchet MS" pitchFamily="34" charset="0"/>
              </a:rPr>
              <a:t>It </a:t>
            </a:r>
            <a:r>
              <a:rPr lang="en-US" sz="1300" b="1" dirty="0">
                <a:solidFill>
                  <a:srgbClr val="1A1A1A"/>
                </a:solidFill>
                <a:latin typeface="Trebuchet MS" pitchFamily="34" charset="0"/>
              </a:rPr>
              <a:t>just </a:t>
            </a:r>
            <a:r>
              <a:rPr lang="en-US" sz="1300" b="1" noProof="0" dirty="0">
                <a:solidFill>
                  <a:srgbClr val="1A1A1A"/>
                </a:solidFill>
                <a:latin typeface="Trebuchet MS" pitchFamily="34" charset="0"/>
              </a:rPr>
              <a:t>takes 18min/day</a:t>
            </a:r>
            <a:endParaRPr lang="en-US" sz="1300" b="1" noProof="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182880"/>
            <a:ext cx="6400800" cy="411480"/>
          </a:xfrm>
          <a:prstGeom prst="rect">
            <a:avLst/>
          </a:prstGeom>
          <a:noFill/>
          <a:ln/>
        </p:spPr>
        <p:txBody>
          <a:bodyPr wrap="square" lIns="0" tIns="0" rIns="0" bIns="0" rtlCol="0" anchor="ctr"/>
          <a:lstStyle/>
          <a:p>
            <a:pPr marL="0" indent="0">
              <a:buNone/>
            </a:pPr>
            <a:r>
              <a:rPr lang="en-US" sz="2000" b="1" dirty="0">
                <a:solidFill>
                  <a:srgbClr val="1A3C2A"/>
                </a:solidFill>
                <a:latin typeface="Trebuchet MS" pitchFamily="34" charset="0"/>
                <a:ea typeface="Trebuchet MS" pitchFamily="34" charset="-122"/>
                <a:cs typeface="Trebuchet MS" pitchFamily="34" charset="-120"/>
              </a:rPr>
              <a:t>STRETCHING ROUTINE: CORE &amp; BACK</a:t>
            </a:r>
            <a:endParaRPr lang="en-US" sz="2000" dirty="0"/>
          </a:p>
        </p:txBody>
      </p:sp>
      <p:sp>
        <p:nvSpPr>
          <p:cNvPr id="6" name="Text 4"/>
          <p:cNvSpPr/>
          <p:nvPr/>
        </p:nvSpPr>
        <p:spPr>
          <a:xfrm>
            <a:off x="6858000" y="228600"/>
            <a:ext cx="2011680" cy="274320"/>
          </a:xfrm>
          <a:prstGeom prst="rect">
            <a:avLst/>
          </a:prstGeom>
          <a:noFill/>
          <a:ln/>
        </p:spPr>
        <p:txBody>
          <a:bodyPr wrap="square" lIns="0" tIns="0" rIns="0" bIns="0" rtlCol="0" anchor="ctr"/>
          <a:lstStyle/>
          <a:p>
            <a:pPr algn="r"/>
            <a:r>
              <a:rPr lang="en-US" sz="1000" b="1" dirty="0">
                <a:solidFill>
                  <a:srgbClr val="D4A843"/>
                </a:solidFill>
                <a:latin typeface="Calibri" pitchFamily="34" charset="0"/>
                <a:ea typeface="Calibri" pitchFamily="34" charset="-122"/>
                <a:cs typeface="Calibri" pitchFamily="34" charset="-120"/>
              </a:rPr>
              <a:t>Hold 30s | 2 sets each</a:t>
            </a:r>
            <a:endParaRPr lang="en-US" sz="1000" dirty="0"/>
          </a:p>
        </p:txBody>
      </p:sp>
      <p:sp>
        <p:nvSpPr>
          <p:cNvPr id="12" name="Shape 10"/>
          <p:cNvSpPr/>
          <p:nvPr/>
        </p:nvSpPr>
        <p:spPr>
          <a:xfrm>
            <a:off x="3246120" y="685800"/>
            <a:ext cx="2651760" cy="685800"/>
          </a:xfrm>
          <a:prstGeom prst="rect">
            <a:avLst/>
          </a:prstGeom>
          <a:solidFill>
            <a:srgbClr val="2D6A4F"/>
          </a:solidFill>
          <a:ln/>
        </p:spPr>
        <p:txBody>
          <a:bodyPr/>
          <a:lstStyle/>
          <a:p>
            <a:endParaRPr lang="en-US"/>
          </a:p>
        </p:txBody>
      </p:sp>
      <p:sp>
        <p:nvSpPr>
          <p:cNvPr id="13" name="Text 11"/>
          <p:cNvSpPr/>
          <p:nvPr/>
        </p:nvSpPr>
        <p:spPr>
          <a:xfrm>
            <a:off x="333756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Low Back</a:t>
            </a:r>
            <a:endParaRPr lang="en-US" sz="1100" dirty="0"/>
          </a:p>
        </p:txBody>
      </p:sp>
      <p:sp>
        <p:nvSpPr>
          <p:cNvPr id="14" name="Text 12"/>
          <p:cNvSpPr/>
          <p:nvPr/>
        </p:nvSpPr>
        <p:spPr>
          <a:xfrm>
            <a:off x="333756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Backward Roll</a:t>
            </a:r>
            <a:endParaRPr lang="en-US" sz="950" dirty="0"/>
          </a:p>
        </p:txBody>
      </p:sp>
      <p:sp>
        <p:nvSpPr>
          <p:cNvPr id="16" name="Text 14"/>
          <p:cNvSpPr/>
          <p:nvPr/>
        </p:nvSpPr>
        <p:spPr>
          <a:xfrm>
            <a:off x="324612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17" name="Shape 15"/>
          <p:cNvSpPr/>
          <p:nvPr/>
        </p:nvSpPr>
        <p:spPr>
          <a:xfrm>
            <a:off x="6035040" y="685800"/>
            <a:ext cx="2651760" cy="685800"/>
          </a:xfrm>
          <a:prstGeom prst="rect">
            <a:avLst/>
          </a:prstGeom>
          <a:solidFill>
            <a:srgbClr val="2D6A4F"/>
          </a:solidFill>
          <a:ln/>
        </p:spPr>
        <p:txBody>
          <a:bodyPr/>
          <a:lstStyle/>
          <a:p>
            <a:endParaRPr lang="en-US"/>
          </a:p>
        </p:txBody>
      </p:sp>
      <p:sp>
        <p:nvSpPr>
          <p:cNvPr id="18" name="Text 16"/>
          <p:cNvSpPr/>
          <p:nvPr/>
        </p:nvSpPr>
        <p:spPr>
          <a:xfrm>
            <a:off x="612648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Low Back</a:t>
            </a:r>
            <a:endParaRPr lang="en-US" sz="1100" dirty="0"/>
          </a:p>
        </p:txBody>
      </p:sp>
      <p:sp>
        <p:nvSpPr>
          <p:cNvPr id="19" name="Text 17"/>
          <p:cNvSpPr/>
          <p:nvPr/>
        </p:nvSpPr>
        <p:spPr>
          <a:xfrm>
            <a:off x="612648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Spinal Twist (Supine)</a:t>
            </a:r>
            <a:endParaRPr lang="en-US" sz="950" dirty="0"/>
          </a:p>
        </p:txBody>
      </p:sp>
      <p:sp>
        <p:nvSpPr>
          <p:cNvPr id="21" name="Text 19"/>
          <p:cNvSpPr/>
          <p:nvPr/>
        </p:nvSpPr>
        <p:spPr>
          <a:xfrm>
            <a:off x="603504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26" name="Shape 5"/>
          <p:cNvSpPr/>
          <p:nvPr/>
        </p:nvSpPr>
        <p:spPr>
          <a:xfrm>
            <a:off x="457200" y="685800"/>
            <a:ext cx="2651760" cy="685800"/>
          </a:xfrm>
          <a:prstGeom prst="rect">
            <a:avLst/>
          </a:prstGeom>
          <a:solidFill>
            <a:srgbClr val="2D6A4F"/>
          </a:solidFill>
          <a:ln/>
        </p:spPr>
        <p:txBody>
          <a:bodyPr/>
          <a:lstStyle/>
          <a:p>
            <a:endParaRPr lang="en-US"/>
          </a:p>
        </p:txBody>
      </p:sp>
      <p:sp>
        <p:nvSpPr>
          <p:cNvPr id="27" name="Text 6"/>
          <p:cNvSpPr/>
          <p:nvPr/>
        </p:nvSpPr>
        <p:spPr>
          <a:xfrm>
            <a:off x="54864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Latissimus Dorsi</a:t>
            </a:r>
            <a:endParaRPr lang="en-US" sz="1100" dirty="0"/>
          </a:p>
        </p:txBody>
      </p:sp>
      <p:sp>
        <p:nvSpPr>
          <p:cNvPr id="28" name="Text 7"/>
          <p:cNvSpPr/>
          <p:nvPr/>
        </p:nvSpPr>
        <p:spPr>
          <a:xfrm>
            <a:off x="54864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Door Frame Grab &amp; Lean</a:t>
            </a:r>
            <a:endParaRPr lang="en-US" sz="950" dirty="0"/>
          </a:p>
        </p:txBody>
      </p:sp>
      <p:sp>
        <p:nvSpPr>
          <p:cNvPr id="30" name="Text 9"/>
          <p:cNvSpPr/>
          <p:nvPr/>
        </p:nvSpPr>
        <p:spPr>
          <a:xfrm>
            <a:off x="45720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pic>
        <p:nvPicPr>
          <p:cNvPr id="23" name="Picture 22">
            <a:extLst>
              <a:ext uri="{FF2B5EF4-FFF2-40B4-BE49-F238E27FC236}">
                <a16:creationId xmlns:a16="http://schemas.microsoft.com/office/drawing/2014/main" id="{FB8F1D28-CCA5-910A-0E2C-0D0F99BE498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57199" y="1353312"/>
            <a:ext cx="2651761" cy="3104388"/>
          </a:xfrm>
          <a:prstGeom prst="rect">
            <a:avLst/>
          </a:prstGeom>
        </p:spPr>
      </p:pic>
      <p:pic>
        <p:nvPicPr>
          <p:cNvPr id="25" name="Picture 24">
            <a:extLst>
              <a:ext uri="{FF2B5EF4-FFF2-40B4-BE49-F238E27FC236}">
                <a16:creationId xmlns:a16="http://schemas.microsoft.com/office/drawing/2014/main" id="{C92DDDD6-3340-96DA-6129-C71B48ED0014}"/>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246120" y="1353312"/>
            <a:ext cx="2658484" cy="3104388"/>
          </a:xfrm>
          <a:prstGeom prst="rect">
            <a:avLst/>
          </a:prstGeom>
        </p:spPr>
      </p:pic>
      <p:pic>
        <p:nvPicPr>
          <p:cNvPr id="35" name="Picture 34">
            <a:extLst>
              <a:ext uri="{FF2B5EF4-FFF2-40B4-BE49-F238E27FC236}">
                <a16:creationId xmlns:a16="http://schemas.microsoft.com/office/drawing/2014/main" id="{3208DD8E-AA95-733D-4314-F66EACC762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41765" y="1371600"/>
            <a:ext cx="2645036" cy="3041791"/>
          </a:xfrm>
          <a:prstGeom prst="rect">
            <a:avLst/>
          </a:prstGeom>
        </p:spPr>
      </p:pic>
      <p:pic>
        <p:nvPicPr>
          <p:cNvPr id="4" name="Image 1" descr="preencoded.png">
            <a:extLst>
              <a:ext uri="{FF2B5EF4-FFF2-40B4-BE49-F238E27FC236}">
                <a16:creationId xmlns:a16="http://schemas.microsoft.com/office/drawing/2014/main" id="{0A4D42B4-C95B-E4F8-2EA0-8794863C8F9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90776" y="179151"/>
            <a:ext cx="320040" cy="320040"/>
          </a:xfrm>
          <a:prstGeom prst="rect">
            <a:avLst/>
          </a:prstGeom>
        </p:spPr>
      </p:pic>
      <p:sp>
        <p:nvSpPr>
          <p:cNvPr id="7" name="Text 10">
            <a:extLst>
              <a:ext uri="{FF2B5EF4-FFF2-40B4-BE49-F238E27FC236}">
                <a16:creationId xmlns:a16="http://schemas.microsoft.com/office/drawing/2014/main" id="{6A88C8AB-4E57-08AF-E9E6-35FB40E22068}"/>
              </a:ext>
            </a:extLst>
          </p:cNvPr>
          <p:cNvSpPr/>
          <p:nvPr/>
        </p:nvSpPr>
        <p:spPr>
          <a:xfrm>
            <a:off x="5679396" y="182880"/>
            <a:ext cx="1828800" cy="320040"/>
          </a:xfrm>
          <a:prstGeom prst="rect">
            <a:avLst/>
          </a:prstGeom>
          <a:noFill/>
          <a:ln/>
        </p:spPr>
        <p:txBody>
          <a:bodyPr wrap="square" lIns="0" tIns="0" rIns="0" bIns="0" rtlCol="0" anchor="ctr"/>
          <a:lstStyle/>
          <a:p>
            <a:pPr marL="0" indent="0">
              <a:buNone/>
            </a:pPr>
            <a:r>
              <a:rPr lang="en-US" sz="1300" b="1" noProof="0" dirty="0">
                <a:solidFill>
                  <a:srgbClr val="1A1A1A"/>
                </a:solidFill>
                <a:latin typeface="Trebuchet MS" pitchFamily="34" charset="0"/>
              </a:rPr>
              <a:t>It </a:t>
            </a:r>
            <a:r>
              <a:rPr lang="en-US" sz="1300" b="1" dirty="0">
                <a:solidFill>
                  <a:srgbClr val="1A1A1A"/>
                </a:solidFill>
                <a:latin typeface="Trebuchet MS" pitchFamily="34" charset="0"/>
              </a:rPr>
              <a:t>just </a:t>
            </a:r>
            <a:r>
              <a:rPr lang="en-US" sz="1300" b="1" noProof="0" dirty="0">
                <a:solidFill>
                  <a:srgbClr val="1A1A1A"/>
                </a:solidFill>
                <a:latin typeface="Trebuchet MS" pitchFamily="34" charset="0"/>
              </a:rPr>
              <a:t>takes 18min/day</a:t>
            </a:r>
            <a:endParaRPr lang="en-US" sz="1300" b="1" noProof="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182880"/>
            <a:ext cx="6400800" cy="411480"/>
          </a:xfrm>
          <a:prstGeom prst="rect">
            <a:avLst/>
          </a:prstGeom>
          <a:noFill/>
          <a:ln/>
        </p:spPr>
        <p:txBody>
          <a:bodyPr wrap="square" lIns="0" tIns="0" rIns="0" bIns="0" rtlCol="0" anchor="ctr"/>
          <a:lstStyle/>
          <a:p>
            <a:pPr marL="0" indent="0">
              <a:buNone/>
            </a:pPr>
            <a:r>
              <a:rPr lang="en-US" sz="2000" b="1" dirty="0">
                <a:solidFill>
                  <a:srgbClr val="1A3C2A"/>
                </a:solidFill>
                <a:latin typeface="Trebuchet MS" pitchFamily="34" charset="0"/>
                <a:ea typeface="Trebuchet MS" pitchFamily="34" charset="-122"/>
                <a:cs typeface="Trebuchet MS" pitchFamily="34" charset="-120"/>
              </a:rPr>
              <a:t>STRETCHING ROUTINE: CORE &amp; BACK</a:t>
            </a:r>
            <a:endParaRPr lang="en-US" sz="2000" dirty="0"/>
          </a:p>
        </p:txBody>
      </p:sp>
      <p:sp>
        <p:nvSpPr>
          <p:cNvPr id="6" name="Text 4"/>
          <p:cNvSpPr/>
          <p:nvPr/>
        </p:nvSpPr>
        <p:spPr>
          <a:xfrm>
            <a:off x="6858000" y="228600"/>
            <a:ext cx="2011680" cy="274320"/>
          </a:xfrm>
          <a:prstGeom prst="rect">
            <a:avLst/>
          </a:prstGeom>
          <a:noFill/>
          <a:ln/>
        </p:spPr>
        <p:txBody>
          <a:bodyPr wrap="square" lIns="0" tIns="0" rIns="0" bIns="0" rtlCol="0" anchor="ctr"/>
          <a:lstStyle/>
          <a:p>
            <a:pPr algn="r"/>
            <a:r>
              <a:rPr lang="en-US" sz="1000" b="1" dirty="0">
                <a:solidFill>
                  <a:srgbClr val="D4A843"/>
                </a:solidFill>
                <a:latin typeface="Calibri" pitchFamily="34" charset="0"/>
                <a:ea typeface="Calibri" pitchFamily="34" charset="-122"/>
                <a:cs typeface="Calibri" pitchFamily="34" charset="-120"/>
              </a:rPr>
              <a:t>Hold 30s | 2 sets each</a:t>
            </a:r>
            <a:endParaRPr lang="en-US" sz="1000" dirty="0"/>
          </a:p>
        </p:txBody>
      </p:sp>
      <p:sp>
        <p:nvSpPr>
          <p:cNvPr id="12" name="Shape 10"/>
          <p:cNvSpPr/>
          <p:nvPr/>
        </p:nvSpPr>
        <p:spPr>
          <a:xfrm>
            <a:off x="3246120" y="685800"/>
            <a:ext cx="2651760" cy="685800"/>
          </a:xfrm>
          <a:prstGeom prst="rect">
            <a:avLst/>
          </a:prstGeom>
          <a:solidFill>
            <a:srgbClr val="2D6A4F"/>
          </a:solidFill>
          <a:ln/>
        </p:spPr>
        <p:txBody>
          <a:bodyPr/>
          <a:lstStyle/>
          <a:p>
            <a:endParaRPr lang="en-US"/>
          </a:p>
        </p:txBody>
      </p:sp>
      <p:sp>
        <p:nvSpPr>
          <p:cNvPr id="13" name="Text 11"/>
          <p:cNvSpPr/>
          <p:nvPr/>
        </p:nvSpPr>
        <p:spPr>
          <a:xfrm>
            <a:off x="333756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Erector Spinae</a:t>
            </a:r>
            <a:endParaRPr lang="en-US" sz="1100" dirty="0"/>
          </a:p>
        </p:txBody>
      </p:sp>
      <p:sp>
        <p:nvSpPr>
          <p:cNvPr id="14" name="Text 12"/>
          <p:cNvSpPr/>
          <p:nvPr/>
        </p:nvSpPr>
        <p:spPr>
          <a:xfrm>
            <a:off x="333756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Seated Chair Grab &amp; Round</a:t>
            </a:r>
            <a:endParaRPr lang="en-US" sz="950" dirty="0"/>
          </a:p>
        </p:txBody>
      </p:sp>
      <p:sp>
        <p:nvSpPr>
          <p:cNvPr id="16" name="Text 14"/>
          <p:cNvSpPr/>
          <p:nvPr/>
        </p:nvSpPr>
        <p:spPr>
          <a:xfrm>
            <a:off x="324612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17" name="Shape 15"/>
          <p:cNvSpPr/>
          <p:nvPr/>
        </p:nvSpPr>
        <p:spPr>
          <a:xfrm>
            <a:off x="6035040" y="685800"/>
            <a:ext cx="2651760" cy="685800"/>
          </a:xfrm>
          <a:prstGeom prst="rect">
            <a:avLst/>
          </a:prstGeom>
          <a:solidFill>
            <a:srgbClr val="2D6A4F"/>
          </a:solidFill>
          <a:ln/>
        </p:spPr>
        <p:txBody>
          <a:bodyPr/>
          <a:lstStyle/>
          <a:p>
            <a:endParaRPr lang="en-US"/>
          </a:p>
        </p:txBody>
      </p:sp>
      <p:sp>
        <p:nvSpPr>
          <p:cNvPr id="18" name="Text 16"/>
          <p:cNvSpPr/>
          <p:nvPr/>
        </p:nvSpPr>
        <p:spPr>
          <a:xfrm>
            <a:off x="612648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Abdomen</a:t>
            </a:r>
            <a:endParaRPr lang="en-US" sz="1100" dirty="0"/>
          </a:p>
        </p:txBody>
      </p:sp>
      <p:sp>
        <p:nvSpPr>
          <p:cNvPr id="19" name="Text 17"/>
          <p:cNvSpPr/>
          <p:nvPr/>
        </p:nvSpPr>
        <p:spPr>
          <a:xfrm>
            <a:off x="612648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Cobra Stretch</a:t>
            </a:r>
            <a:endParaRPr lang="en-US" sz="950" dirty="0"/>
          </a:p>
        </p:txBody>
      </p:sp>
      <p:sp>
        <p:nvSpPr>
          <p:cNvPr id="21" name="Text 19"/>
          <p:cNvSpPr/>
          <p:nvPr/>
        </p:nvSpPr>
        <p:spPr>
          <a:xfrm>
            <a:off x="603504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22" name="Shape 15">
            <a:extLst>
              <a:ext uri="{FF2B5EF4-FFF2-40B4-BE49-F238E27FC236}">
                <a16:creationId xmlns:a16="http://schemas.microsoft.com/office/drawing/2014/main" id="{9E8CAB0D-E499-F8F5-DD2B-8FA043B1B131}"/>
              </a:ext>
            </a:extLst>
          </p:cNvPr>
          <p:cNvSpPr/>
          <p:nvPr/>
        </p:nvSpPr>
        <p:spPr>
          <a:xfrm>
            <a:off x="457200" y="685800"/>
            <a:ext cx="2651760" cy="685800"/>
          </a:xfrm>
          <a:prstGeom prst="rect">
            <a:avLst/>
          </a:prstGeom>
          <a:solidFill>
            <a:srgbClr val="2D6A4F"/>
          </a:solidFill>
          <a:ln/>
        </p:spPr>
        <p:txBody>
          <a:bodyPr/>
          <a:lstStyle/>
          <a:p>
            <a:endParaRPr lang="en-US"/>
          </a:p>
        </p:txBody>
      </p:sp>
      <p:sp>
        <p:nvSpPr>
          <p:cNvPr id="23" name="Text 16">
            <a:extLst>
              <a:ext uri="{FF2B5EF4-FFF2-40B4-BE49-F238E27FC236}">
                <a16:creationId xmlns:a16="http://schemas.microsoft.com/office/drawing/2014/main" id="{9BD896EF-3D96-9450-E4AF-AD06D2B1F7BF}"/>
              </a:ext>
            </a:extLst>
          </p:cNvPr>
          <p:cNvSpPr/>
          <p:nvPr/>
        </p:nvSpPr>
        <p:spPr>
          <a:xfrm>
            <a:off x="548640" y="731520"/>
            <a:ext cx="2468880" cy="320040"/>
          </a:xfrm>
          <a:prstGeom prst="rect">
            <a:avLst/>
          </a:prstGeom>
          <a:noFill/>
          <a:ln/>
        </p:spPr>
        <p:txBody>
          <a:bodyPr wrap="square" lIns="0" tIns="0" rIns="0" bIns="0" rtlCol="0" anchor="ctr"/>
          <a:lstStyle/>
          <a:p>
            <a:pPr algn="ctr"/>
            <a:r>
              <a:rPr lang="en-US" sz="1100" b="1" dirty="0">
                <a:solidFill>
                  <a:srgbClr val="FFFFFF"/>
                </a:solidFill>
                <a:latin typeface="Trebuchet MS" pitchFamily="34" charset="0"/>
                <a:ea typeface="Trebuchet MS" pitchFamily="34" charset="-122"/>
                <a:cs typeface="Trebuchet MS" pitchFamily="34" charset="-120"/>
              </a:rPr>
              <a:t>Rotator Cuff</a:t>
            </a:r>
            <a:endParaRPr lang="en-US" sz="1100" dirty="0"/>
          </a:p>
        </p:txBody>
      </p:sp>
      <p:sp>
        <p:nvSpPr>
          <p:cNvPr id="24" name="Text 17">
            <a:extLst>
              <a:ext uri="{FF2B5EF4-FFF2-40B4-BE49-F238E27FC236}">
                <a16:creationId xmlns:a16="http://schemas.microsoft.com/office/drawing/2014/main" id="{3033E0A9-C59C-E5E3-2CD6-361DA37E959A}"/>
              </a:ext>
            </a:extLst>
          </p:cNvPr>
          <p:cNvSpPr/>
          <p:nvPr/>
        </p:nvSpPr>
        <p:spPr>
          <a:xfrm>
            <a:off x="548640" y="1033272"/>
            <a:ext cx="2468880" cy="274320"/>
          </a:xfrm>
          <a:prstGeom prst="rect">
            <a:avLst/>
          </a:prstGeom>
          <a:noFill/>
          <a:ln/>
        </p:spPr>
        <p:txBody>
          <a:bodyPr wrap="square" lIns="0" tIns="0" rIns="0" bIns="0" rtlCol="0" anchor="ctr"/>
          <a:lstStyle/>
          <a:p>
            <a:pPr algn="ctr"/>
            <a:r>
              <a:rPr lang="en-US" sz="950" dirty="0">
                <a:solidFill>
                  <a:srgbClr val="F0C05A"/>
                </a:solidFill>
                <a:latin typeface="Calibri" pitchFamily="34" charset="0"/>
                <a:ea typeface="Calibri" pitchFamily="34" charset="-122"/>
                <a:cs typeface="Calibri" pitchFamily="34" charset="-120"/>
              </a:rPr>
              <a:t>Sleeper Stretch (Side-Lying push forearm down)</a:t>
            </a:r>
            <a:endParaRPr lang="en-US" sz="950" dirty="0"/>
          </a:p>
        </p:txBody>
      </p:sp>
      <p:sp>
        <p:nvSpPr>
          <p:cNvPr id="26" name="Text 19">
            <a:extLst>
              <a:ext uri="{FF2B5EF4-FFF2-40B4-BE49-F238E27FC236}">
                <a16:creationId xmlns:a16="http://schemas.microsoft.com/office/drawing/2014/main" id="{07384459-97BB-BE60-A26A-6B3299479E91}"/>
              </a:ext>
            </a:extLst>
          </p:cNvPr>
          <p:cNvSpPr/>
          <p:nvPr/>
        </p:nvSpPr>
        <p:spPr>
          <a:xfrm>
            <a:off x="45720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pic>
        <p:nvPicPr>
          <p:cNvPr id="28" name="Picture 27">
            <a:extLst>
              <a:ext uri="{FF2B5EF4-FFF2-40B4-BE49-F238E27FC236}">
                <a16:creationId xmlns:a16="http://schemas.microsoft.com/office/drawing/2014/main" id="{3E428894-5C1A-8DC5-D56E-207216B7B28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252844" y="1371600"/>
            <a:ext cx="2651760" cy="3035808"/>
          </a:xfrm>
          <a:prstGeom prst="rect">
            <a:avLst/>
          </a:prstGeom>
        </p:spPr>
      </p:pic>
      <p:pic>
        <p:nvPicPr>
          <p:cNvPr id="32" name="Picture 31">
            <a:extLst>
              <a:ext uri="{FF2B5EF4-FFF2-40B4-BE49-F238E27FC236}">
                <a16:creationId xmlns:a16="http://schemas.microsoft.com/office/drawing/2014/main" id="{7456090C-7950-71B8-5372-D77BE33ABE0E}"/>
              </a:ext>
            </a:extLst>
          </p:cNvPr>
          <p:cNvPicPr>
            <a:picLocks noChangeAspect="1"/>
          </p:cNvPicPr>
          <p:nvPr/>
        </p:nvPicPr>
        <p:blipFill>
          <a:blip r:embed="rId4" cstate="screen">
            <a:extLst>
              <a:ext uri="{28A0092B-C50C-407E-A947-70E740481C1C}">
                <a14:useLocalDpi xmlns:a14="http://schemas.microsoft.com/office/drawing/2010/main"/>
              </a:ext>
            </a:extLst>
          </a:blip>
          <a:srcRect t="-196"/>
          <a:stretch>
            <a:fillRect/>
          </a:stretch>
        </p:blipFill>
        <p:spPr>
          <a:xfrm>
            <a:off x="457200" y="1353312"/>
            <a:ext cx="2651760" cy="3054096"/>
          </a:xfrm>
          <a:prstGeom prst="rect">
            <a:avLst/>
          </a:prstGeom>
        </p:spPr>
      </p:pic>
      <p:pic>
        <p:nvPicPr>
          <p:cNvPr id="34" name="Picture 33">
            <a:extLst>
              <a:ext uri="{FF2B5EF4-FFF2-40B4-BE49-F238E27FC236}">
                <a16:creationId xmlns:a16="http://schemas.microsoft.com/office/drawing/2014/main" id="{D416BBD8-C8A0-DF7C-0A16-B6EF73BFF3E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048488" y="1353313"/>
            <a:ext cx="2638312" cy="3054096"/>
          </a:xfrm>
          <a:prstGeom prst="rect">
            <a:avLst/>
          </a:prstGeom>
        </p:spPr>
      </p:pic>
      <p:pic>
        <p:nvPicPr>
          <p:cNvPr id="4" name="Image 1" descr="preencoded.png">
            <a:extLst>
              <a:ext uri="{FF2B5EF4-FFF2-40B4-BE49-F238E27FC236}">
                <a16:creationId xmlns:a16="http://schemas.microsoft.com/office/drawing/2014/main" id="{A1DAACDB-6093-79F8-BE28-FB745A329FD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90776" y="179151"/>
            <a:ext cx="320040" cy="320040"/>
          </a:xfrm>
          <a:prstGeom prst="rect">
            <a:avLst/>
          </a:prstGeom>
        </p:spPr>
      </p:pic>
      <p:sp>
        <p:nvSpPr>
          <p:cNvPr id="7" name="Text 10">
            <a:extLst>
              <a:ext uri="{FF2B5EF4-FFF2-40B4-BE49-F238E27FC236}">
                <a16:creationId xmlns:a16="http://schemas.microsoft.com/office/drawing/2014/main" id="{0B3FF69C-3D83-7A83-02FB-069D09EF3FEF}"/>
              </a:ext>
            </a:extLst>
          </p:cNvPr>
          <p:cNvSpPr/>
          <p:nvPr/>
        </p:nvSpPr>
        <p:spPr>
          <a:xfrm>
            <a:off x="5679396" y="182880"/>
            <a:ext cx="1828800" cy="320040"/>
          </a:xfrm>
          <a:prstGeom prst="rect">
            <a:avLst/>
          </a:prstGeom>
          <a:noFill/>
          <a:ln/>
        </p:spPr>
        <p:txBody>
          <a:bodyPr wrap="square" lIns="0" tIns="0" rIns="0" bIns="0" rtlCol="0" anchor="ctr"/>
          <a:lstStyle/>
          <a:p>
            <a:pPr marL="0" indent="0">
              <a:buNone/>
            </a:pPr>
            <a:r>
              <a:rPr lang="en-US" sz="1300" b="1" noProof="0" dirty="0">
                <a:solidFill>
                  <a:srgbClr val="1A1A1A"/>
                </a:solidFill>
                <a:latin typeface="Trebuchet MS" pitchFamily="34" charset="0"/>
              </a:rPr>
              <a:t>It </a:t>
            </a:r>
            <a:r>
              <a:rPr lang="en-US" sz="1300" b="1" dirty="0">
                <a:solidFill>
                  <a:srgbClr val="1A1A1A"/>
                </a:solidFill>
                <a:latin typeface="Trebuchet MS" pitchFamily="34" charset="0"/>
              </a:rPr>
              <a:t>just </a:t>
            </a:r>
            <a:r>
              <a:rPr lang="en-US" sz="1300" b="1" noProof="0" dirty="0">
                <a:solidFill>
                  <a:srgbClr val="1A1A1A"/>
                </a:solidFill>
                <a:latin typeface="Trebuchet MS" pitchFamily="34" charset="0"/>
              </a:rPr>
              <a:t>takes 18min/day</a:t>
            </a:r>
            <a:endParaRPr lang="en-US" sz="1300" b="1"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182880"/>
            <a:ext cx="6400800" cy="411480"/>
          </a:xfrm>
          <a:prstGeom prst="rect">
            <a:avLst/>
          </a:prstGeom>
          <a:noFill/>
          <a:ln/>
        </p:spPr>
        <p:txBody>
          <a:bodyPr wrap="square" lIns="0" tIns="0" rIns="0" bIns="0" rtlCol="0" anchor="ctr"/>
          <a:lstStyle/>
          <a:p>
            <a:pPr marL="0" indent="0">
              <a:buNone/>
            </a:pPr>
            <a:r>
              <a:rPr lang="en-US" sz="2000" b="1" dirty="0">
                <a:solidFill>
                  <a:srgbClr val="1A3C2A"/>
                </a:solidFill>
                <a:latin typeface="Trebuchet MS" pitchFamily="34" charset="0"/>
                <a:ea typeface="Trebuchet MS" pitchFamily="34" charset="-122"/>
                <a:cs typeface="Trebuchet MS" pitchFamily="34" charset="-120"/>
              </a:rPr>
              <a:t>STRETCHING ROUTINE: UPPER BODY</a:t>
            </a:r>
            <a:endParaRPr lang="en-US" sz="2000" dirty="0"/>
          </a:p>
        </p:txBody>
      </p:sp>
      <p:sp>
        <p:nvSpPr>
          <p:cNvPr id="6" name="Text 4"/>
          <p:cNvSpPr/>
          <p:nvPr/>
        </p:nvSpPr>
        <p:spPr>
          <a:xfrm>
            <a:off x="6858000" y="228600"/>
            <a:ext cx="2011680" cy="274320"/>
          </a:xfrm>
          <a:prstGeom prst="rect">
            <a:avLst/>
          </a:prstGeom>
          <a:noFill/>
          <a:ln/>
        </p:spPr>
        <p:txBody>
          <a:bodyPr wrap="square" lIns="0" tIns="0" rIns="0" bIns="0" rtlCol="0" anchor="ctr"/>
          <a:lstStyle/>
          <a:p>
            <a:pPr algn="r"/>
            <a:r>
              <a:rPr lang="en-US" sz="1000" b="1" dirty="0">
                <a:solidFill>
                  <a:srgbClr val="D4A843"/>
                </a:solidFill>
                <a:latin typeface="Calibri" pitchFamily="34" charset="0"/>
                <a:ea typeface="Calibri" pitchFamily="34" charset="-122"/>
                <a:cs typeface="Calibri" pitchFamily="34" charset="-120"/>
              </a:rPr>
              <a:t>Hold 30s | 2 sets each</a:t>
            </a:r>
            <a:endParaRPr lang="en-US" sz="1000" dirty="0"/>
          </a:p>
        </p:txBody>
      </p:sp>
      <p:sp>
        <p:nvSpPr>
          <p:cNvPr id="7" name="Shape 5"/>
          <p:cNvSpPr/>
          <p:nvPr/>
        </p:nvSpPr>
        <p:spPr>
          <a:xfrm>
            <a:off x="457200" y="685800"/>
            <a:ext cx="2651760" cy="685800"/>
          </a:xfrm>
          <a:prstGeom prst="rect">
            <a:avLst/>
          </a:prstGeom>
          <a:solidFill>
            <a:srgbClr val="2D6A4F"/>
          </a:solidFill>
          <a:ln/>
        </p:spPr>
        <p:txBody>
          <a:bodyPr/>
          <a:lstStyle/>
          <a:p>
            <a:endParaRPr lang="en-US"/>
          </a:p>
        </p:txBody>
      </p:sp>
      <p:sp>
        <p:nvSpPr>
          <p:cNvPr id="8" name="Text 6"/>
          <p:cNvSpPr/>
          <p:nvPr/>
        </p:nvSpPr>
        <p:spPr>
          <a:xfrm>
            <a:off x="54864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Deltoids (Shoulders)</a:t>
            </a:r>
            <a:endParaRPr lang="en-US" sz="1100" dirty="0"/>
          </a:p>
        </p:txBody>
      </p:sp>
      <p:sp>
        <p:nvSpPr>
          <p:cNvPr id="9" name="Text 7"/>
          <p:cNvSpPr/>
          <p:nvPr/>
        </p:nvSpPr>
        <p:spPr>
          <a:xfrm>
            <a:off x="54864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Cross-Arm Stretch</a:t>
            </a:r>
            <a:endParaRPr lang="en-US" sz="950" dirty="0"/>
          </a:p>
        </p:txBody>
      </p:sp>
      <p:sp>
        <p:nvSpPr>
          <p:cNvPr id="11" name="Text 9"/>
          <p:cNvSpPr/>
          <p:nvPr/>
        </p:nvSpPr>
        <p:spPr>
          <a:xfrm>
            <a:off x="45720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12" name="Shape 10"/>
          <p:cNvSpPr/>
          <p:nvPr/>
        </p:nvSpPr>
        <p:spPr>
          <a:xfrm>
            <a:off x="3246120" y="685800"/>
            <a:ext cx="2651760" cy="685800"/>
          </a:xfrm>
          <a:prstGeom prst="rect">
            <a:avLst/>
          </a:prstGeom>
          <a:solidFill>
            <a:srgbClr val="2D6A4F"/>
          </a:solidFill>
          <a:ln/>
        </p:spPr>
        <p:txBody>
          <a:bodyPr/>
          <a:lstStyle/>
          <a:p>
            <a:endParaRPr lang="en-US"/>
          </a:p>
        </p:txBody>
      </p:sp>
      <p:sp>
        <p:nvSpPr>
          <p:cNvPr id="13" name="Text 11"/>
          <p:cNvSpPr/>
          <p:nvPr/>
        </p:nvSpPr>
        <p:spPr>
          <a:xfrm>
            <a:off x="333756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Triceps</a:t>
            </a:r>
            <a:endParaRPr lang="en-US" sz="1100" dirty="0"/>
          </a:p>
        </p:txBody>
      </p:sp>
      <p:sp>
        <p:nvSpPr>
          <p:cNvPr id="14" name="Text 12"/>
          <p:cNvSpPr/>
          <p:nvPr/>
        </p:nvSpPr>
        <p:spPr>
          <a:xfrm>
            <a:off x="333756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Behind-Neck Stretch</a:t>
            </a:r>
            <a:endParaRPr lang="en-US" sz="950" dirty="0"/>
          </a:p>
        </p:txBody>
      </p:sp>
      <p:sp>
        <p:nvSpPr>
          <p:cNvPr id="16" name="Text 14"/>
          <p:cNvSpPr/>
          <p:nvPr/>
        </p:nvSpPr>
        <p:spPr>
          <a:xfrm>
            <a:off x="324612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17" name="Shape 15"/>
          <p:cNvSpPr/>
          <p:nvPr/>
        </p:nvSpPr>
        <p:spPr>
          <a:xfrm>
            <a:off x="6035040" y="685800"/>
            <a:ext cx="2651760" cy="685800"/>
          </a:xfrm>
          <a:prstGeom prst="rect">
            <a:avLst/>
          </a:prstGeom>
          <a:solidFill>
            <a:srgbClr val="2D6A4F"/>
          </a:solidFill>
          <a:ln/>
        </p:spPr>
        <p:txBody>
          <a:bodyPr/>
          <a:lstStyle/>
          <a:p>
            <a:endParaRPr lang="en-US"/>
          </a:p>
        </p:txBody>
      </p:sp>
      <p:sp>
        <p:nvSpPr>
          <p:cNvPr id="18" name="Text 16"/>
          <p:cNvSpPr/>
          <p:nvPr/>
        </p:nvSpPr>
        <p:spPr>
          <a:xfrm>
            <a:off x="6126480" y="731520"/>
            <a:ext cx="2468880" cy="32004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Biceps</a:t>
            </a:r>
            <a:endParaRPr lang="en-US" sz="1100" dirty="0"/>
          </a:p>
        </p:txBody>
      </p:sp>
      <p:sp>
        <p:nvSpPr>
          <p:cNvPr id="19" name="Text 17"/>
          <p:cNvSpPr/>
          <p:nvPr/>
        </p:nvSpPr>
        <p:spPr>
          <a:xfrm>
            <a:off x="6126480" y="1033272"/>
            <a:ext cx="2468880" cy="274320"/>
          </a:xfrm>
          <a:prstGeom prst="rect">
            <a:avLst/>
          </a:prstGeom>
          <a:noFill/>
          <a:ln/>
        </p:spPr>
        <p:txBody>
          <a:bodyPr wrap="square" lIns="0" tIns="0" rIns="0" bIns="0" rtlCol="0" anchor="ctr"/>
          <a:lstStyle/>
          <a:p>
            <a:pPr marL="0" indent="0" algn="ctr">
              <a:buNone/>
            </a:pPr>
            <a:r>
              <a:rPr lang="en-US" sz="950" dirty="0">
                <a:solidFill>
                  <a:srgbClr val="F0C05A"/>
                </a:solidFill>
                <a:latin typeface="Calibri" pitchFamily="34" charset="0"/>
                <a:ea typeface="Calibri" pitchFamily="34" charset="-122"/>
                <a:cs typeface="Calibri" pitchFamily="34" charset="-120"/>
              </a:rPr>
              <a:t>Straight Arm Against Wall</a:t>
            </a:r>
            <a:endParaRPr lang="en-US" sz="950" dirty="0"/>
          </a:p>
        </p:txBody>
      </p:sp>
      <p:sp>
        <p:nvSpPr>
          <p:cNvPr id="21" name="Text 19"/>
          <p:cNvSpPr/>
          <p:nvPr/>
        </p:nvSpPr>
        <p:spPr>
          <a:xfrm>
            <a:off x="603504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pic>
        <p:nvPicPr>
          <p:cNvPr id="23" name="Picture 22">
            <a:extLst>
              <a:ext uri="{FF2B5EF4-FFF2-40B4-BE49-F238E27FC236}">
                <a16:creationId xmlns:a16="http://schemas.microsoft.com/office/drawing/2014/main" id="{66E2CDDF-B1BB-C584-011E-3EB0FF7C4B2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246120" y="1371600"/>
            <a:ext cx="2651760" cy="3017520"/>
          </a:xfrm>
          <a:prstGeom prst="rect">
            <a:avLst/>
          </a:prstGeom>
        </p:spPr>
      </p:pic>
      <p:pic>
        <p:nvPicPr>
          <p:cNvPr id="26" name="Picture 25">
            <a:extLst>
              <a:ext uri="{FF2B5EF4-FFF2-40B4-BE49-F238E27FC236}">
                <a16:creationId xmlns:a16="http://schemas.microsoft.com/office/drawing/2014/main" id="{7E87A05E-7EB5-B382-7D2B-31AC55BE6483}"/>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57201" y="1374289"/>
            <a:ext cx="2651760" cy="3014831"/>
          </a:xfrm>
          <a:prstGeom prst="rect">
            <a:avLst/>
          </a:prstGeom>
        </p:spPr>
      </p:pic>
      <p:pic>
        <p:nvPicPr>
          <p:cNvPr id="28" name="Picture 27">
            <a:extLst>
              <a:ext uri="{FF2B5EF4-FFF2-40B4-BE49-F238E27FC236}">
                <a16:creationId xmlns:a16="http://schemas.microsoft.com/office/drawing/2014/main" id="{06004B3E-A599-3BC4-DD9B-83E38757FD8E}"/>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035040" y="1374425"/>
            <a:ext cx="2659543" cy="3014696"/>
          </a:xfrm>
          <a:prstGeom prst="rect">
            <a:avLst/>
          </a:prstGeom>
        </p:spPr>
      </p:pic>
      <p:pic>
        <p:nvPicPr>
          <p:cNvPr id="4" name="Image 1" descr="preencoded.png">
            <a:extLst>
              <a:ext uri="{FF2B5EF4-FFF2-40B4-BE49-F238E27FC236}">
                <a16:creationId xmlns:a16="http://schemas.microsoft.com/office/drawing/2014/main" id="{C20940A3-E30D-B66E-CDF9-CBFEAC23785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90776" y="179151"/>
            <a:ext cx="320040" cy="320040"/>
          </a:xfrm>
          <a:prstGeom prst="rect">
            <a:avLst/>
          </a:prstGeom>
        </p:spPr>
      </p:pic>
      <p:sp>
        <p:nvSpPr>
          <p:cNvPr id="10" name="Text 10">
            <a:extLst>
              <a:ext uri="{FF2B5EF4-FFF2-40B4-BE49-F238E27FC236}">
                <a16:creationId xmlns:a16="http://schemas.microsoft.com/office/drawing/2014/main" id="{13D81147-BF64-67AE-9CFC-00757B158FC2}"/>
              </a:ext>
            </a:extLst>
          </p:cNvPr>
          <p:cNvSpPr/>
          <p:nvPr/>
        </p:nvSpPr>
        <p:spPr>
          <a:xfrm>
            <a:off x="5679396" y="182880"/>
            <a:ext cx="1828800" cy="320040"/>
          </a:xfrm>
          <a:prstGeom prst="rect">
            <a:avLst/>
          </a:prstGeom>
          <a:noFill/>
          <a:ln/>
        </p:spPr>
        <p:txBody>
          <a:bodyPr wrap="square" lIns="0" tIns="0" rIns="0" bIns="0" rtlCol="0" anchor="ctr"/>
          <a:lstStyle/>
          <a:p>
            <a:pPr marL="0" indent="0">
              <a:buNone/>
            </a:pPr>
            <a:r>
              <a:rPr lang="en-US" sz="1300" b="1" noProof="0" dirty="0">
                <a:solidFill>
                  <a:srgbClr val="1A1A1A"/>
                </a:solidFill>
                <a:latin typeface="Trebuchet MS" pitchFamily="34" charset="0"/>
              </a:rPr>
              <a:t>It </a:t>
            </a:r>
            <a:r>
              <a:rPr lang="en-US" sz="1300" b="1" dirty="0">
                <a:solidFill>
                  <a:srgbClr val="1A1A1A"/>
                </a:solidFill>
                <a:latin typeface="Trebuchet MS" pitchFamily="34" charset="0"/>
              </a:rPr>
              <a:t>just </a:t>
            </a:r>
            <a:r>
              <a:rPr lang="en-US" sz="1300" b="1" noProof="0" dirty="0">
                <a:solidFill>
                  <a:srgbClr val="1A1A1A"/>
                </a:solidFill>
                <a:latin typeface="Trebuchet MS" pitchFamily="34" charset="0"/>
              </a:rPr>
              <a:t>takes 18min/day</a:t>
            </a:r>
            <a:endParaRPr lang="en-US" sz="1300" b="1" noProof="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548640"/>
          </a:xfrm>
          <a:prstGeom prst="rect">
            <a:avLst/>
          </a:prstGeom>
          <a:noFill/>
          <a:ln/>
        </p:spPr>
        <p:txBody>
          <a:bodyPr wrap="square" lIns="0" tIns="0" rIns="0" bIns="0" rtlCol="0" anchor="ctr"/>
          <a:lstStyle/>
          <a:p>
            <a:pPr marL="0" indent="0">
              <a:buNone/>
            </a:pPr>
            <a:r>
              <a:rPr lang="en-US" sz="2800" b="1" dirty="0">
                <a:solidFill>
                  <a:srgbClr val="1A3C2A"/>
                </a:solidFill>
                <a:latin typeface="Trebuchet MS" pitchFamily="34" charset="0"/>
                <a:ea typeface="Trebuchet MS" pitchFamily="34" charset="-122"/>
                <a:cs typeface="Trebuchet MS" pitchFamily="34" charset="-120"/>
              </a:rPr>
              <a:t>BUILDING HABITS THAT KEEP YOU STRONG, AGILE, AND HEALTHY</a:t>
            </a:r>
            <a:endParaRPr lang="en-US" sz="2800" dirty="0"/>
          </a:p>
        </p:txBody>
      </p:sp>
      <p:pic>
        <p:nvPicPr>
          <p:cNvPr id="6" name="Image 0"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 y="1097280"/>
            <a:ext cx="457200" cy="457200"/>
          </a:xfrm>
          <a:prstGeom prst="rect">
            <a:avLst/>
          </a:prstGeom>
        </p:spPr>
      </p:pic>
      <p:sp>
        <p:nvSpPr>
          <p:cNvPr id="7" name="Text 4"/>
          <p:cNvSpPr/>
          <p:nvPr/>
        </p:nvSpPr>
        <p:spPr>
          <a:xfrm>
            <a:off x="1143000" y="1097280"/>
            <a:ext cx="7315200" cy="457200"/>
          </a:xfrm>
          <a:prstGeom prst="rect">
            <a:avLst/>
          </a:prstGeom>
          <a:noFill/>
          <a:ln/>
        </p:spPr>
        <p:txBody>
          <a:bodyPr wrap="square" lIns="0" tIns="0" rIns="0" bIns="0" rtlCol="0" anchor="ctr"/>
          <a:lstStyle/>
          <a:p>
            <a:pPr marL="0" indent="0">
              <a:buNone/>
            </a:pPr>
            <a:r>
              <a:rPr lang="en-US" sz="1600" b="1" dirty="0">
                <a:solidFill>
                  <a:srgbClr val="1A1A1A"/>
                </a:solidFill>
                <a:latin typeface="Georgia" pitchFamily="34" charset="0"/>
                <a:ea typeface="Georgia" pitchFamily="34" charset="-122"/>
                <a:cs typeface="Georgia" pitchFamily="34" charset="-120"/>
              </a:rPr>
              <a:t>Your body is your most important tool in tennis.</a:t>
            </a:r>
            <a:endParaRPr lang="en-US" sz="1600" dirty="0"/>
          </a:p>
        </p:txBody>
      </p:sp>
      <p:sp>
        <p:nvSpPr>
          <p:cNvPr id="8" name="Text 5"/>
          <p:cNvSpPr/>
          <p:nvPr/>
        </p:nvSpPr>
        <p:spPr>
          <a:xfrm>
            <a:off x="731520" y="1828800"/>
            <a:ext cx="7680960" cy="2560320"/>
          </a:xfrm>
          <a:prstGeom prst="rect">
            <a:avLst/>
          </a:prstGeom>
          <a:noFill/>
          <a:ln/>
        </p:spPr>
        <p:txBody>
          <a:bodyPr wrap="square" rtlCol="0" anchor="ctr"/>
          <a:lstStyle/>
          <a:p>
            <a:pPr marL="342900" indent="-342900">
              <a:spcAft>
                <a:spcPts val="800"/>
              </a:spcAft>
              <a:buSzPct val="100000"/>
              <a:buChar char="•"/>
            </a:pPr>
            <a:r>
              <a:rPr lang="en-US" sz="1300" dirty="0">
                <a:solidFill>
                  <a:srgbClr val="2D2D2D"/>
                </a:solidFill>
                <a:latin typeface="Calibri" pitchFamily="34" charset="0"/>
                <a:ea typeface="Calibri" pitchFamily="34" charset="-122"/>
                <a:cs typeface="Calibri" pitchFamily="34" charset="-120"/>
              </a:rPr>
              <a:t>Tennis challenges every system: strength, endurance, flexibility, speed, and mental focus.</a:t>
            </a:r>
            <a:endParaRPr lang="en-US" sz="1300" dirty="0"/>
          </a:p>
          <a:p>
            <a:pPr marL="342900" indent="-342900">
              <a:spcAft>
                <a:spcPts val="800"/>
              </a:spcAft>
              <a:buSzPct val="100000"/>
              <a:buChar char="•"/>
            </a:pPr>
            <a:r>
              <a:rPr lang="en-US" sz="1300" dirty="0">
                <a:solidFill>
                  <a:srgbClr val="2D2D2D"/>
                </a:solidFill>
                <a:latin typeface="Calibri" pitchFamily="34" charset="0"/>
                <a:ea typeface="Calibri" pitchFamily="34" charset="-122"/>
                <a:cs typeface="Calibri" pitchFamily="34" charset="-120"/>
              </a:rPr>
              <a:t>Professional athletes treat recovery with the same seriousness as training. Recovery IS part of training.</a:t>
            </a:r>
            <a:endParaRPr lang="en-US" sz="1300" dirty="0"/>
          </a:p>
          <a:p>
            <a:pPr marL="342900" indent="-342900">
              <a:spcAft>
                <a:spcPts val="800"/>
              </a:spcAft>
              <a:buSzPct val="100000"/>
              <a:buChar char="•"/>
            </a:pPr>
            <a:r>
              <a:rPr lang="en-US" sz="1300" dirty="0">
                <a:solidFill>
                  <a:srgbClr val="2D2D2D"/>
                </a:solidFill>
                <a:latin typeface="Calibri" pitchFamily="34" charset="0"/>
                <a:ea typeface="Calibri" pitchFamily="34" charset="-122"/>
                <a:cs typeface="Calibri" pitchFamily="34" charset="-120"/>
              </a:rPr>
              <a:t>The habits you build now will define how long and how well you play.</a:t>
            </a:r>
            <a:endParaRPr lang="en-US" sz="1300" dirty="0"/>
          </a:p>
          <a:p>
            <a:pPr marL="342900" indent="-342900">
              <a:spcAft>
                <a:spcPts val="800"/>
              </a:spcAft>
              <a:buSzPct val="100000"/>
              <a:buChar char="•"/>
            </a:pPr>
            <a:r>
              <a:rPr lang="en-US" sz="1300" dirty="0">
                <a:solidFill>
                  <a:srgbClr val="2D2D2D"/>
                </a:solidFill>
                <a:latin typeface="Calibri" pitchFamily="34" charset="0"/>
                <a:ea typeface="Calibri" pitchFamily="34" charset="-122"/>
                <a:cs typeface="Calibri" pitchFamily="34" charset="-120"/>
              </a:rPr>
              <a:t>This guide covers the science of WHY you need recovery and the practical HOW to do it right.</a:t>
            </a:r>
            <a:endParaRPr lang="en-US" sz="1300" dirty="0"/>
          </a:p>
          <a:p>
            <a:pPr marL="342900" indent="-342900">
              <a:spcAft>
                <a:spcPts val="800"/>
              </a:spcAft>
              <a:buSzPct val="100000"/>
              <a:buChar char="•"/>
            </a:pPr>
            <a:r>
              <a:rPr lang="en-US" sz="1300" dirty="0">
                <a:solidFill>
                  <a:srgbClr val="2D2D2D"/>
                </a:solidFill>
                <a:latin typeface="Calibri" pitchFamily="34" charset="0"/>
                <a:ea typeface="Calibri" pitchFamily="34" charset="-122"/>
                <a:cs typeface="Calibri" pitchFamily="34" charset="-120"/>
              </a:rPr>
              <a:t>Everything in this presentation is based on sports science research, not opinion.</a:t>
            </a:r>
            <a:endParaRPr lang="en-US" sz="1300" dirty="0"/>
          </a:p>
        </p:txBody>
      </p:sp>
      <p:pic>
        <p:nvPicPr>
          <p:cNvPr id="4" name="Picture 3">
            <a:extLst>
              <a:ext uri="{FF2B5EF4-FFF2-40B4-BE49-F238E27FC236}">
                <a16:creationId xmlns:a16="http://schemas.microsoft.com/office/drawing/2014/main" id="{BDE8F1A6-D901-45B2-2A8F-3112B87B171E}"/>
              </a:ext>
            </a:extLst>
          </p:cNvPr>
          <p:cNvPicPr>
            <a:picLocks noChangeAspect="1"/>
          </p:cNvPicPr>
          <p:nvPr/>
        </p:nvPicPr>
        <p:blipFill>
          <a:blip r:embed="rId4"/>
          <a:stretch>
            <a:fillRect/>
          </a:stretch>
        </p:blipFill>
        <p:spPr>
          <a:xfrm>
            <a:off x="7206143" y="4555658"/>
            <a:ext cx="1662410" cy="33638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A345F-7FF7-B92B-06E4-7BF8DAB605EE}"/>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7F4751D-A20E-5861-F0B0-C26023851982}"/>
              </a:ext>
            </a:extLst>
          </p:cNvPr>
          <p:cNvSpPr/>
          <p:nvPr/>
        </p:nvSpPr>
        <p:spPr>
          <a:xfrm>
            <a:off x="0" y="4663440"/>
            <a:ext cx="9144000" cy="480060"/>
          </a:xfrm>
          <a:prstGeom prst="line">
            <a:avLst/>
          </a:prstGeom>
          <a:solidFill>
            <a:srgbClr val="1A3C2A"/>
          </a:solidFill>
          <a:ln/>
        </p:spPr>
        <p:txBody>
          <a:bodyPr/>
          <a:lstStyle/>
          <a:p>
            <a:endParaRPr lang="en-US"/>
          </a:p>
        </p:txBody>
      </p:sp>
      <p:sp>
        <p:nvSpPr>
          <p:cNvPr id="3" name="Text 1">
            <a:extLst>
              <a:ext uri="{FF2B5EF4-FFF2-40B4-BE49-F238E27FC236}">
                <a16:creationId xmlns:a16="http://schemas.microsoft.com/office/drawing/2014/main" id="{0FD34E24-98E3-7CC7-773F-37F9573ED04F}"/>
              </a:ext>
            </a:extLst>
          </p:cNvPr>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a:extLst>
              <a:ext uri="{FF2B5EF4-FFF2-40B4-BE49-F238E27FC236}">
                <a16:creationId xmlns:a16="http://schemas.microsoft.com/office/drawing/2014/main" id="{C5EF9596-4D88-4314-54A9-B5B8D41A059D}"/>
              </a:ext>
            </a:extLst>
          </p:cNvPr>
          <p:cNvSpPr/>
          <p:nvPr/>
        </p:nvSpPr>
        <p:spPr>
          <a:xfrm>
            <a:off x="548640" y="182880"/>
            <a:ext cx="6400800" cy="411480"/>
          </a:xfrm>
          <a:prstGeom prst="rect">
            <a:avLst/>
          </a:prstGeom>
          <a:noFill/>
          <a:ln/>
        </p:spPr>
        <p:txBody>
          <a:bodyPr wrap="square" lIns="0" tIns="0" rIns="0" bIns="0" rtlCol="0" anchor="ctr"/>
          <a:lstStyle/>
          <a:p>
            <a:pPr marL="0" indent="0">
              <a:buNone/>
            </a:pPr>
            <a:r>
              <a:rPr lang="en-US" sz="2000" b="1" dirty="0">
                <a:solidFill>
                  <a:srgbClr val="1A3C2A"/>
                </a:solidFill>
                <a:latin typeface="Trebuchet MS" pitchFamily="34" charset="0"/>
                <a:ea typeface="Trebuchet MS" pitchFamily="34" charset="-122"/>
                <a:cs typeface="Trebuchet MS" pitchFamily="34" charset="-120"/>
              </a:rPr>
              <a:t>STRETCHING ROUTINE: UPPER BODY</a:t>
            </a:r>
            <a:endParaRPr lang="en-US" sz="2000" dirty="0"/>
          </a:p>
        </p:txBody>
      </p:sp>
      <p:sp>
        <p:nvSpPr>
          <p:cNvPr id="6" name="Text 4">
            <a:extLst>
              <a:ext uri="{FF2B5EF4-FFF2-40B4-BE49-F238E27FC236}">
                <a16:creationId xmlns:a16="http://schemas.microsoft.com/office/drawing/2014/main" id="{ECF6B1D2-F523-98CE-E91F-1AEA8510A56A}"/>
              </a:ext>
            </a:extLst>
          </p:cNvPr>
          <p:cNvSpPr/>
          <p:nvPr/>
        </p:nvSpPr>
        <p:spPr>
          <a:xfrm>
            <a:off x="6858000" y="228600"/>
            <a:ext cx="2011680" cy="274320"/>
          </a:xfrm>
          <a:prstGeom prst="rect">
            <a:avLst/>
          </a:prstGeom>
          <a:noFill/>
          <a:ln/>
        </p:spPr>
        <p:txBody>
          <a:bodyPr wrap="square" lIns="0" tIns="0" rIns="0" bIns="0" rtlCol="0" anchor="ctr"/>
          <a:lstStyle/>
          <a:p>
            <a:pPr algn="r"/>
            <a:r>
              <a:rPr lang="en-US" sz="1000" b="1" dirty="0">
                <a:solidFill>
                  <a:srgbClr val="D4A843"/>
                </a:solidFill>
                <a:latin typeface="Calibri" pitchFamily="34" charset="0"/>
                <a:ea typeface="Calibri" pitchFamily="34" charset="-122"/>
                <a:cs typeface="Calibri" pitchFamily="34" charset="-120"/>
              </a:rPr>
              <a:t>Hold 30s | 2 sets each</a:t>
            </a:r>
            <a:endParaRPr lang="en-US" sz="1000" dirty="0"/>
          </a:p>
        </p:txBody>
      </p:sp>
      <p:sp>
        <p:nvSpPr>
          <p:cNvPr id="7" name="Shape 5">
            <a:extLst>
              <a:ext uri="{FF2B5EF4-FFF2-40B4-BE49-F238E27FC236}">
                <a16:creationId xmlns:a16="http://schemas.microsoft.com/office/drawing/2014/main" id="{A1CC7D6E-EE5F-FA36-07C2-E9A17AF492A2}"/>
              </a:ext>
            </a:extLst>
          </p:cNvPr>
          <p:cNvSpPr/>
          <p:nvPr/>
        </p:nvSpPr>
        <p:spPr>
          <a:xfrm>
            <a:off x="457200" y="685800"/>
            <a:ext cx="2651760" cy="685800"/>
          </a:xfrm>
          <a:prstGeom prst="rect">
            <a:avLst/>
          </a:prstGeom>
          <a:solidFill>
            <a:srgbClr val="2D6A4F"/>
          </a:solidFill>
          <a:ln/>
        </p:spPr>
        <p:txBody>
          <a:bodyPr/>
          <a:lstStyle/>
          <a:p>
            <a:endParaRPr lang="en-US"/>
          </a:p>
        </p:txBody>
      </p:sp>
      <p:sp>
        <p:nvSpPr>
          <p:cNvPr id="8" name="Text 6">
            <a:extLst>
              <a:ext uri="{FF2B5EF4-FFF2-40B4-BE49-F238E27FC236}">
                <a16:creationId xmlns:a16="http://schemas.microsoft.com/office/drawing/2014/main" id="{B9A508B1-70FB-9F42-2449-8E2708705EF5}"/>
              </a:ext>
            </a:extLst>
          </p:cNvPr>
          <p:cNvSpPr/>
          <p:nvPr/>
        </p:nvSpPr>
        <p:spPr>
          <a:xfrm>
            <a:off x="548640" y="731520"/>
            <a:ext cx="2468880" cy="320040"/>
          </a:xfrm>
          <a:prstGeom prst="rect">
            <a:avLst/>
          </a:prstGeom>
          <a:noFill/>
          <a:ln/>
        </p:spPr>
        <p:txBody>
          <a:bodyPr wrap="square" lIns="0" tIns="0" rIns="0" bIns="0" rtlCol="0" anchor="ctr"/>
          <a:lstStyle/>
          <a:p>
            <a:pPr algn="ctr"/>
            <a:r>
              <a:rPr lang="en-US" sz="1100" b="1" dirty="0">
                <a:solidFill>
                  <a:srgbClr val="FFFFFF"/>
                </a:solidFill>
                <a:latin typeface="Trebuchet MS" pitchFamily="34" charset="0"/>
                <a:ea typeface="Trebuchet MS" pitchFamily="34" charset="-122"/>
                <a:cs typeface="Trebuchet MS" pitchFamily="34" charset="-120"/>
              </a:rPr>
              <a:t>Wrist Extensors</a:t>
            </a:r>
            <a:endParaRPr lang="en-US" sz="1100" dirty="0"/>
          </a:p>
        </p:txBody>
      </p:sp>
      <p:sp>
        <p:nvSpPr>
          <p:cNvPr id="9" name="Text 7">
            <a:extLst>
              <a:ext uri="{FF2B5EF4-FFF2-40B4-BE49-F238E27FC236}">
                <a16:creationId xmlns:a16="http://schemas.microsoft.com/office/drawing/2014/main" id="{B08B511E-4627-C5C8-7E1B-FACA3B995B50}"/>
              </a:ext>
            </a:extLst>
          </p:cNvPr>
          <p:cNvSpPr/>
          <p:nvPr/>
        </p:nvSpPr>
        <p:spPr>
          <a:xfrm>
            <a:off x="548640" y="1033272"/>
            <a:ext cx="2468880" cy="274320"/>
          </a:xfrm>
          <a:prstGeom prst="rect">
            <a:avLst/>
          </a:prstGeom>
          <a:noFill/>
          <a:ln/>
        </p:spPr>
        <p:txBody>
          <a:bodyPr wrap="square" lIns="0" tIns="0" rIns="0" bIns="0" rtlCol="0" anchor="ctr"/>
          <a:lstStyle/>
          <a:p>
            <a:pPr algn="ctr"/>
            <a:r>
              <a:rPr lang="en-US" sz="950" dirty="0">
                <a:solidFill>
                  <a:srgbClr val="F0C05A"/>
                </a:solidFill>
                <a:latin typeface="Calibri" pitchFamily="34" charset="0"/>
                <a:ea typeface="Calibri" pitchFamily="34" charset="-122"/>
                <a:cs typeface="Calibri" pitchFamily="34" charset="-120"/>
              </a:rPr>
              <a:t>Fist Pull Down</a:t>
            </a:r>
            <a:endParaRPr lang="en-US" sz="950" dirty="0"/>
          </a:p>
        </p:txBody>
      </p:sp>
      <p:sp>
        <p:nvSpPr>
          <p:cNvPr id="11" name="Text 9">
            <a:extLst>
              <a:ext uri="{FF2B5EF4-FFF2-40B4-BE49-F238E27FC236}">
                <a16:creationId xmlns:a16="http://schemas.microsoft.com/office/drawing/2014/main" id="{033D1CE2-720F-543F-82E5-2FE52AF11D65}"/>
              </a:ext>
            </a:extLst>
          </p:cNvPr>
          <p:cNvSpPr/>
          <p:nvPr/>
        </p:nvSpPr>
        <p:spPr>
          <a:xfrm>
            <a:off x="45720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12" name="Shape 10">
            <a:extLst>
              <a:ext uri="{FF2B5EF4-FFF2-40B4-BE49-F238E27FC236}">
                <a16:creationId xmlns:a16="http://schemas.microsoft.com/office/drawing/2014/main" id="{AB6CDD80-9294-0796-2AB4-27A4B79A89D3}"/>
              </a:ext>
            </a:extLst>
          </p:cNvPr>
          <p:cNvSpPr/>
          <p:nvPr/>
        </p:nvSpPr>
        <p:spPr>
          <a:xfrm>
            <a:off x="3246120" y="685800"/>
            <a:ext cx="2651760" cy="685800"/>
          </a:xfrm>
          <a:prstGeom prst="rect">
            <a:avLst/>
          </a:prstGeom>
          <a:solidFill>
            <a:srgbClr val="2D6A4F"/>
          </a:solidFill>
          <a:ln/>
        </p:spPr>
        <p:txBody>
          <a:bodyPr/>
          <a:lstStyle/>
          <a:p>
            <a:endParaRPr lang="en-US"/>
          </a:p>
        </p:txBody>
      </p:sp>
      <p:sp>
        <p:nvSpPr>
          <p:cNvPr id="13" name="Text 11">
            <a:extLst>
              <a:ext uri="{FF2B5EF4-FFF2-40B4-BE49-F238E27FC236}">
                <a16:creationId xmlns:a16="http://schemas.microsoft.com/office/drawing/2014/main" id="{36C9723C-6132-BD5D-6D19-166A00FDE960}"/>
              </a:ext>
            </a:extLst>
          </p:cNvPr>
          <p:cNvSpPr/>
          <p:nvPr/>
        </p:nvSpPr>
        <p:spPr>
          <a:xfrm>
            <a:off x="3337560" y="731520"/>
            <a:ext cx="2468880" cy="320040"/>
          </a:xfrm>
          <a:prstGeom prst="rect">
            <a:avLst/>
          </a:prstGeom>
          <a:noFill/>
          <a:ln/>
        </p:spPr>
        <p:txBody>
          <a:bodyPr wrap="square" lIns="0" tIns="0" rIns="0" bIns="0" rtlCol="0" anchor="ctr"/>
          <a:lstStyle/>
          <a:p>
            <a:pPr algn="ctr"/>
            <a:r>
              <a:rPr lang="en-US" sz="1100" b="1" dirty="0">
                <a:solidFill>
                  <a:srgbClr val="FFFFFF"/>
                </a:solidFill>
                <a:latin typeface="Trebuchet MS" pitchFamily="34" charset="0"/>
                <a:ea typeface="Trebuchet MS" pitchFamily="34" charset="-122"/>
                <a:cs typeface="Trebuchet MS" pitchFamily="34" charset="-120"/>
              </a:rPr>
              <a:t>Wrist Flexors</a:t>
            </a:r>
            <a:endParaRPr lang="en-US" sz="1100" dirty="0"/>
          </a:p>
        </p:txBody>
      </p:sp>
      <p:sp>
        <p:nvSpPr>
          <p:cNvPr id="14" name="Text 12">
            <a:extLst>
              <a:ext uri="{FF2B5EF4-FFF2-40B4-BE49-F238E27FC236}">
                <a16:creationId xmlns:a16="http://schemas.microsoft.com/office/drawing/2014/main" id="{13A7C319-C82E-99E3-0171-FE3D6CD53EE7}"/>
              </a:ext>
            </a:extLst>
          </p:cNvPr>
          <p:cNvSpPr/>
          <p:nvPr/>
        </p:nvSpPr>
        <p:spPr>
          <a:xfrm>
            <a:off x="3337560" y="1033272"/>
            <a:ext cx="2468880" cy="274320"/>
          </a:xfrm>
          <a:prstGeom prst="rect">
            <a:avLst/>
          </a:prstGeom>
          <a:noFill/>
          <a:ln/>
        </p:spPr>
        <p:txBody>
          <a:bodyPr wrap="square" lIns="0" tIns="0" rIns="0" bIns="0" rtlCol="0" anchor="ctr"/>
          <a:lstStyle/>
          <a:p>
            <a:pPr algn="ctr"/>
            <a:r>
              <a:rPr lang="en-US" sz="950" dirty="0">
                <a:solidFill>
                  <a:srgbClr val="F0C05A"/>
                </a:solidFill>
                <a:latin typeface="Calibri" pitchFamily="34" charset="0"/>
                <a:ea typeface="Calibri" pitchFamily="34" charset="-122"/>
                <a:cs typeface="Calibri" pitchFamily="34" charset="-120"/>
              </a:rPr>
              <a:t>Tabletop — Fingers Toward You</a:t>
            </a:r>
            <a:endParaRPr lang="en-US" sz="950" dirty="0"/>
          </a:p>
        </p:txBody>
      </p:sp>
      <p:sp>
        <p:nvSpPr>
          <p:cNvPr id="16" name="Text 14">
            <a:extLst>
              <a:ext uri="{FF2B5EF4-FFF2-40B4-BE49-F238E27FC236}">
                <a16:creationId xmlns:a16="http://schemas.microsoft.com/office/drawing/2014/main" id="{655CFF8A-7D4B-77C5-62B7-25C5C1BD1AAA}"/>
              </a:ext>
            </a:extLst>
          </p:cNvPr>
          <p:cNvSpPr/>
          <p:nvPr/>
        </p:nvSpPr>
        <p:spPr>
          <a:xfrm>
            <a:off x="324612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sp>
        <p:nvSpPr>
          <p:cNvPr id="17" name="Shape 15">
            <a:extLst>
              <a:ext uri="{FF2B5EF4-FFF2-40B4-BE49-F238E27FC236}">
                <a16:creationId xmlns:a16="http://schemas.microsoft.com/office/drawing/2014/main" id="{F8400896-1C36-3E4C-48C2-D77AE278B57E}"/>
              </a:ext>
            </a:extLst>
          </p:cNvPr>
          <p:cNvSpPr/>
          <p:nvPr/>
        </p:nvSpPr>
        <p:spPr>
          <a:xfrm>
            <a:off x="6035040" y="685800"/>
            <a:ext cx="2651760" cy="685800"/>
          </a:xfrm>
          <a:prstGeom prst="rect">
            <a:avLst/>
          </a:prstGeom>
          <a:solidFill>
            <a:srgbClr val="2D6A4F"/>
          </a:solidFill>
          <a:ln/>
        </p:spPr>
        <p:txBody>
          <a:bodyPr/>
          <a:lstStyle/>
          <a:p>
            <a:endParaRPr lang="en-US"/>
          </a:p>
        </p:txBody>
      </p:sp>
      <p:sp>
        <p:nvSpPr>
          <p:cNvPr id="18" name="Text 16">
            <a:extLst>
              <a:ext uri="{FF2B5EF4-FFF2-40B4-BE49-F238E27FC236}">
                <a16:creationId xmlns:a16="http://schemas.microsoft.com/office/drawing/2014/main" id="{936A84C8-DDBF-A4B1-1097-47BE4B4A2F32}"/>
              </a:ext>
            </a:extLst>
          </p:cNvPr>
          <p:cNvSpPr/>
          <p:nvPr/>
        </p:nvSpPr>
        <p:spPr>
          <a:xfrm>
            <a:off x="6126480" y="731520"/>
            <a:ext cx="2468880" cy="320040"/>
          </a:xfrm>
          <a:prstGeom prst="rect">
            <a:avLst/>
          </a:prstGeom>
          <a:noFill/>
          <a:ln/>
        </p:spPr>
        <p:txBody>
          <a:bodyPr wrap="square" lIns="0" tIns="0" rIns="0" bIns="0" rtlCol="0" anchor="ctr"/>
          <a:lstStyle/>
          <a:p>
            <a:pPr algn="ctr"/>
            <a:r>
              <a:rPr lang="en-US" sz="1100" b="1" dirty="0">
                <a:solidFill>
                  <a:srgbClr val="FFFFFF"/>
                </a:solidFill>
                <a:latin typeface="Trebuchet MS" pitchFamily="34" charset="0"/>
                <a:ea typeface="Trebuchet MS" pitchFamily="34" charset="-122"/>
                <a:cs typeface="Trebuchet MS" pitchFamily="34" charset="-120"/>
              </a:rPr>
              <a:t>Pectoralis Major (Chest)</a:t>
            </a:r>
            <a:endParaRPr lang="en-US" sz="1100" dirty="0"/>
          </a:p>
        </p:txBody>
      </p:sp>
      <p:sp>
        <p:nvSpPr>
          <p:cNvPr id="19" name="Text 17">
            <a:extLst>
              <a:ext uri="{FF2B5EF4-FFF2-40B4-BE49-F238E27FC236}">
                <a16:creationId xmlns:a16="http://schemas.microsoft.com/office/drawing/2014/main" id="{2F54DB30-68A7-EC37-451F-263CED613026}"/>
              </a:ext>
            </a:extLst>
          </p:cNvPr>
          <p:cNvSpPr/>
          <p:nvPr/>
        </p:nvSpPr>
        <p:spPr>
          <a:xfrm>
            <a:off x="6126480" y="1033272"/>
            <a:ext cx="2468880" cy="274320"/>
          </a:xfrm>
          <a:prstGeom prst="rect">
            <a:avLst/>
          </a:prstGeom>
          <a:noFill/>
          <a:ln/>
        </p:spPr>
        <p:txBody>
          <a:bodyPr wrap="square" lIns="0" tIns="0" rIns="0" bIns="0" rtlCol="0" anchor="ctr"/>
          <a:lstStyle/>
          <a:p>
            <a:pPr algn="ctr"/>
            <a:r>
              <a:rPr lang="en-US" sz="950" dirty="0">
                <a:solidFill>
                  <a:srgbClr val="F0C05A"/>
                </a:solidFill>
                <a:latin typeface="Calibri" pitchFamily="34" charset="0"/>
                <a:ea typeface="Calibri" pitchFamily="34" charset="-122"/>
                <a:cs typeface="Calibri" pitchFamily="34" charset="-120"/>
              </a:rPr>
              <a:t>Bent Arms in Wall Corner</a:t>
            </a:r>
            <a:endParaRPr lang="en-US" sz="950" dirty="0"/>
          </a:p>
        </p:txBody>
      </p:sp>
      <p:sp>
        <p:nvSpPr>
          <p:cNvPr id="21" name="Text 19">
            <a:extLst>
              <a:ext uri="{FF2B5EF4-FFF2-40B4-BE49-F238E27FC236}">
                <a16:creationId xmlns:a16="http://schemas.microsoft.com/office/drawing/2014/main" id="{1EC3FA27-304A-F23A-49EC-F3BA7B09261F}"/>
              </a:ext>
            </a:extLst>
          </p:cNvPr>
          <p:cNvSpPr/>
          <p:nvPr/>
        </p:nvSpPr>
        <p:spPr>
          <a:xfrm>
            <a:off x="6035040" y="2743200"/>
            <a:ext cx="2651760" cy="274320"/>
          </a:xfrm>
          <a:prstGeom prst="rect">
            <a:avLst/>
          </a:prstGeom>
          <a:noFill/>
          <a:ln/>
        </p:spPr>
        <p:txBody>
          <a:bodyPr wrap="square" lIns="0" tIns="0" rIns="0" bIns="0" rtlCol="0" anchor="ctr"/>
          <a:lstStyle/>
          <a:p>
            <a:pPr marL="0" indent="0" algn="ctr">
              <a:buNone/>
            </a:pPr>
            <a:r>
              <a:rPr lang="en-US" sz="1000" i="1" dirty="0">
                <a:solidFill>
                  <a:srgbClr val="6B7B6E"/>
                </a:solidFill>
                <a:latin typeface="Calibri" pitchFamily="34" charset="0"/>
                <a:ea typeface="Calibri" pitchFamily="34" charset="-122"/>
                <a:cs typeface="Calibri" pitchFamily="34" charset="-120"/>
              </a:rPr>
              <a:t>Add image here</a:t>
            </a:r>
            <a:endParaRPr lang="en-US" sz="1000" dirty="0"/>
          </a:p>
        </p:txBody>
      </p:sp>
      <p:pic>
        <p:nvPicPr>
          <p:cNvPr id="23" name="Picture 22">
            <a:extLst>
              <a:ext uri="{FF2B5EF4-FFF2-40B4-BE49-F238E27FC236}">
                <a16:creationId xmlns:a16="http://schemas.microsoft.com/office/drawing/2014/main" id="{B9B6657E-EAF1-AC9B-99A8-87927913C64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246120" y="1371600"/>
            <a:ext cx="2651760" cy="3056382"/>
          </a:xfrm>
          <a:prstGeom prst="rect">
            <a:avLst/>
          </a:prstGeom>
        </p:spPr>
      </p:pic>
      <p:pic>
        <p:nvPicPr>
          <p:cNvPr id="25" name="Picture 24">
            <a:extLst>
              <a:ext uri="{FF2B5EF4-FFF2-40B4-BE49-F238E27FC236}">
                <a16:creationId xmlns:a16="http://schemas.microsoft.com/office/drawing/2014/main" id="{A4CF8D01-8099-ACE2-C962-A21A8098F2F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035041" y="1371600"/>
            <a:ext cx="2651760" cy="3040380"/>
          </a:xfrm>
          <a:prstGeom prst="rect">
            <a:avLst/>
          </a:prstGeom>
        </p:spPr>
      </p:pic>
      <p:pic>
        <p:nvPicPr>
          <p:cNvPr id="27" name="Picture 26">
            <a:extLst>
              <a:ext uri="{FF2B5EF4-FFF2-40B4-BE49-F238E27FC236}">
                <a16:creationId xmlns:a16="http://schemas.microsoft.com/office/drawing/2014/main" id="{CFA53298-BE46-DD6A-3129-C6126487C587}"/>
              </a:ext>
            </a:extLst>
          </p:cNvPr>
          <p:cNvPicPr>
            <a:picLocks noChangeAspect="1"/>
          </p:cNvPicPr>
          <p:nvPr/>
        </p:nvPicPr>
        <p:blipFill>
          <a:blip r:embed="rId5" cstate="screen">
            <a:extLst>
              <a:ext uri="{28A0092B-C50C-407E-A947-70E740481C1C}">
                <a14:useLocalDpi xmlns:a14="http://schemas.microsoft.com/office/drawing/2010/main"/>
              </a:ext>
            </a:extLst>
          </a:blip>
          <a:srcRect b="-378"/>
          <a:stretch>
            <a:fillRect/>
          </a:stretch>
        </p:blipFill>
        <p:spPr>
          <a:xfrm>
            <a:off x="457199" y="1371600"/>
            <a:ext cx="2651761" cy="3040380"/>
          </a:xfrm>
          <a:prstGeom prst="rect">
            <a:avLst/>
          </a:prstGeom>
        </p:spPr>
      </p:pic>
      <p:pic>
        <p:nvPicPr>
          <p:cNvPr id="4" name="Image 1" descr="preencoded.png">
            <a:extLst>
              <a:ext uri="{FF2B5EF4-FFF2-40B4-BE49-F238E27FC236}">
                <a16:creationId xmlns:a16="http://schemas.microsoft.com/office/drawing/2014/main" id="{01B6B69E-B5C7-653E-4744-92E1822A835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90776" y="179151"/>
            <a:ext cx="320040" cy="320040"/>
          </a:xfrm>
          <a:prstGeom prst="rect">
            <a:avLst/>
          </a:prstGeom>
        </p:spPr>
      </p:pic>
      <p:sp>
        <p:nvSpPr>
          <p:cNvPr id="10" name="Text 10">
            <a:extLst>
              <a:ext uri="{FF2B5EF4-FFF2-40B4-BE49-F238E27FC236}">
                <a16:creationId xmlns:a16="http://schemas.microsoft.com/office/drawing/2014/main" id="{EB5C3A80-3123-CC6F-82D2-2BC5EDF3298E}"/>
              </a:ext>
            </a:extLst>
          </p:cNvPr>
          <p:cNvSpPr/>
          <p:nvPr/>
        </p:nvSpPr>
        <p:spPr>
          <a:xfrm>
            <a:off x="5679396" y="182880"/>
            <a:ext cx="1828800" cy="320040"/>
          </a:xfrm>
          <a:prstGeom prst="rect">
            <a:avLst/>
          </a:prstGeom>
          <a:noFill/>
          <a:ln/>
        </p:spPr>
        <p:txBody>
          <a:bodyPr wrap="square" lIns="0" tIns="0" rIns="0" bIns="0" rtlCol="0" anchor="ctr"/>
          <a:lstStyle/>
          <a:p>
            <a:pPr marL="0" indent="0">
              <a:buNone/>
            </a:pPr>
            <a:r>
              <a:rPr lang="en-US" sz="1300" b="1" noProof="0" dirty="0">
                <a:solidFill>
                  <a:srgbClr val="1A1A1A"/>
                </a:solidFill>
                <a:latin typeface="Trebuchet MS" pitchFamily="34" charset="0"/>
              </a:rPr>
              <a:t>It </a:t>
            </a:r>
            <a:r>
              <a:rPr lang="en-US" sz="1300" b="1" dirty="0">
                <a:solidFill>
                  <a:srgbClr val="1A1A1A"/>
                </a:solidFill>
                <a:latin typeface="Trebuchet MS" pitchFamily="34" charset="0"/>
              </a:rPr>
              <a:t>just </a:t>
            </a:r>
            <a:r>
              <a:rPr lang="en-US" sz="1300" b="1" noProof="0" dirty="0">
                <a:solidFill>
                  <a:srgbClr val="1A1A1A"/>
                </a:solidFill>
                <a:latin typeface="Trebuchet MS" pitchFamily="34" charset="0"/>
              </a:rPr>
              <a:t>takes 18min/day</a:t>
            </a:r>
            <a:endParaRPr lang="en-US" sz="1300" b="1" noProof="0" dirty="0"/>
          </a:p>
        </p:txBody>
      </p:sp>
    </p:spTree>
    <p:extLst>
      <p:ext uri="{BB962C8B-B14F-4D97-AF65-F5344CB8AC3E}">
        <p14:creationId xmlns:p14="http://schemas.microsoft.com/office/powerpoint/2010/main" val="2837473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6">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548640" y="1097280"/>
            <a:ext cx="1005840" cy="1005840"/>
          </a:xfrm>
          <a:prstGeom prst="ellipse">
            <a:avLst/>
          </a:prstGeom>
          <a:solidFill>
            <a:srgbClr val="D4A843"/>
          </a:solidFill>
          <a:ln/>
        </p:spPr>
        <p:txBody>
          <a:bodyPr/>
          <a:lstStyle/>
          <a:p>
            <a:endParaRPr lang="en-US"/>
          </a:p>
        </p:txBody>
      </p:sp>
      <p:sp>
        <p:nvSpPr>
          <p:cNvPr id="3" name="Text 1"/>
          <p:cNvSpPr/>
          <p:nvPr/>
        </p:nvSpPr>
        <p:spPr>
          <a:xfrm>
            <a:off x="548640" y="1097280"/>
            <a:ext cx="1005840" cy="1005840"/>
          </a:xfrm>
          <a:prstGeom prst="rect">
            <a:avLst/>
          </a:prstGeom>
          <a:noFill/>
          <a:ln/>
        </p:spPr>
        <p:txBody>
          <a:bodyPr wrap="square" lIns="0" tIns="0" rIns="0" bIns="0" rtlCol="0" anchor="ctr"/>
          <a:lstStyle/>
          <a:p>
            <a:pPr marL="0" indent="0" algn="ctr">
              <a:buNone/>
            </a:pPr>
            <a:r>
              <a:rPr lang="en-US" sz="3600" b="1" dirty="0">
                <a:solidFill>
                  <a:srgbClr val="1A3C2A"/>
                </a:solidFill>
                <a:latin typeface="Georgia" pitchFamily="34" charset="0"/>
                <a:ea typeface="Georgia" pitchFamily="34" charset="-122"/>
                <a:cs typeface="Georgia" pitchFamily="34" charset="-120"/>
              </a:rPr>
              <a:t>5</a:t>
            </a:r>
            <a:endParaRPr lang="en-US" sz="3600" dirty="0"/>
          </a:p>
        </p:txBody>
      </p:sp>
      <p:sp>
        <p:nvSpPr>
          <p:cNvPr id="4" name="Text 2"/>
          <p:cNvSpPr/>
          <p:nvPr/>
        </p:nvSpPr>
        <p:spPr>
          <a:xfrm>
            <a:off x="1920240" y="914400"/>
            <a:ext cx="6583680" cy="640080"/>
          </a:xfrm>
          <a:prstGeom prst="rect">
            <a:avLst/>
          </a:prstGeom>
          <a:noFill/>
          <a:ln/>
        </p:spPr>
        <p:txBody>
          <a:bodyPr wrap="square" lIns="0" tIns="0" rIns="0" bIns="0" rtlCol="0" anchor="ctr"/>
          <a:lstStyle/>
          <a:p>
            <a:pPr marL="0" indent="0">
              <a:buNone/>
            </a:pPr>
            <a:r>
              <a:rPr lang="en-US" sz="3200" b="1" kern="0" spc="200" dirty="0">
                <a:solidFill>
                  <a:srgbClr val="FFFFFF"/>
                </a:solidFill>
                <a:latin typeface="Trebuchet MS" pitchFamily="34" charset="0"/>
                <a:ea typeface="Trebuchet MS" pitchFamily="34" charset="-122"/>
                <a:cs typeface="Trebuchet MS" pitchFamily="34" charset="-120"/>
              </a:rPr>
              <a:t>INJURY PREVENTION</a:t>
            </a:r>
            <a:endParaRPr lang="en-US" sz="3200" dirty="0"/>
          </a:p>
        </p:txBody>
      </p:sp>
      <p:sp>
        <p:nvSpPr>
          <p:cNvPr id="5" name="Text 3"/>
          <p:cNvSpPr/>
          <p:nvPr/>
        </p:nvSpPr>
        <p:spPr>
          <a:xfrm>
            <a:off x="1920240" y="1554480"/>
            <a:ext cx="6583680" cy="457200"/>
          </a:xfrm>
          <a:prstGeom prst="rect">
            <a:avLst/>
          </a:prstGeom>
          <a:noFill/>
          <a:ln/>
        </p:spPr>
        <p:txBody>
          <a:bodyPr wrap="square" lIns="0" tIns="0" rIns="0" bIns="0" rtlCol="0" anchor="ctr"/>
          <a:lstStyle/>
          <a:p>
            <a:pPr marL="0" indent="0">
              <a:buNone/>
            </a:pPr>
            <a:r>
              <a:rPr lang="en-US" sz="1500" dirty="0">
                <a:solidFill>
                  <a:srgbClr val="52B788"/>
                </a:solidFill>
                <a:latin typeface="Calibri" pitchFamily="34" charset="0"/>
                <a:ea typeface="Calibri" pitchFamily="34" charset="-122"/>
                <a:cs typeface="Calibri" pitchFamily="34" charset="-120"/>
              </a:rPr>
              <a:t>Targeted mobility exercises for common tennis injuries</a:t>
            </a:r>
            <a:endParaRPr lang="en-US" sz="1500" dirty="0"/>
          </a:p>
        </p:txBody>
      </p:sp>
      <p:sp>
        <p:nvSpPr>
          <p:cNvPr id="6" name="Shape 4"/>
          <p:cNvSpPr/>
          <p:nvPr/>
        </p:nvSpPr>
        <p:spPr>
          <a:xfrm>
            <a:off x="1371600" y="2926080"/>
            <a:ext cx="6400800" cy="1463040"/>
          </a:xfrm>
          <a:prstGeom prst="rect">
            <a:avLst/>
          </a:prstGeom>
          <a:solidFill>
            <a:srgbClr val="234D35"/>
          </a:solidFill>
          <a:ln/>
        </p:spPr>
        <p:txBody>
          <a:bodyPr/>
          <a:lstStyle/>
          <a:p>
            <a:endParaRPr lang="en-US"/>
          </a:p>
        </p:txBody>
      </p:sp>
      <p:sp>
        <p:nvSpPr>
          <p:cNvPr id="7" name="Text 5"/>
          <p:cNvSpPr/>
          <p:nvPr/>
        </p:nvSpPr>
        <p:spPr>
          <a:xfrm>
            <a:off x="1645920" y="3017520"/>
            <a:ext cx="5852160" cy="914400"/>
          </a:xfrm>
          <a:prstGeom prst="rect">
            <a:avLst/>
          </a:prstGeom>
          <a:noFill/>
          <a:ln/>
        </p:spPr>
        <p:txBody>
          <a:bodyPr wrap="square" lIns="0" tIns="0" rIns="0" bIns="0" rtlCol="0" anchor="ctr"/>
          <a:lstStyle/>
          <a:p>
            <a:pPr marL="0" indent="0">
              <a:buNone/>
            </a:pPr>
            <a:r>
              <a:rPr lang="en-US" sz="1400" i="1" dirty="0">
                <a:solidFill>
                  <a:srgbClr val="F0C05A"/>
                </a:solidFill>
                <a:latin typeface="Georgia" pitchFamily="34" charset="0"/>
                <a:ea typeface="Georgia" pitchFamily="34" charset="-122"/>
                <a:cs typeface="Georgia" pitchFamily="34" charset="-120"/>
              </a:rPr>
              <a:t>"I believe in taking care of my body. It's one of the keys to longevity in this sport."</a:t>
            </a:r>
            <a:endParaRPr lang="en-US" sz="1400" dirty="0"/>
          </a:p>
        </p:txBody>
      </p:sp>
      <p:sp>
        <p:nvSpPr>
          <p:cNvPr id="8" name="Text 6"/>
          <p:cNvSpPr/>
          <p:nvPr/>
        </p:nvSpPr>
        <p:spPr>
          <a:xfrm>
            <a:off x="1645920" y="3840480"/>
            <a:ext cx="5852160" cy="365760"/>
          </a:xfrm>
          <a:prstGeom prst="rect">
            <a:avLst/>
          </a:prstGeom>
          <a:noFill/>
          <a:ln/>
        </p:spPr>
        <p:txBody>
          <a:bodyPr wrap="square" lIns="0" tIns="0" rIns="0" bIns="0" rtlCol="0" anchor="ctr"/>
          <a:lstStyle/>
          <a:p>
            <a:pPr marL="0" indent="0" algn="r">
              <a:buNone/>
            </a:pPr>
            <a:r>
              <a:rPr lang="en-US" sz="1200" dirty="0">
                <a:solidFill>
                  <a:srgbClr val="52B788"/>
                </a:solidFill>
                <a:latin typeface="Calibri" pitchFamily="34" charset="0"/>
                <a:ea typeface="Calibri" pitchFamily="34" charset="-122"/>
                <a:cs typeface="Calibri" pitchFamily="34" charset="-120"/>
              </a:rPr>
              <a:t>— Serena Williams</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548640"/>
          </a:xfrm>
          <a:prstGeom prst="rect">
            <a:avLst/>
          </a:prstGeom>
          <a:noFill/>
          <a:ln/>
        </p:spPr>
        <p:txBody>
          <a:bodyPr wrap="square" lIns="0" tIns="0" rIns="0" bIns="0" rtlCol="0" anchor="ctr"/>
          <a:lstStyle/>
          <a:p>
            <a:pPr marL="0" indent="0">
              <a:buNone/>
            </a:pPr>
            <a:r>
              <a:rPr lang="en-US" sz="2400" b="1" dirty="0">
                <a:solidFill>
                  <a:srgbClr val="1A3C2A"/>
                </a:solidFill>
                <a:latin typeface="Trebuchet MS" pitchFamily="34" charset="0"/>
                <a:ea typeface="Trebuchet MS" pitchFamily="34" charset="-122"/>
                <a:cs typeface="Trebuchet MS" pitchFamily="34" charset="-120"/>
              </a:rPr>
              <a:t>COMMON TENNIS INJURIES &amp; PREVENTION</a:t>
            </a:r>
            <a:endParaRPr lang="en-US" sz="2400" dirty="0"/>
          </a:p>
        </p:txBody>
      </p:sp>
      <p:sp>
        <p:nvSpPr>
          <p:cNvPr id="6" name="Text 4"/>
          <p:cNvSpPr/>
          <p:nvPr/>
        </p:nvSpPr>
        <p:spPr>
          <a:xfrm>
            <a:off x="285345" y="777240"/>
            <a:ext cx="8709498" cy="502920"/>
          </a:xfrm>
          <a:prstGeom prst="rect">
            <a:avLst/>
          </a:prstGeom>
          <a:noFill/>
          <a:ln/>
        </p:spPr>
        <p:txBody>
          <a:bodyPr wrap="square" lIns="0" tIns="0" rIns="0" bIns="0" rtlCol="0" anchor="ctr"/>
          <a:lstStyle/>
          <a:p>
            <a:pPr marL="0" indent="0">
              <a:buNone/>
            </a:pPr>
            <a:r>
              <a:rPr lang="en-US" sz="1400" dirty="0">
                <a:solidFill>
                  <a:srgbClr val="6B7B6E"/>
                </a:solidFill>
                <a:latin typeface="Calibri" pitchFamily="34" charset="0"/>
                <a:ea typeface="Calibri" pitchFamily="34" charset="-122"/>
                <a:cs typeface="Calibri" pitchFamily="34" charset="-120"/>
              </a:rPr>
              <a:t>Do these if you’re especially sore in any of these areas. </a:t>
            </a:r>
            <a:r>
              <a:rPr lang="en-US" sz="1400" b="1" dirty="0">
                <a:solidFill>
                  <a:srgbClr val="6B7B6E"/>
                </a:solidFill>
                <a:latin typeface="Calibri" pitchFamily="34" charset="0"/>
                <a:ea typeface="Calibri" pitchFamily="34" charset="-122"/>
                <a:cs typeface="Calibri" pitchFamily="34" charset="-120"/>
              </a:rPr>
              <a:t>If pain exceeds 5/10, you should see a professional.</a:t>
            </a:r>
          </a:p>
          <a:p>
            <a:pPr marL="0" indent="0">
              <a:buNone/>
            </a:pPr>
            <a:r>
              <a:rPr lang="en-US" sz="1400" dirty="0">
                <a:solidFill>
                  <a:srgbClr val="6B7B6E"/>
                </a:solidFill>
                <a:latin typeface="Calibri" pitchFamily="34" charset="0"/>
                <a:ea typeface="Calibri" pitchFamily="34" charset="-122"/>
                <a:cs typeface="Calibri" pitchFamily="34" charset="-120"/>
              </a:rPr>
              <a:t>Mobility routine: Approximately 15 minutes total each routine</a:t>
            </a:r>
            <a:endParaRPr lang="en-US" sz="1400" dirty="0"/>
          </a:p>
        </p:txBody>
      </p:sp>
      <p:sp>
        <p:nvSpPr>
          <p:cNvPr id="7" name="Shape 5"/>
          <p:cNvSpPr/>
          <p:nvPr/>
        </p:nvSpPr>
        <p:spPr>
          <a:xfrm>
            <a:off x="731520" y="1417320"/>
            <a:ext cx="3474720" cy="12344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8" name="Shape 6"/>
          <p:cNvSpPr/>
          <p:nvPr/>
        </p:nvSpPr>
        <p:spPr>
          <a:xfrm>
            <a:off x="731520" y="1417320"/>
            <a:ext cx="3474720" cy="411480"/>
          </a:xfrm>
          <a:prstGeom prst="rect">
            <a:avLst/>
          </a:prstGeom>
          <a:solidFill>
            <a:srgbClr val="C0392B"/>
          </a:solidFill>
          <a:ln/>
        </p:spPr>
        <p:txBody>
          <a:bodyPr/>
          <a:lstStyle/>
          <a:p>
            <a:endParaRPr lang="en-US"/>
          </a:p>
        </p:txBody>
      </p:sp>
      <p:sp>
        <p:nvSpPr>
          <p:cNvPr id="9" name="Text 7"/>
          <p:cNvSpPr/>
          <p:nvPr/>
        </p:nvSpPr>
        <p:spPr>
          <a:xfrm>
            <a:off x="731520" y="1417320"/>
            <a:ext cx="347472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ELBOW</a:t>
            </a:r>
            <a:endParaRPr lang="en-US" sz="1400" dirty="0"/>
          </a:p>
        </p:txBody>
      </p:sp>
      <p:sp>
        <p:nvSpPr>
          <p:cNvPr id="10" name="Text 8"/>
          <p:cNvSpPr/>
          <p:nvPr/>
        </p:nvSpPr>
        <p:spPr>
          <a:xfrm>
            <a:off x="868680" y="1965960"/>
            <a:ext cx="3200400" cy="548640"/>
          </a:xfrm>
          <a:prstGeom prst="rect">
            <a:avLst/>
          </a:prstGeom>
          <a:noFill/>
          <a:ln/>
        </p:spPr>
        <p:txBody>
          <a:bodyPr wrap="square" lIns="0" tIns="0" rIns="0" bIns="0" rtlCol="0" anchor="t"/>
          <a:lstStyle/>
          <a:p>
            <a:pPr marL="0" indent="0" algn="ctr">
              <a:buNone/>
            </a:pPr>
            <a:r>
              <a:rPr lang="en-US" sz="1200" dirty="0">
                <a:solidFill>
                  <a:srgbClr val="2D2D2D"/>
                </a:solidFill>
                <a:latin typeface="Calibri" pitchFamily="34" charset="0"/>
                <a:ea typeface="Calibri" pitchFamily="34" charset="-122"/>
                <a:cs typeface="Calibri" pitchFamily="34" charset="-120"/>
              </a:rPr>
              <a:t>Tennis/Golfer's Elbow</a:t>
            </a:r>
            <a:endParaRPr lang="en-US" sz="1200" dirty="0"/>
          </a:p>
        </p:txBody>
      </p:sp>
      <p:sp>
        <p:nvSpPr>
          <p:cNvPr id="11" name="Shape 9"/>
          <p:cNvSpPr/>
          <p:nvPr/>
        </p:nvSpPr>
        <p:spPr>
          <a:xfrm>
            <a:off x="4754880" y="1417320"/>
            <a:ext cx="3474720" cy="12344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2" name="Shape 10"/>
          <p:cNvSpPr/>
          <p:nvPr/>
        </p:nvSpPr>
        <p:spPr>
          <a:xfrm>
            <a:off x="4754880" y="1417320"/>
            <a:ext cx="3474720" cy="411480"/>
          </a:xfrm>
          <a:prstGeom prst="rect">
            <a:avLst/>
          </a:prstGeom>
          <a:solidFill>
            <a:srgbClr val="E67E22"/>
          </a:solidFill>
          <a:ln/>
        </p:spPr>
        <p:txBody>
          <a:bodyPr/>
          <a:lstStyle/>
          <a:p>
            <a:endParaRPr lang="en-US"/>
          </a:p>
        </p:txBody>
      </p:sp>
      <p:sp>
        <p:nvSpPr>
          <p:cNvPr id="13" name="Text 11"/>
          <p:cNvSpPr/>
          <p:nvPr/>
        </p:nvSpPr>
        <p:spPr>
          <a:xfrm>
            <a:off x="4754880" y="1417320"/>
            <a:ext cx="347472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SHOULDER</a:t>
            </a:r>
            <a:endParaRPr lang="en-US" sz="1400" dirty="0"/>
          </a:p>
        </p:txBody>
      </p:sp>
      <p:sp>
        <p:nvSpPr>
          <p:cNvPr id="14" name="Text 12"/>
          <p:cNvSpPr/>
          <p:nvPr/>
        </p:nvSpPr>
        <p:spPr>
          <a:xfrm>
            <a:off x="4892040" y="1965960"/>
            <a:ext cx="3200400" cy="548640"/>
          </a:xfrm>
          <a:prstGeom prst="rect">
            <a:avLst/>
          </a:prstGeom>
          <a:noFill/>
          <a:ln/>
        </p:spPr>
        <p:txBody>
          <a:bodyPr wrap="square" lIns="0" tIns="0" rIns="0" bIns="0" rtlCol="0" anchor="t"/>
          <a:lstStyle/>
          <a:p>
            <a:pPr marL="0" indent="0" algn="ctr">
              <a:buNone/>
            </a:pPr>
            <a:r>
              <a:rPr lang="en-US" sz="1200" dirty="0">
                <a:solidFill>
                  <a:srgbClr val="2D2D2D"/>
                </a:solidFill>
                <a:latin typeface="Calibri" pitchFamily="34" charset="0"/>
                <a:ea typeface="Calibri" pitchFamily="34" charset="-122"/>
                <a:cs typeface="Calibri" pitchFamily="34" charset="-120"/>
              </a:rPr>
              <a:t>Rotator Cuff &amp; Impingement</a:t>
            </a:r>
            <a:endParaRPr lang="en-US" sz="1200" dirty="0"/>
          </a:p>
        </p:txBody>
      </p:sp>
      <p:sp>
        <p:nvSpPr>
          <p:cNvPr id="15" name="Shape 13"/>
          <p:cNvSpPr/>
          <p:nvPr/>
        </p:nvSpPr>
        <p:spPr>
          <a:xfrm>
            <a:off x="731520" y="2971800"/>
            <a:ext cx="3474720" cy="12344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6" name="Shape 14"/>
          <p:cNvSpPr/>
          <p:nvPr/>
        </p:nvSpPr>
        <p:spPr>
          <a:xfrm>
            <a:off x="731520" y="2971800"/>
            <a:ext cx="3474720" cy="411480"/>
          </a:xfrm>
          <a:prstGeom prst="rect">
            <a:avLst/>
          </a:prstGeom>
          <a:solidFill>
            <a:srgbClr val="2D6A4F"/>
          </a:solidFill>
          <a:ln/>
        </p:spPr>
        <p:txBody>
          <a:bodyPr/>
          <a:lstStyle/>
          <a:p>
            <a:endParaRPr lang="en-US"/>
          </a:p>
        </p:txBody>
      </p:sp>
      <p:sp>
        <p:nvSpPr>
          <p:cNvPr id="17" name="Text 15"/>
          <p:cNvSpPr/>
          <p:nvPr/>
        </p:nvSpPr>
        <p:spPr>
          <a:xfrm>
            <a:off x="731520" y="2971800"/>
            <a:ext cx="347472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KNEE &amp; ANKLE</a:t>
            </a:r>
            <a:endParaRPr lang="en-US" sz="1400" dirty="0"/>
          </a:p>
        </p:txBody>
      </p:sp>
      <p:sp>
        <p:nvSpPr>
          <p:cNvPr id="18" name="Text 16"/>
          <p:cNvSpPr/>
          <p:nvPr/>
        </p:nvSpPr>
        <p:spPr>
          <a:xfrm>
            <a:off x="868680" y="3520440"/>
            <a:ext cx="3200400" cy="548640"/>
          </a:xfrm>
          <a:prstGeom prst="rect">
            <a:avLst/>
          </a:prstGeom>
          <a:noFill/>
          <a:ln/>
        </p:spPr>
        <p:txBody>
          <a:bodyPr wrap="square" lIns="0" tIns="0" rIns="0" bIns="0" rtlCol="0" anchor="t"/>
          <a:lstStyle/>
          <a:p>
            <a:pPr marL="0" indent="0" algn="ctr">
              <a:buNone/>
            </a:pPr>
            <a:r>
              <a:rPr lang="en-US" sz="1200" dirty="0">
                <a:solidFill>
                  <a:srgbClr val="2D2D2D"/>
                </a:solidFill>
                <a:latin typeface="Calibri" pitchFamily="34" charset="0"/>
                <a:ea typeface="Calibri" pitchFamily="34" charset="-122"/>
                <a:cs typeface="Calibri" pitchFamily="34" charset="-120"/>
              </a:rPr>
              <a:t>Patellar &amp; Ligament Issues / Sprains</a:t>
            </a:r>
            <a:endParaRPr lang="en-US" sz="1200" dirty="0"/>
          </a:p>
        </p:txBody>
      </p:sp>
      <p:sp>
        <p:nvSpPr>
          <p:cNvPr id="19" name="Shape 17"/>
          <p:cNvSpPr/>
          <p:nvPr/>
        </p:nvSpPr>
        <p:spPr>
          <a:xfrm>
            <a:off x="4754880" y="2971800"/>
            <a:ext cx="3474720" cy="12344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0" name="Shape 18"/>
          <p:cNvSpPr/>
          <p:nvPr/>
        </p:nvSpPr>
        <p:spPr>
          <a:xfrm>
            <a:off x="4754880" y="2971800"/>
            <a:ext cx="3474720" cy="411480"/>
          </a:xfrm>
          <a:prstGeom prst="rect">
            <a:avLst/>
          </a:prstGeom>
          <a:solidFill>
            <a:srgbClr val="5B8DB8"/>
          </a:solidFill>
          <a:ln/>
        </p:spPr>
        <p:txBody>
          <a:bodyPr/>
          <a:lstStyle/>
          <a:p>
            <a:endParaRPr lang="en-US"/>
          </a:p>
        </p:txBody>
      </p:sp>
      <p:sp>
        <p:nvSpPr>
          <p:cNvPr id="21" name="Text 19"/>
          <p:cNvSpPr/>
          <p:nvPr/>
        </p:nvSpPr>
        <p:spPr>
          <a:xfrm>
            <a:off x="4754880" y="2971800"/>
            <a:ext cx="347472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LOW BACK</a:t>
            </a:r>
            <a:endParaRPr lang="en-US" sz="1400" dirty="0"/>
          </a:p>
        </p:txBody>
      </p:sp>
      <p:sp>
        <p:nvSpPr>
          <p:cNvPr id="22" name="Text 20"/>
          <p:cNvSpPr/>
          <p:nvPr/>
        </p:nvSpPr>
        <p:spPr>
          <a:xfrm>
            <a:off x="4892040" y="3520440"/>
            <a:ext cx="3200400" cy="548640"/>
          </a:xfrm>
          <a:prstGeom prst="rect">
            <a:avLst/>
          </a:prstGeom>
          <a:noFill/>
          <a:ln/>
        </p:spPr>
        <p:txBody>
          <a:bodyPr wrap="square" lIns="0" tIns="0" rIns="0" bIns="0" rtlCol="0" anchor="t"/>
          <a:lstStyle/>
          <a:p>
            <a:pPr marL="0" indent="0" algn="ctr">
              <a:buNone/>
            </a:pPr>
            <a:r>
              <a:rPr lang="en-US" sz="1200" dirty="0">
                <a:solidFill>
                  <a:srgbClr val="2D2D2D"/>
                </a:solidFill>
                <a:latin typeface="Calibri" pitchFamily="34" charset="0"/>
                <a:ea typeface="Calibri" pitchFamily="34" charset="-122"/>
                <a:cs typeface="Calibri" pitchFamily="34" charset="-120"/>
              </a:rPr>
              <a:t>Pain &amp; Disc Issues</a:t>
            </a:r>
            <a:endParaRPr lang="en-US" sz="1200" dirty="0"/>
          </a:p>
        </p:txBody>
      </p:sp>
      <p:sp>
        <p:nvSpPr>
          <p:cNvPr id="23" name="Text 21"/>
          <p:cNvSpPr/>
          <p:nvPr/>
        </p:nvSpPr>
        <p:spPr>
          <a:xfrm>
            <a:off x="548640" y="4297680"/>
            <a:ext cx="8046720" cy="274320"/>
          </a:xfrm>
          <a:prstGeom prst="rect">
            <a:avLst/>
          </a:prstGeom>
          <a:noFill/>
          <a:ln/>
        </p:spPr>
        <p:txBody>
          <a:bodyPr wrap="square" lIns="0" tIns="0" rIns="0" bIns="0" rtlCol="0" anchor="ctr"/>
          <a:lstStyle/>
          <a:p>
            <a:pPr marL="0" indent="0">
              <a:buNone/>
            </a:pPr>
            <a:r>
              <a:rPr lang="en-US" sz="1100" i="1" dirty="0">
                <a:solidFill>
                  <a:srgbClr val="6B7B6E"/>
                </a:solidFill>
                <a:latin typeface="Calibri" pitchFamily="34" charset="0"/>
                <a:ea typeface="Calibri" pitchFamily="34" charset="-122"/>
                <a:cs typeface="Calibri" pitchFamily="34" charset="-120"/>
              </a:rPr>
              <a:t>Each injury area has specific mobility exercises detailed on the following slides.</a:t>
            </a:r>
            <a:endParaRPr lang="en-U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182880"/>
            <a:ext cx="8046720" cy="41148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ELBOW &amp; SHOULDER PREVENTION</a:t>
            </a:r>
            <a:endParaRPr lang="en-US" sz="2200" dirty="0"/>
          </a:p>
        </p:txBody>
      </p:sp>
      <p:sp>
        <p:nvSpPr>
          <p:cNvPr id="6" name="Text 4"/>
          <p:cNvSpPr/>
          <p:nvPr/>
        </p:nvSpPr>
        <p:spPr>
          <a:xfrm>
            <a:off x="457200" y="640080"/>
            <a:ext cx="3657600" cy="274320"/>
          </a:xfrm>
          <a:prstGeom prst="rect">
            <a:avLst/>
          </a:prstGeom>
          <a:noFill/>
          <a:ln/>
        </p:spPr>
        <p:txBody>
          <a:bodyPr wrap="square" lIns="0" tIns="0" rIns="0" bIns="0" rtlCol="0" anchor="ctr"/>
          <a:lstStyle/>
          <a:p>
            <a:pPr marL="0" indent="0">
              <a:buNone/>
            </a:pPr>
            <a:r>
              <a:rPr lang="en-US" sz="1200" b="1" dirty="0">
                <a:solidFill>
                  <a:srgbClr val="C0392B"/>
                </a:solidFill>
                <a:latin typeface="Trebuchet MS" pitchFamily="34" charset="0"/>
                <a:ea typeface="Trebuchet MS" pitchFamily="34" charset="-122"/>
                <a:cs typeface="Trebuchet MS" pitchFamily="34" charset="-120"/>
              </a:rPr>
              <a:t>ELBOW — Tennis/Golfer's Elbow</a:t>
            </a:r>
            <a:endParaRPr lang="en-US" sz="1200" dirty="0"/>
          </a:p>
        </p:txBody>
      </p:sp>
      <p:graphicFrame>
        <p:nvGraphicFramePr>
          <p:cNvPr id="11" name="Table 0"/>
          <p:cNvGraphicFramePr>
            <a:graphicFrameLocks noGrp="1"/>
          </p:cNvGraphicFramePr>
          <p:nvPr>
            <p:extLst>
              <p:ext uri="{D42A27DB-BD31-4B8C-83A1-F6EECF244321}">
                <p14:modId xmlns:p14="http://schemas.microsoft.com/office/powerpoint/2010/main" val="1909137087"/>
              </p:ext>
            </p:extLst>
          </p:nvPr>
        </p:nvGraphicFramePr>
        <p:xfrm>
          <a:off x="274320" y="914400"/>
          <a:ext cx="8595360" cy="1463040"/>
        </p:xfrm>
        <a:graphic>
          <a:graphicData uri="http://schemas.openxmlformats.org/drawingml/2006/table">
            <a:tbl>
              <a:tblPr/>
              <a:tblGrid>
                <a:gridCol w="256032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4663440">
                  <a:extLst>
                    <a:ext uri="{9D8B030D-6E8A-4147-A177-3AD203B41FA5}">
                      <a16:colId xmlns:a16="http://schemas.microsoft.com/office/drawing/2014/main" val="20002"/>
                    </a:ext>
                  </a:extLst>
                </a:gridCol>
              </a:tblGrid>
              <a:tr h="0">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EXERCISE</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C0392B"/>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PROTOCOL</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C0392B"/>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HOW TO PERFORM</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C0392B"/>
                    </a:solidFill>
                  </a:tcPr>
                </a:tc>
                <a:extLst>
                  <a:ext uri="{0D108BD9-81ED-4DB2-BD59-A6C34878D82A}">
                    <a16:rowId xmlns:a16="http://schemas.microsoft.com/office/drawing/2014/main" val="10000"/>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Eccentric Wrist Curls (Flexion)</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 × 15 reps</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solidFill>
                          <a:schemeClr val="tx1"/>
                        </a:solidFill>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Eccentric Wrist Curls (Extension)</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 × 15 reps</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solidFill>
                          <a:schemeClr val="tx1"/>
                        </a:solidFill>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Grip Strengthening (Tennis Ball)</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 × 15 squeezes</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solidFill>
                          <a:schemeClr val="tx1"/>
                        </a:solidFill>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Wrist Flexor Stretch</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30 sec × 3</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Wrist Extensor Stretch</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30 sec × 3</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8" name="Text 5"/>
          <p:cNvSpPr/>
          <p:nvPr/>
        </p:nvSpPr>
        <p:spPr>
          <a:xfrm>
            <a:off x="457200" y="2743200"/>
            <a:ext cx="4572000" cy="274320"/>
          </a:xfrm>
          <a:prstGeom prst="rect">
            <a:avLst/>
          </a:prstGeom>
          <a:noFill/>
          <a:ln/>
        </p:spPr>
        <p:txBody>
          <a:bodyPr wrap="square" lIns="0" tIns="0" rIns="0" bIns="0" rtlCol="0" anchor="ctr"/>
          <a:lstStyle/>
          <a:p>
            <a:pPr marL="0" indent="0">
              <a:buNone/>
            </a:pPr>
            <a:r>
              <a:rPr lang="en-US" sz="1200" b="1" dirty="0">
                <a:solidFill>
                  <a:srgbClr val="E67E22"/>
                </a:solidFill>
                <a:latin typeface="Trebuchet MS" pitchFamily="34" charset="0"/>
                <a:ea typeface="Trebuchet MS" pitchFamily="34" charset="-122"/>
                <a:cs typeface="Trebuchet MS" pitchFamily="34" charset="-120"/>
              </a:rPr>
              <a:t>SHOULDER — Rotator Cuff &amp; Stability</a:t>
            </a:r>
            <a:endParaRPr lang="en-US" sz="1200" dirty="0"/>
          </a:p>
        </p:txBody>
      </p:sp>
      <p:graphicFrame>
        <p:nvGraphicFramePr>
          <p:cNvPr id="21" name="Table 1"/>
          <p:cNvGraphicFramePr>
            <a:graphicFrameLocks noGrp="1"/>
          </p:cNvGraphicFramePr>
          <p:nvPr>
            <p:extLst>
              <p:ext uri="{D42A27DB-BD31-4B8C-83A1-F6EECF244321}">
                <p14:modId xmlns:p14="http://schemas.microsoft.com/office/powerpoint/2010/main" val="3310712970"/>
              </p:ext>
            </p:extLst>
          </p:nvPr>
        </p:nvGraphicFramePr>
        <p:xfrm>
          <a:off x="274320" y="3017520"/>
          <a:ext cx="8595360" cy="975360"/>
        </p:xfrm>
        <a:graphic>
          <a:graphicData uri="http://schemas.openxmlformats.org/drawingml/2006/table">
            <a:tbl>
              <a:tblPr/>
              <a:tblGrid>
                <a:gridCol w="256032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4663440">
                  <a:extLst>
                    <a:ext uri="{9D8B030D-6E8A-4147-A177-3AD203B41FA5}">
                      <a16:colId xmlns:a16="http://schemas.microsoft.com/office/drawing/2014/main" val="20002"/>
                    </a:ext>
                  </a:extLst>
                </a:gridCol>
              </a:tblGrid>
              <a:tr h="0">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EXERCISE</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E67E22"/>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PROTOCOL</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E67E22"/>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HOW TO PERFORM</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E67E22"/>
                    </a:solidFill>
                  </a:tcPr>
                </a:tc>
                <a:extLst>
                  <a:ext uri="{0D108BD9-81ED-4DB2-BD59-A6C34878D82A}">
                    <a16:rowId xmlns:a16="http://schemas.microsoft.com/office/drawing/2014/main" val="10000"/>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Band External Rotations</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 × 15 reps</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solidFill>
                          <a:schemeClr val="tx1"/>
                        </a:solidFill>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YTW Raises</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 × 12 reps each</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solidFill>
                          <a:schemeClr val="tx1"/>
                        </a:solidFill>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Wall Corner Pec Stretch</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30 sec × 3</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7" name="Text 6">
            <a:extLst>
              <a:ext uri="{FF2B5EF4-FFF2-40B4-BE49-F238E27FC236}">
                <a16:creationId xmlns:a16="http://schemas.microsoft.com/office/drawing/2014/main" id="{6A0ABC15-8A4C-4603-E325-93C58AC4D1D4}"/>
              </a:ext>
            </a:extLst>
          </p:cNvPr>
          <p:cNvSpPr/>
          <p:nvPr/>
        </p:nvSpPr>
        <p:spPr>
          <a:xfrm>
            <a:off x="548640" y="4280008"/>
            <a:ext cx="8046720" cy="274320"/>
          </a:xfrm>
          <a:prstGeom prst="rect">
            <a:avLst/>
          </a:prstGeom>
          <a:noFill/>
          <a:ln/>
        </p:spPr>
        <p:txBody>
          <a:bodyPr wrap="square" lIns="0" tIns="0" rIns="0" bIns="0" rtlCol="0" anchor="ctr"/>
          <a:lstStyle/>
          <a:p>
            <a:pPr marL="0" indent="0">
              <a:buNone/>
            </a:pPr>
            <a:r>
              <a:rPr lang="en-US" sz="1100" b="1" i="1" dirty="0">
                <a:solidFill>
                  <a:srgbClr val="D4A843"/>
                </a:solidFill>
                <a:latin typeface="Calibri" pitchFamily="34" charset="0"/>
                <a:ea typeface="Calibri" pitchFamily="34" charset="-122"/>
                <a:cs typeface="Calibri" pitchFamily="34" charset="-120"/>
              </a:rPr>
              <a:t>Tennis one-sided repetition builds up — these exercises keep your elbow and shoulder balanced, strong, and injury-free</a:t>
            </a:r>
            <a:endParaRPr lang="en-US" sz="11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182880"/>
            <a:ext cx="8046720" cy="41148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KNEE, ANKLE &amp; LOW BACK PREVENTION</a:t>
            </a:r>
            <a:endParaRPr lang="en-US" sz="2200" dirty="0"/>
          </a:p>
        </p:txBody>
      </p:sp>
      <p:sp>
        <p:nvSpPr>
          <p:cNvPr id="6" name="Text 4"/>
          <p:cNvSpPr/>
          <p:nvPr/>
        </p:nvSpPr>
        <p:spPr>
          <a:xfrm>
            <a:off x="457200" y="640080"/>
            <a:ext cx="3657600" cy="274320"/>
          </a:xfrm>
          <a:prstGeom prst="rect">
            <a:avLst/>
          </a:prstGeom>
          <a:noFill/>
          <a:ln/>
        </p:spPr>
        <p:txBody>
          <a:bodyPr wrap="square" lIns="0" tIns="0" rIns="0" bIns="0" rtlCol="0" anchor="ctr"/>
          <a:lstStyle/>
          <a:p>
            <a:pPr marL="0" indent="0">
              <a:buNone/>
            </a:pPr>
            <a:r>
              <a:rPr lang="en-US" sz="1200" b="1" dirty="0">
                <a:solidFill>
                  <a:srgbClr val="2D6A4F"/>
                </a:solidFill>
                <a:latin typeface="Trebuchet MS" pitchFamily="34" charset="0"/>
                <a:ea typeface="Trebuchet MS" pitchFamily="34" charset="-122"/>
                <a:cs typeface="Trebuchet MS" pitchFamily="34" charset="-120"/>
              </a:rPr>
              <a:t>KNEE &amp; ANKLE</a:t>
            </a:r>
            <a:endParaRPr lang="en-US" sz="1200" dirty="0"/>
          </a:p>
        </p:txBody>
      </p:sp>
      <p:graphicFrame>
        <p:nvGraphicFramePr>
          <p:cNvPr id="12" name="Table 0"/>
          <p:cNvGraphicFramePr>
            <a:graphicFrameLocks noGrp="1"/>
          </p:cNvGraphicFramePr>
          <p:nvPr>
            <p:extLst>
              <p:ext uri="{D42A27DB-BD31-4B8C-83A1-F6EECF244321}">
                <p14:modId xmlns:p14="http://schemas.microsoft.com/office/powerpoint/2010/main" val="953998638"/>
              </p:ext>
            </p:extLst>
          </p:nvPr>
        </p:nvGraphicFramePr>
        <p:xfrm>
          <a:off x="274320" y="914400"/>
          <a:ext cx="8595360" cy="975360"/>
        </p:xfrm>
        <a:graphic>
          <a:graphicData uri="http://schemas.openxmlformats.org/drawingml/2006/table">
            <a:tbl>
              <a:tblPr/>
              <a:tblGrid>
                <a:gridCol w="256032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4663440">
                  <a:extLst>
                    <a:ext uri="{9D8B030D-6E8A-4147-A177-3AD203B41FA5}">
                      <a16:colId xmlns:a16="http://schemas.microsoft.com/office/drawing/2014/main" val="20002"/>
                    </a:ext>
                  </a:extLst>
                </a:gridCol>
              </a:tblGrid>
              <a:tr h="0">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EXERCISE</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2D6A4F"/>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PROTOCOL</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2D6A4F"/>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HOW TO PERFORM</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2D6A4F"/>
                    </a:solidFill>
                  </a:tcPr>
                </a:tc>
                <a:extLst>
                  <a:ext uri="{0D108BD9-81ED-4DB2-BD59-A6C34878D82A}">
                    <a16:rowId xmlns:a16="http://schemas.microsoft.com/office/drawing/2014/main" val="10000"/>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Eccentric Single Leg Squats</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 × 12 each side</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solidFill>
                          <a:schemeClr val="tx1"/>
                        </a:solidFill>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Glute Bridges</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 × 15 reps</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solidFill>
                          <a:schemeClr val="tx1"/>
                        </a:solidFill>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Banded Ankle Dorsiflexion</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2 × 10 each side</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Text 5"/>
          <p:cNvSpPr/>
          <p:nvPr/>
        </p:nvSpPr>
        <p:spPr>
          <a:xfrm>
            <a:off x="457200" y="2468880"/>
            <a:ext cx="3657600" cy="274320"/>
          </a:xfrm>
          <a:prstGeom prst="rect">
            <a:avLst/>
          </a:prstGeom>
          <a:noFill/>
          <a:ln/>
        </p:spPr>
        <p:txBody>
          <a:bodyPr wrap="square" lIns="0" tIns="0" rIns="0" bIns="0" rtlCol="0" anchor="ctr"/>
          <a:lstStyle/>
          <a:p>
            <a:pPr marL="0" indent="0">
              <a:buNone/>
            </a:pPr>
            <a:r>
              <a:rPr lang="en-US" sz="1200" b="1" dirty="0">
                <a:solidFill>
                  <a:srgbClr val="5B8DB8"/>
                </a:solidFill>
                <a:latin typeface="Trebuchet MS" pitchFamily="34" charset="0"/>
                <a:ea typeface="Trebuchet MS" pitchFamily="34" charset="-122"/>
                <a:cs typeface="Trebuchet MS" pitchFamily="34" charset="-120"/>
              </a:rPr>
              <a:t>LOW BACK</a:t>
            </a:r>
            <a:endParaRPr lang="en-US" sz="1200" dirty="0"/>
          </a:p>
        </p:txBody>
      </p:sp>
      <p:graphicFrame>
        <p:nvGraphicFramePr>
          <p:cNvPr id="23" name="Table 1"/>
          <p:cNvGraphicFramePr>
            <a:graphicFrameLocks noGrp="1"/>
          </p:cNvGraphicFramePr>
          <p:nvPr>
            <p:extLst>
              <p:ext uri="{D42A27DB-BD31-4B8C-83A1-F6EECF244321}">
                <p14:modId xmlns:p14="http://schemas.microsoft.com/office/powerpoint/2010/main" val="751762073"/>
              </p:ext>
            </p:extLst>
          </p:nvPr>
        </p:nvGraphicFramePr>
        <p:xfrm>
          <a:off x="274320" y="2743200"/>
          <a:ext cx="8595360" cy="975360"/>
        </p:xfrm>
        <a:graphic>
          <a:graphicData uri="http://schemas.openxmlformats.org/drawingml/2006/table">
            <a:tbl>
              <a:tblPr/>
              <a:tblGrid>
                <a:gridCol w="256032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4663440">
                  <a:extLst>
                    <a:ext uri="{9D8B030D-6E8A-4147-A177-3AD203B41FA5}">
                      <a16:colId xmlns:a16="http://schemas.microsoft.com/office/drawing/2014/main" val="20002"/>
                    </a:ext>
                  </a:extLst>
                </a:gridCol>
              </a:tblGrid>
              <a:tr h="0">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EXERCISE</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5B8DB8"/>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PROTOCOL</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5B8DB8"/>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HOW TO PERFORM</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5B8DB8"/>
                    </a:solidFill>
                  </a:tcPr>
                </a:tc>
                <a:extLst>
                  <a:ext uri="{0D108BD9-81ED-4DB2-BD59-A6C34878D82A}">
                    <a16:rowId xmlns:a16="http://schemas.microsoft.com/office/drawing/2014/main" val="10000"/>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Cat-Cow</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2 × 10 reps</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solidFill>
                          <a:schemeClr val="tx1"/>
                        </a:solidFill>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Dead Bug</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 × 10 each side</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solidFill>
                          <a:schemeClr val="tx1"/>
                        </a:solidFill>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Hip Flexor Stretch (on Bench)</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00" dirty="0">
                          <a:solidFill>
                            <a:srgbClr val="2D2D2D"/>
                          </a:solidFill>
                          <a:latin typeface="Calibri" pitchFamily="34" charset="0"/>
                          <a:ea typeface="Calibri" pitchFamily="34" charset="-122"/>
                          <a:cs typeface="Calibri" pitchFamily="34" charset="-120"/>
                        </a:rPr>
                        <a:t>30 sec × 3 each</a:t>
                      </a: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endParaRPr lang="en-US" sz="10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0" name="Text 6"/>
          <p:cNvSpPr/>
          <p:nvPr/>
        </p:nvSpPr>
        <p:spPr>
          <a:xfrm>
            <a:off x="548640" y="4114800"/>
            <a:ext cx="8046720" cy="274320"/>
          </a:xfrm>
          <a:prstGeom prst="rect">
            <a:avLst/>
          </a:prstGeom>
          <a:noFill/>
          <a:ln/>
        </p:spPr>
        <p:txBody>
          <a:bodyPr wrap="square" lIns="0" tIns="0" rIns="0" bIns="0" rtlCol="0" anchor="ctr"/>
          <a:lstStyle/>
          <a:p>
            <a:pPr marL="0" indent="0">
              <a:buNone/>
            </a:pPr>
            <a:r>
              <a:rPr lang="en-US" sz="1100" b="1" i="1" dirty="0">
                <a:solidFill>
                  <a:srgbClr val="D4A843"/>
                </a:solidFill>
                <a:latin typeface="Calibri" pitchFamily="34" charset="0"/>
                <a:ea typeface="Calibri" pitchFamily="34" charset="-122"/>
                <a:cs typeface="Calibri" pitchFamily="34" charset="-120"/>
              </a:rPr>
              <a:t>Strong knees, stable ankles, and a healthy lower back are your foundation for every sprint, stop, and direction change.</a:t>
            </a:r>
            <a:endParaRPr lang="en-US"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3">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548640" y="1097280"/>
            <a:ext cx="1005840" cy="1005840"/>
          </a:xfrm>
          <a:prstGeom prst="ellipse">
            <a:avLst/>
          </a:prstGeom>
          <a:solidFill>
            <a:srgbClr val="D4A843"/>
          </a:solidFill>
          <a:ln/>
        </p:spPr>
        <p:txBody>
          <a:bodyPr/>
          <a:lstStyle/>
          <a:p>
            <a:endParaRPr lang="en-US"/>
          </a:p>
        </p:txBody>
      </p:sp>
      <p:sp>
        <p:nvSpPr>
          <p:cNvPr id="3" name="Text 1"/>
          <p:cNvSpPr/>
          <p:nvPr/>
        </p:nvSpPr>
        <p:spPr>
          <a:xfrm>
            <a:off x="548640" y="1097280"/>
            <a:ext cx="1005840" cy="1005840"/>
          </a:xfrm>
          <a:prstGeom prst="rect">
            <a:avLst/>
          </a:prstGeom>
          <a:noFill/>
          <a:ln/>
        </p:spPr>
        <p:txBody>
          <a:bodyPr wrap="square" lIns="0" tIns="0" rIns="0" bIns="0" rtlCol="0" anchor="ctr"/>
          <a:lstStyle/>
          <a:p>
            <a:pPr marL="0" indent="0" algn="ctr">
              <a:buNone/>
            </a:pPr>
            <a:r>
              <a:rPr lang="en-US" sz="3600" b="1" dirty="0">
                <a:solidFill>
                  <a:srgbClr val="1A3C2A"/>
                </a:solidFill>
                <a:latin typeface="Georgia" pitchFamily="34" charset="0"/>
                <a:ea typeface="Georgia" pitchFamily="34" charset="-122"/>
                <a:cs typeface="Georgia" pitchFamily="34" charset="-120"/>
              </a:rPr>
              <a:t>6</a:t>
            </a:r>
            <a:endParaRPr lang="en-US" sz="3600" dirty="0"/>
          </a:p>
        </p:txBody>
      </p:sp>
      <p:sp>
        <p:nvSpPr>
          <p:cNvPr id="4" name="Text 2"/>
          <p:cNvSpPr/>
          <p:nvPr/>
        </p:nvSpPr>
        <p:spPr>
          <a:xfrm>
            <a:off x="1920240" y="914400"/>
            <a:ext cx="6583680" cy="640080"/>
          </a:xfrm>
          <a:prstGeom prst="rect">
            <a:avLst/>
          </a:prstGeom>
          <a:noFill/>
          <a:ln/>
        </p:spPr>
        <p:txBody>
          <a:bodyPr wrap="square" lIns="0" tIns="0" rIns="0" bIns="0" rtlCol="0" anchor="ctr"/>
          <a:lstStyle/>
          <a:p>
            <a:pPr marL="0" indent="0">
              <a:buNone/>
            </a:pPr>
            <a:r>
              <a:rPr lang="en-US" sz="3200" b="1" kern="0" spc="200" dirty="0">
                <a:solidFill>
                  <a:srgbClr val="FFFFFF"/>
                </a:solidFill>
                <a:latin typeface="Trebuchet MS" pitchFamily="34" charset="0"/>
                <a:ea typeface="Trebuchet MS" pitchFamily="34" charset="-122"/>
                <a:cs typeface="Trebuchet MS" pitchFamily="34" charset="-120"/>
              </a:rPr>
              <a:t>RECOVERY TOOLS</a:t>
            </a:r>
            <a:endParaRPr lang="en-US" sz="3200" dirty="0"/>
          </a:p>
        </p:txBody>
      </p:sp>
      <p:sp>
        <p:nvSpPr>
          <p:cNvPr id="5" name="Text 3"/>
          <p:cNvSpPr/>
          <p:nvPr/>
        </p:nvSpPr>
        <p:spPr>
          <a:xfrm>
            <a:off x="1920240" y="1554480"/>
            <a:ext cx="6583680" cy="457200"/>
          </a:xfrm>
          <a:prstGeom prst="rect">
            <a:avLst/>
          </a:prstGeom>
          <a:noFill/>
          <a:ln/>
        </p:spPr>
        <p:txBody>
          <a:bodyPr wrap="square" lIns="0" tIns="0" rIns="0" bIns="0" rtlCol="0" anchor="ctr"/>
          <a:lstStyle/>
          <a:p>
            <a:pPr marL="0" indent="0">
              <a:buNone/>
            </a:pPr>
            <a:r>
              <a:rPr lang="en-US" sz="1500" dirty="0">
                <a:solidFill>
                  <a:srgbClr val="52B788"/>
                </a:solidFill>
                <a:latin typeface="Calibri" pitchFamily="34" charset="0"/>
                <a:ea typeface="Calibri" pitchFamily="34" charset="-122"/>
                <a:cs typeface="Calibri" pitchFamily="34" charset="-120"/>
              </a:rPr>
              <a:t>Evidence-based tools you can use at home</a:t>
            </a:r>
            <a:endParaRPr lang="en-US" sz="1500" dirty="0"/>
          </a:p>
        </p:txBody>
      </p:sp>
      <p:sp>
        <p:nvSpPr>
          <p:cNvPr id="6" name="Shape 4"/>
          <p:cNvSpPr/>
          <p:nvPr/>
        </p:nvSpPr>
        <p:spPr>
          <a:xfrm>
            <a:off x="1371600" y="2926080"/>
            <a:ext cx="6400800" cy="1463040"/>
          </a:xfrm>
          <a:prstGeom prst="rect">
            <a:avLst/>
          </a:prstGeom>
          <a:solidFill>
            <a:srgbClr val="234D35"/>
          </a:solidFill>
          <a:ln/>
        </p:spPr>
        <p:txBody>
          <a:bodyPr/>
          <a:lstStyle/>
          <a:p>
            <a:endParaRPr lang="en-US"/>
          </a:p>
        </p:txBody>
      </p:sp>
      <p:sp>
        <p:nvSpPr>
          <p:cNvPr id="7" name="Text 5"/>
          <p:cNvSpPr/>
          <p:nvPr/>
        </p:nvSpPr>
        <p:spPr>
          <a:xfrm>
            <a:off x="1645920" y="3017520"/>
            <a:ext cx="5852160" cy="914400"/>
          </a:xfrm>
          <a:prstGeom prst="rect">
            <a:avLst/>
          </a:prstGeom>
          <a:noFill/>
          <a:ln/>
        </p:spPr>
        <p:txBody>
          <a:bodyPr wrap="square" lIns="0" tIns="0" rIns="0" bIns="0" rtlCol="0" anchor="ctr"/>
          <a:lstStyle/>
          <a:p>
            <a:pPr marL="0" indent="0">
              <a:buNone/>
            </a:pPr>
            <a:r>
              <a:rPr lang="en-US" sz="1400" i="1" dirty="0">
                <a:solidFill>
                  <a:srgbClr val="F0C05A"/>
                </a:solidFill>
                <a:latin typeface="Georgia" pitchFamily="34" charset="0"/>
                <a:ea typeface="Georgia" pitchFamily="34" charset="-122"/>
                <a:cs typeface="Georgia" pitchFamily="34" charset="-120"/>
              </a:rPr>
              <a:t>"You have to believe in the long-term plan. Recovery is what separates good players from great players."</a:t>
            </a:r>
            <a:endParaRPr lang="en-US" sz="1400" dirty="0"/>
          </a:p>
        </p:txBody>
      </p:sp>
      <p:sp>
        <p:nvSpPr>
          <p:cNvPr id="8" name="Text 6"/>
          <p:cNvSpPr/>
          <p:nvPr/>
        </p:nvSpPr>
        <p:spPr>
          <a:xfrm>
            <a:off x="1645920" y="3840480"/>
            <a:ext cx="5852160" cy="365760"/>
          </a:xfrm>
          <a:prstGeom prst="rect">
            <a:avLst/>
          </a:prstGeom>
          <a:noFill/>
          <a:ln/>
        </p:spPr>
        <p:txBody>
          <a:bodyPr wrap="square" lIns="0" tIns="0" rIns="0" bIns="0" rtlCol="0" anchor="ctr"/>
          <a:lstStyle/>
          <a:p>
            <a:pPr marL="0" indent="0" algn="r">
              <a:buNone/>
            </a:pPr>
            <a:r>
              <a:rPr lang="en-US" sz="1200" dirty="0">
                <a:solidFill>
                  <a:srgbClr val="52B788"/>
                </a:solidFill>
                <a:latin typeface="Calibri" pitchFamily="34" charset="0"/>
                <a:ea typeface="Calibri" pitchFamily="34" charset="-122"/>
                <a:cs typeface="Calibri" pitchFamily="34" charset="-120"/>
              </a:rPr>
              <a:t>— Andy Murray</a:t>
            </a:r>
            <a:endParaRPr lang="en-US"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dirty="0">
                <a:ln>
                  <a:noFill/>
                </a:ln>
                <a:solidFill>
                  <a:srgbClr val="52B788"/>
                </a:solidFill>
                <a:effectLst/>
                <a:uLnTx/>
                <a:uFillTx/>
                <a:latin typeface="Trebuchet MS" pitchFamily="34" charset="0"/>
                <a:ea typeface="Trebuchet MS" pitchFamily="34" charset="-122"/>
                <a:cs typeface="Trebuchet MS" pitchFamily="34" charset="-120"/>
              </a:rPr>
              <a:t>TAKE CARE OF YOUR BODY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365760" y="1645920"/>
            <a:ext cx="4114800" cy="109728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52B788">
                    <a:alpha val="50000"/>
                  </a:srgbClr>
                </a:solidFill>
                <a:effectLst/>
                <a:uLnTx/>
                <a:uFillTx/>
                <a:latin typeface="Calibri" pitchFamily="34" charset="0"/>
                <a:ea typeface="Calibri" pitchFamily="34" charset="-122"/>
                <a:cs typeface="Calibri" pitchFamily="34" charset="-120"/>
              </a:rPr>
              <a:t>Add player</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52B788">
                    <a:alpha val="50000"/>
                  </a:srgbClr>
                </a:solidFill>
                <a:effectLst/>
                <a:uLnTx/>
                <a:uFillTx/>
                <a:latin typeface="Calibri" pitchFamily="34" charset="0"/>
                <a:ea typeface="Calibri" pitchFamily="34" charset="-122"/>
                <a:cs typeface="Calibri" pitchFamily="34" charset="-120"/>
              </a:rPr>
              <a:t>massage image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52B788">
                    <a:alpha val="50000"/>
                  </a:srgbClr>
                </a:solidFill>
                <a:effectLst/>
                <a:uLnTx/>
                <a:uFillTx/>
                <a:latin typeface="Calibri" pitchFamily="34" charset="0"/>
                <a:ea typeface="Calibri" pitchFamily="34" charset="-122"/>
                <a:cs typeface="Calibri" pitchFamily="34" charset="-120"/>
              </a:rPr>
              <a:t>here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4846320" y="731520"/>
            <a:ext cx="3931920" cy="20116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How would you feel</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if you got a massage</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every day after</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practice?</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4846320" y="2834640"/>
            <a:ext cx="1828800" cy="36576"/>
          </a:xfrm>
          <a:prstGeom prst="rect">
            <a:avLst/>
          </a:prstGeom>
          <a:solidFill>
            <a:srgbClr val="D4A84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4846320" y="3017520"/>
            <a:ext cx="3931920" cy="7315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0C05A"/>
                </a:solidFill>
                <a:effectLst/>
                <a:uLnTx/>
                <a:uFillTx/>
                <a:latin typeface="Calibri" pitchFamily="34" charset="0"/>
                <a:ea typeface="Calibri" pitchFamily="34" charset="-122"/>
                <a:cs typeface="Calibri" pitchFamily="34" charset="-120"/>
              </a:rPr>
              <a:t>That's exactly what a foam roller</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0C05A"/>
                </a:solidFill>
                <a:effectLst/>
                <a:uLnTx/>
                <a:uFillTx/>
                <a:latin typeface="Calibri" pitchFamily="34" charset="0"/>
                <a:ea typeface="Calibri" pitchFamily="34" charset="-122"/>
                <a:cs typeface="Calibri" pitchFamily="34" charset="-120"/>
              </a:rPr>
              <a:t>and massage gun can do for you.</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4846320" y="3749040"/>
            <a:ext cx="393192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52B788"/>
                </a:solidFill>
                <a:effectLst/>
                <a:uLnTx/>
                <a:uFillTx/>
                <a:latin typeface="Georgia" pitchFamily="34" charset="0"/>
                <a:ea typeface="Georgia" pitchFamily="34" charset="-122"/>
                <a:cs typeface="Georgia" pitchFamily="34" charset="-120"/>
              </a:rPr>
              <a:t>Every day. At home. For free.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D9A05F6F-341A-F954-5E19-02CB9A54B6D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65760" y="327792"/>
            <a:ext cx="4114800" cy="410704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548640"/>
          </a:xfrm>
          <a:prstGeom prst="rect">
            <a:avLst/>
          </a:prstGeom>
          <a:noFill/>
          <a:ln/>
        </p:spPr>
        <p:txBody>
          <a:bodyPr wrap="square" lIns="0" tIns="0" rIns="0" bIns="0" rtlCol="0" anchor="ctr"/>
          <a:lstStyle/>
          <a:p>
            <a:pPr marL="0" indent="0">
              <a:buNone/>
            </a:pPr>
            <a:r>
              <a:rPr lang="en-US" sz="2600" b="1" dirty="0">
                <a:solidFill>
                  <a:srgbClr val="1A3C2A"/>
                </a:solidFill>
                <a:latin typeface="Trebuchet MS" pitchFamily="34" charset="0"/>
                <a:ea typeface="Trebuchet MS" pitchFamily="34" charset="-122"/>
                <a:cs typeface="Trebuchet MS" pitchFamily="34" charset="-120"/>
              </a:rPr>
              <a:t>YOUR RECOVERY TOOLKIT</a:t>
            </a:r>
            <a:endParaRPr lang="en-US" sz="2600" dirty="0"/>
          </a:p>
        </p:txBody>
      </p:sp>
      <p:sp>
        <p:nvSpPr>
          <p:cNvPr id="6" name="Text 4"/>
          <p:cNvSpPr/>
          <p:nvPr/>
        </p:nvSpPr>
        <p:spPr>
          <a:xfrm>
            <a:off x="548640" y="822960"/>
            <a:ext cx="8046720" cy="411480"/>
          </a:xfrm>
          <a:prstGeom prst="rect">
            <a:avLst/>
          </a:prstGeom>
          <a:noFill/>
          <a:ln/>
        </p:spPr>
        <p:txBody>
          <a:bodyPr wrap="square" lIns="0" tIns="0" rIns="0" bIns="0" rtlCol="0" anchor="ctr"/>
          <a:lstStyle/>
          <a:p>
            <a:pPr marL="0" indent="0">
              <a:buNone/>
            </a:pPr>
            <a:r>
              <a:rPr lang="en-US" sz="1200" dirty="0">
                <a:solidFill>
                  <a:srgbClr val="6B7B6E"/>
                </a:solidFill>
                <a:latin typeface="Calibri" pitchFamily="34" charset="0"/>
                <a:ea typeface="Calibri" pitchFamily="34" charset="-122"/>
                <a:cs typeface="Calibri" pitchFamily="34" charset="-120"/>
              </a:rPr>
              <a:t>All of these tools share one primary mechanism: they increase blood flow to damaged tissue, which speeds up nutrient delivery and waste removal for faster recovery.</a:t>
            </a:r>
            <a:endParaRPr lang="en-US" sz="1200" dirty="0"/>
          </a:p>
        </p:txBody>
      </p:sp>
      <p:sp>
        <p:nvSpPr>
          <p:cNvPr id="7" name="Shape 5"/>
          <p:cNvSpPr/>
          <p:nvPr/>
        </p:nvSpPr>
        <p:spPr>
          <a:xfrm>
            <a:off x="457200" y="1463040"/>
            <a:ext cx="3931920" cy="12344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pic>
        <p:nvPicPr>
          <p:cNvPr id="8" name="Image 0"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 y="1645920"/>
            <a:ext cx="365760" cy="365760"/>
          </a:xfrm>
          <a:prstGeom prst="rect">
            <a:avLst/>
          </a:prstGeom>
        </p:spPr>
      </p:pic>
      <p:sp>
        <p:nvSpPr>
          <p:cNvPr id="9" name="Text 6"/>
          <p:cNvSpPr/>
          <p:nvPr/>
        </p:nvSpPr>
        <p:spPr>
          <a:xfrm>
            <a:off x="1143000" y="1554480"/>
            <a:ext cx="3017520" cy="320040"/>
          </a:xfrm>
          <a:prstGeom prst="rect">
            <a:avLst/>
          </a:prstGeom>
          <a:noFill/>
          <a:ln/>
        </p:spPr>
        <p:txBody>
          <a:bodyPr wrap="square" lIns="0" tIns="0" rIns="0" bIns="0" rtlCol="0" anchor="ctr"/>
          <a:lstStyle/>
          <a:p>
            <a:pPr marL="0" indent="0">
              <a:buNone/>
            </a:pPr>
            <a:r>
              <a:rPr lang="en-US" sz="1400" b="1" dirty="0">
                <a:solidFill>
                  <a:srgbClr val="1A1A1A"/>
                </a:solidFill>
                <a:latin typeface="Trebuchet MS" pitchFamily="34" charset="0"/>
                <a:ea typeface="Trebuchet MS" pitchFamily="34" charset="-122"/>
                <a:cs typeface="Trebuchet MS" pitchFamily="34" charset="-120"/>
              </a:rPr>
              <a:t>MASSAGE GUN</a:t>
            </a:r>
            <a:endParaRPr lang="en-US" sz="1400" dirty="0"/>
          </a:p>
        </p:txBody>
      </p:sp>
      <p:sp>
        <p:nvSpPr>
          <p:cNvPr id="11" name="Text 8"/>
          <p:cNvSpPr/>
          <p:nvPr/>
        </p:nvSpPr>
        <p:spPr>
          <a:xfrm>
            <a:off x="1143000" y="1958340"/>
            <a:ext cx="3017520" cy="274320"/>
          </a:xfrm>
          <a:prstGeom prst="rect">
            <a:avLst/>
          </a:prstGeom>
          <a:noFill/>
          <a:ln/>
        </p:spPr>
        <p:txBody>
          <a:bodyPr wrap="square" lIns="0" tIns="0" rIns="0" bIns="0" rtlCol="0" anchor="ctr"/>
          <a:lstStyle/>
          <a:p>
            <a:pPr marL="0" indent="0">
              <a:buNone/>
            </a:pPr>
            <a:r>
              <a:rPr lang="en-US" sz="1100" b="1" dirty="0">
                <a:solidFill>
                  <a:srgbClr val="2D6A4F"/>
                </a:solidFill>
                <a:latin typeface="Calibri" pitchFamily="34" charset="0"/>
                <a:ea typeface="Calibri" pitchFamily="34" charset="-122"/>
                <a:cs typeface="Calibri" pitchFamily="34" charset="-120"/>
              </a:rPr>
              <a:t>Duration: 1-2 min per muscle</a:t>
            </a:r>
          </a:p>
        </p:txBody>
      </p:sp>
      <p:sp>
        <p:nvSpPr>
          <p:cNvPr id="12" name="Shape 9"/>
          <p:cNvSpPr/>
          <p:nvPr/>
        </p:nvSpPr>
        <p:spPr>
          <a:xfrm>
            <a:off x="4754880" y="1463040"/>
            <a:ext cx="3931920" cy="12344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4" name="Text 10"/>
          <p:cNvSpPr/>
          <p:nvPr/>
        </p:nvSpPr>
        <p:spPr>
          <a:xfrm>
            <a:off x="5440680" y="1554480"/>
            <a:ext cx="3017520" cy="320040"/>
          </a:xfrm>
          <a:prstGeom prst="rect">
            <a:avLst/>
          </a:prstGeom>
          <a:noFill/>
          <a:ln/>
        </p:spPr>
        <p:txBody>
          <a:bodyPr wrap="square" lIns="0" tIns="0" rIns="0" bIns="0" rtlCol="0" anchor="ctr"/>
          <a:lstStyle/>
          <a:p>
            <a:pPr marL="0" indent="0">
              <a:buNone/>
            </a:pPr>
            <a:r>
              <a:rPr lang="en-US" sz="1400" b="1" dirty="0">
                <a:solidFill>
                  <a:srgbClr val="1A1A1A"/>
                </a:solidFill>
                <a:latin typeface="Trebuchet MS" pitchFamily="34" charset="0"/>
                <a:ea typeface="Trebuchet MS" pitchFamily="34" charset="-122"/>
                <a:cs typeface="Trebuchet MS" pitchFamily="34" charset="-120"/>
              </a:rPr>
              <a:t>FOAM ROLLER</a:t>
            </a:r>
            <a:endParaRPr lang="en-US" sz="1400" dirty="0"/>
          </a:p>
        </p:txBody>
      </p:sp>
      <p:sp>
        <p:nvSpPr>
          <p:cNvPr id="16" name="Text 12"/>
          <p:cNvSpPr/>
          <p:nvPr/>
        </p:nvSpPr>
        <p:spPr>
          <a:xfrm>
            <a:off x="5440680" y="2011680"/>
            <a:ext cx="3017520" cy="274320"/>
          </a:xfrm>
          <a:prstGeom prst="rect">
            <a:avLst/>
          </a:prstGeom>
          <a:noFill/>
          <a:ln/>
        </p:spPr>
        <p:txBody>
          <a:bodyPr wrap="square" lIns="0" tIns="0" rIns="0" bIns="0" rtlCol="0" anchor="ctr"/>
          <a:lstStyle/>
          <a:p>
            <a:pPr marL="0" indent="0">
              <a:buNone/>
            </a:pPr>
            <a:r>
              <a:rPr lang="en-US" sz="1100" b="1" dirty="0">
                <a:solidFill>
                  <a:srgbClr val="D4A843"/>
                </a:solidFill>
                <a:latin typeface="Calibri" pitchFamily="34" charset="0"/>
                <a:ea typeface="Calibri" pitchFamily="34" charset="-122"/>
                <a:cs typeface="Calibri" pitchFamily="34" charset="-120"/>
              </a:rPr>
              <a:t>Duration: 90-120 sec per muscle</a:t>
            </a:r>
          </a:p>
        </p:txBody>
      </p:sp>
      <p:sp>
        <p:nvSpPr>
          <p:cNvPr id="17" name="Shape 13"/>
          <p:cNvSpPr/>
          <p:nvPr/>
        </p:nvSpPr>
        <p:spPr>
          <a:xfrm>
            <a:off x="457200" y="2926080"/>
            <a:ext cx="3931920" cy="12344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pic>
        <p:nvPicPr>
          <p:cNvPr id="18" name="Image 2" descr="preencode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0080" y="3108960"/>
            <a:ext cx="365760" cy="365760"/>
          </a:xfrm>
          <a:prstGeom prst="rect">
            <a:avLst/>
          </a:prstGeom>
        </p:spPr>
      </p:pic>
      <p:sp>
        <p:nvSpPr>
          <p:cNvPr id="19" name="Text 14"/>
          <p:cNvSpPr/>
          <p:nvPr/>
        </p:nvSpPr>
        <p:spPr>
          <a:xfrm>
            <a:off x="1143000" y="3017520"/>
            <a:ext cx="3017520" cy="320040"/>
          </a:xfrm>
          <a:prstGeom prst="rect">
            <a:avLst/>
          </a:prstGeom>
          <a:noFill/>
          <a:ln/>
        </p:spPr>
        <p:txBody>
          <a:bodyPr wrap="square" lIns="0" tIns="0" rIns="0" bIns="0" rtlCol="0" anchor="ctr"/>
          <a:lstStyle/>
          <a:p>
            <a:pPr marL="0" indent="0">
              <a:buNone/>
            </a:pPr>
            <a:r>
              <a:rPr lang="en-US" sz="1400" b="1" dirty="0">
                <a:solidFill>
                  <a:srgbClr val="1A1A1A"/>
                </a:solidFill>
                <a:latin typeface="Trebuchet MS" pitchFamily="34" charset="0"/>
                <a:ea typeface="Trebuchet MS" pitchFamily="34" charset="-122"/>
                <a:cs typeface="Trebuchet MS" pitchFamily="34" charset="-120"/>
              </a:rPr>
              <a:t>ICE BATH / COLD SWIMMING POOL</a:t>
            </a:r>
            <a:endParaRPr lang="en-US" sz="1400" dirty="0"/>
          </a:p>
        </p:txBody>
      </p:sp>
      <p:sp>
        <p:nvSpPr>
          <p:cNvPr id="21" name="Text 16"/>
          <p:cNvSpPr/>
          <p:nvPr/>
        </p:nvSpPr>
        <p:spPr>
          <a:xfrm>
            <a:off x="793750" y="3493770"/>
            <a:ext cx="3473450" cy="495300"/>
          </a:xfrm>
          <a:prstGeom prst="rect">
            <a:avLst/>
          </a:prstGeom>
          <a:noFill/>
          <a:ln/>
        </p:spPr>
        <p:txBody>
          <a:bodyPr wrap="square" lIns="0" tIns="0" rIns="0" bIns="0" rtlCol="0" anchor="ctr"/>
          <a:lstStyle/>
          <a:p>
            <a:r>
              <a:rPr lang="da-DK" sz="1100" b="1" dirty="0">
                <a:solidFill>
                  <a:srgbClr val="5B8DB8"/>
                </a:solidFill>
                <a:latin typeface="Calibri" pitchFamily="34" charset="0"/>
                <a:ea typeface="Calibri" pitchFamily="34" charset="-122"/>
                <a:cs typeface="Calibri" pitchFamily="34" charset="-120"/>
              </a:rPr>
              <a:t>14 and older -Duration: 10-15 min at 50-59°F (10-15°C)</a:t>
            </a:r>
          </a:p>
          <a:p>
            <a:br>
              <a:rPr lang="da-DK" sz="1100" b="1" dirty="0">
                <a:solidFill>
                  <a:srgbClr val="5B8DB8"/>
                </a:solidFill>
                <a:latin typeface="Calibri" pitchFamily="34" charset="0"/>
                <a:ea typeface="Calibri" pitchFamily="34" charset="-122"/>
                <a:cs typeface="Calibri" pitchFamily="34" charset="-120"/>
              </a:rPr>
            </a:br>
            <a:r>
              <a:rPr lang="da-DK" sz="1100" b="1" dirty="0">
                <a:solidFill>
                  <a:srgbClr val="5B8DB8"/>
                </a:solidFill>
                <a:latin typeface="Calibri" pitchFamily="34" charset="0"/>
                <a:ea typeface="Calibri" pitchFamily="34" charset="-122"/>
                <a:cs typeface="Calibri" pitchFamily="34" charset="-120"/>
              </a:rPr>
              <a:t>Under 14 yrs old -Duration: 10-15 min at 64–72°F (18–22°C)</a:t>
            </a:r>
          </a:p>
        </p:txBody>
      </p:sp>
      <p:sp>
        <p:nvSpPr>
          <p:cNvPr id="22" name="Shape 17"/>
          <p:cNvSpPr/>
          <p:nvPr/>
        </p:nvSpPr>
        <p:spPr>
          <a:xfrm>
            <a:off x="4754880" y="2926080"/>
            <a:ext cx="3931920" cy="12344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4" name="Text 18"/>
          <p:cNvSpPr/>
          <p:nvPr/>
        </p:nvSpPr>
        <p:spPr>
          <a:xfrm>
            <a:off x="5440680" y="3017520"/>
            <a:ext cx="3017520" cy="320040"/>
          </a:xfrm>
          <a:prstGeom prst="rect">
            <a:avLst/>
          </a:prstGeom>
          <a:noFill/>
          <a:ln/>
        </p:spPr>
        <p:txBody>
          <a:bodyPr wrap="square" lIns="0" tIns="0" rIns="0" bIns="0" rtlCol="0" anchor="ctr"/>
          <a:lstStyle/>
          <a:p>
            <a:pPr marL="0" indent="0">
              <a:buNone/>
            </a:pPr>
            <a:r>
              <a:rPr lang="en-US" sz="1400" b="1" dirty="0">
                <a:solidFill>
                  <a:srgbClr val="1A1A1A"/>
                </a:solidFill>
                <a:latin typeface="Trebuchet MS" pitchFamily="34" charset="0"/>
                <a:ea typeface="Trebuchet MS" pitchFamily="34" charset="-122"/>
                <a:cs typeface="Trebuchet MS" pitchFamily="34" charset="-120"/>
              </a:rPr>
              <a:t>LIGHT CARDIO</a:t>
            </a:r>
            <a:endParaRPr lang="en-US" sz="1400" dirty="0"/>
          </a:p>
        </p:txBody>
      </p:sp>
      <p:sp>
        <p:nvSpPr>
          <p:cNvPr id="26" name="Text 20"/>
          <p:cNvSpPr/>
          <p:nvPr/>
        </p:nvSpPr>
        <p:spPr>
          <a:xfrm>
            <a:off x="5440680" y="3429000"/>
            <a:ext cx="3017520" cy="560070"/>
          </a:xfrm>
          <a:prstGeom prst="rect">
            <a:avLst/>
          </a:prstGeom>
          <a:noFill/>
          <a:ln/>
        </p:spPr>
        <p:txBody>
          <a:bodyPr wrap="square" lIns="0" tIns="0" rIns="0" bIns="0" rtlCol="0" anchor="ctr"/>
          <a:lstStyle/>
          <a:p>
            <a:pPr marL="0" indent="0">
              <a:buNone/>
            </a:pPr>
            <a:r>
              <a:rPr lang="en-US" sz="1100" b="1" dirty="0">
                <a:solidFill>
                  <a:srgbClr val="52B788"/>
                </a:solidFill>
                <a:latin typeface="Calibri" pitchFamily="34" charset="0"/>
                <a:ea typeface="Calibri" pitchFamily="34" charset="-122"/>
                <a:cs typeface="Calibri" pitchFamily="34" charset="-120"/>
              </a:rPr>
              <a:t>Light jogging, swimming, or cycling</a:t>
            </a:r>
          </a:p>
          <a:p>
            <a:pPr marL="0" indent="0">
              <a:buNone/>
            </a:pPr>
            <a:br>
              <a:rPr lang="en-US" sz="1100" b="1" dirty="0">
                <a:solidFill>
                  <a:srgbClr val="52B788"/>
                </a:solidFill>
                <a:latin typeface="Calibri" pitchFamily="34" charset="0"/>
                <a:ea typeface="Calibri" pitchFamily="34" charset="-122"/>
                <a:cs typeface="Calibri" pitchFamily="34" charset="-120"/>
              </a:rPr>
            </a:br>
            <a:r>
              <a:rPr lang="en-US" sz="1100" b="1" dirty="0">
                <a:solidFill>
                  <a:srgbClr val="52B788"/>
                </a:solidFill>
                <a:latin typeface="Calibri" pitchFamily="34" charset="0"/>
                <a:ea typeface="Calibri" pitchFamily="34" charset="-122"/>
                <a:cs typeface="Calibri" pitchFamily="34" charset="-120"/>
              </a:rPr>
              <a:t>Duration: 10-15 min post-match</a:t>
            </a:r>
          </a:p>
        </p:txBody>
      </p:sp>
      <p:pic>
        <p:nvPicPr>
          <p:cNvPr id="10" name="Image 1" descr="preencoded.png">
            <a:extLst>
              <a:ext uri="{FF2B5EF4-FFF2-40B4-BE49-F238E27FC236}">
                <a16:creationId xmlns:a16="http://schemas.microsoft.com/office/drawing/2014/main" id="{2738E41A-2418-B6D7-7421-28B4A731FE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37760" y="1645920"/>
            <a:ext cx="365760" cy="365760"/>
          </a:xfrm>
          <a:prstGeom prst="rect">
            <a:avLst/>
          </a:prstGeom>
        </p:spPr>
      </p:pic>
      <p:pic>
        <p:nvPicPr>
          <p:cNvPr id="15" name="Image 3" descr="preencoded.png">
            <a:extLst>
              <a:ext uri="{FF2B5EF4-FFF2-40B4-BE49-F238E27FC236}">
                <a16:creationId xmlns:a16="http://schemas.microsoft.com/office/drawing/2014/main" id="{F72BB9AF-C9BB-E90D-9CE8-15C44753FB9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37760" y="3108960"/>
            <a:ext cx="365760" cy="365760"/>
          </a:xfrm>
          <a:prstGeom prst="rect">
            <a:avLst/>
          </a:prstGeom>
        </p:spPr>
      </p:pic>
      <p:sp>
        <p:nvSpPr>
          <p:cNvPr id="13" name="Text 1">
            <a:extLst>
              <a:ext uri="{FF2B5EF4-FFF2-40B4-BE49-F238E27FC236}">
                <a16:creationId xmlns:a16="http://schemas.microsoft.com/office/drawing/2014/main" id="{9592BFBC-F2EC-7B15-BF75-92AFC3800892}"/>
              </a:ext>
            </a:extLst>
          </p:cNvPr>
          <p:cNvSpPr/>
          <p:nvPr/>
        </p:nvSpPr>
        <p:spPr>
          <a:xfrm>
            <a:off x="4460781" y="1918335"/>
            <a:ext cx="268159" cy="323850"/>
          </a:xfrm>
          <a:prstGeom prst="rect">
            <a:avLst/>
          </a:prstGeom>
          <a:noFill/>
          <a:ln/>
        </p:spPr>
        <p:txBody>
          <a:bodyPr wrap="square" lIns="0" tIns="0" rIns="0" bIns="0" rtlCol="0" anchor="ctr"/>
          <a:lstStyle/>
          <a:p>
            <a:pPr marL="0" indent="0">
              <a:buNone/>
            </a:pPr>
            <a:r>
              <a:rPr lang="es-AR" sz="1100" b="1" kern="0" spc="300" dirty="0">
                <a:solidFill>
                  <a:schemeClr val="tx2"/>
                </a:solidFill>
              </a:rPr>
              <a:t>OR</a:t>
            </a:r>
            <a:endParaRPr lang="en-US" sz="1100" dirty="0">
              <a:solidFill>
                <a:schemeClr val="tx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0">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LIGHT CARDIO: Active Recovery</a:t>
            </a:r>
            <a:endParaRPr lang="en-US" sz="2200" dirty="0"/>
          </a:p>
        </p:txBody>
      </p:sp>
      <p:sp>
        <p:nvSpPr>
          <p:cNvPr id="6" name="Shape 4"/>
          <p:cNvSpPr/>
          <p:nvPr/>
        </p:nvSpPr>
        <p:spPr>
          <a:xfrm>
            <a:off x="457200" y="868680"/>
            <a:ext cx="8229600" cy="502920"/>
          </a:xfrm>
          <a:prstGeom prst="rect">
            <a:avLst/>
          </a:prstGeom>
          <a:solidFill>
            <a:srgbClr val="EBF0E8"/>
          </a:solidFill>
          <a:ln/>
        </p:spPr>
        <p:txBody>
          <a:bodyPr/>
          <a:lstStyle/>
          <a:p>
            <a:endParaRPr lang="en-US"/>
          </a:p>
        </p:txBody>
      </p:sp>
      <p:sp>
        <p:nvSpPr>
          <p:cNvPr id="7" name="Text 5"/>
          <p:cNvSpPr/>
          <p:nvPr/>
        </p:nvSpPr>
        <p:spPr>
          <a:xfrm>
            <a:off x="640080" y="896112"/>
            <a:ext cx="7863840" cy="457200"/>
          </a:xfrm>
          <a:prstGeom prst="rect">
            <a:avLst/>
          </a:prstGeom>
          <a:noFill/>
          <a:ln/>
        </p:spPr>
        <p:txBody>
          <a:bodyPr wrap="square" lIns="0" tIns="0" rIns="0" bIns="0" rtlCol="0" anchor="ctr"/>
          <a:lstStyle/>
          <a:p>
            <a:pPr marL="0" indent="0">
              <a:buNone/>
            </a:pPr>
            <a:r>
              <a:rPr lang="en-US" sz="1400" i="1" dirty="0">
                <a:solidFill>
                  <a:srgbClr val="6B7B6E"/>
                </a:solidFill>
                <a:latin typeface="Calibri" pitchFamily="34" charset="0"/>
                <a:ea typeface="Calibri" pitchFamily="34" charset="-122"/>
                <a:cs typeface="Calibri" pitchFamily="34" charset="-120"/>
              </a:rPr>
              <a:t>Research: </a:t>
            </a:r>
            <a:r>
              <a:rPr lang="en-US" sz="1400" b="1" i="1" dirty="0">
                <a:solidFill>
                  <a:srgbClr val="6B7B6E"/>
                </a:solidFill>
                <a:latin typeface="Calibri" pitchFamily="34" charset="0"/>
                <a:ea typeface="Calibri" pitchFamily="34" charset="-122"/>
                <a:cs typeface="Calibri" pitchFamily="34" charset="-120"/>
              </a:rPr>
              <a:t>Active recovery </a:t>
            </a:r>
            <a:r>
              <a:rPr lang="en-US" sz="1400" i="1" dirty="0">
                <a:solidFill>
                  <a:srgbClr val="6B7B6E"/>
                </a:solidFill>
                <a:latin typeface="Calibri" pitchFamily="34" charset="0"/>
                <a:ea typeface="Calibri" pitchFamily="34" charset="-122"/>
                <a:cs typeface="Calibri" pitchFamily="34" charset="-120"/>
              </a:rPr>
              <a:t>is </a:t>
            </a:r>
            <a:r>
              <a:rPr lang="en-US" sz="1400" b="1" i="1" dirty="0">
                <a:solidFill>
                  <a:srgbClr val="6B7B6E"/>
                </a:solidFill>
                <a:latin typeface="Calibri" pitchFamily="34" charset="0"/>
                <a:ea typeface="Calibri" pitchFamily="34" charset="-122"/>
                <a:cs typeface="Calibri" pitchFamily="34" charset="-120"/>
              </a:rPr>
              <a:t>more effective</a:t>
            </a:r>
            <a:r>
              <a:rPr lang="en-US" sz="1400" i="1" dirty="0">
                <a:solidFill>
                  <a:srgbClr val="6B7B6E"/>
                </a:solidFill>
                <a:latin typeface="Calibri" pitchFamily="34" charset="0"/>
                <a:ea typeface="Calibri" pitchFamily="34" charset="-122"/>
                <a:cs typeface="Calibri" pitchFamily="34" charset="-120"/>
              </a:rPr>
              <a:t> </a:t>
            </a:r>
            <a:r>
              <a:rPr lang="en-US" sz="1400" b="1" i="1" dirty="0">
                <a:solidFill>
                  <a:srgbClr val="6B7B6E"/>
                </a:solidFill>
                <a:latin typeface="Calibri" pitchFamily="34" charset="0"/>
                <a:ea typeface="Calibri" pitchFamily="34" charset="-122"/>
                <a:cs typeface="Calibri" pitchFamily="34" charset="-120"/>
              </a:rPr>
              <a:t>than passive rest </a:t>
            </a:r>
            <a:r>
              <a:rPr lang="en-US" sz="1400" i="1" dirty="0">
                <a:solidFill>
                  <a:srgbClr val="6B7B6E"/>
                </a:solidFill>
                <a:latin typeface="Calibri" pitchFamily="34" charset="0"/>
                <a:ea typeface="Calibri" pitchFamily="34" charset="-122"/>
                <a:cs typeface="Calibri" pitchFamily="34" charset="-120"/>
              </a:rPr>
              <a:t>for clearing metabolic waste (soreness) and restoring performance (Ortiz et al. 2018 systematic review).</a:t>
            </a:r>
            <a:endParaRPr lang="en-US" sz="1400" dirty="0"/>
          </a:p>
        </p:txBody>
      </p:sp>
      <p:sp>
        <p:nvSpPr>
          <p:cNvPr id="8" name="Shape 6"/>
          <p:cNvSpPr/>
          <p:nvPr/>
        </p:nvSpPr>
        <p:spPr>
          <a:xfrm>
            <a:off x="457200" y="1554480"/>
            <a:ext cx="8229600" cy="23774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9" name="Shape 7"/>
          <p:cNvSpPr/>
          <p:nvPr/>
        </p:nvSpPr>
        <p:spPr>
          <a:xfrm>
            <a:off x="457200" y="1554480"/>
            <a:ext cx="8229600" cy="411480"/>
          </a:xfrm>
          <a:prstGeom prst="rect">
            <a:avLst/>
          </a:prstGeom>
          <a:solidFill>
            <a:srgbClr val="2D6A4F"/>
          </a:solidFill>
          <a:ln/>
        </p:spPr>
        <p:txBody>
          <a:bodyPr/>
          <a:lstStyle/>
          <a:p>
            <a:endParaRPr lang="en-US"/>
          </a:p>
        </p:txBody>
      </p:sp>
      <p:sp>
        <p:nvSpPr>
          <p:cNvPr id="10" name="Text 8"/>
          <p:cNvSpPr/>
          <p:nvPr/>
        </p:nvSpPr>
        <p:spPr>
          <a:xfrm>
            <a:off x="457200" y="1554480"/>
            <a:ext cx="8229600" cy="411480"/>
          </a:xfrm>
          <a:prstGeom prst="rect">
            <a:avLst/>
          </a:prstGeom>
          <a:noFill/>
          <a:ln/>
        </p:spPr>
        <p:txBody>
          <a:bodyPr wrap="square" lIns="0" tIns="0" rIns="0" bIns="0" rtlCol="0" anchor="ctr"/>
          <a:lstStyle/>
          <a:p>
            <a:pPr marL="0" indent="0" algn="ctr">
              <a:buNone/>
            </a:pPr>
            <a:r>
              <a:rPr lang="en-US" sz="1300" b="1" dirty="0">
                <a:solidFill>
                  <a:srgbClr val="FFFFFF"/>
                </a:solidFill>
                <a:latin typeface="Trebuchet MS" pitchFamily="34" charset="0"/>
                <a:ea typeface="Trebuchet MS" pitchFamily="34" charset="-122"/>
                <a:cs typeface="Trebuchet MS" pitchFamily="34" charset="-120"/>
              </a:rPr>
              <a:t>ACTIVE RECOVERY GUIDELINES</a:t>
            </a:r>
            <a:endParaRPr lang="en-US" sz="1300" dirty="0"/>
          </a:p>
        </p:txBody>
      </p:sp>
      <p:sp>
        <p:nvSpPr>
          <p:cNvPr id="11" name="Text 9"/>
          <p:cNvSpPr/>
          <p:nvPr/>
        </p:nvSpPr>
        <p:spPr>
          <a:xfrm>
            <a:off x="731520" y="2103120"/>
            <a:ext cx="7680960" cy="1645920"/>
          </a:xfrm>
          <a:prstGeom prst="rect">
            <a:avLst/>
          </a:prstGeom>
          <a:noFill/>
          <a:ln/>
        </p:spPr>
        <p:txBody>
          <a:bodyPr wrap="square" rtlCol="0" anchor="ctr"/>
          <a:lstStyle/>
          <a:p>
            <a:pPr marL="342900" indent="-342900">
              <a:spcAft>
                <a:spcPts val="600"/>
              </a:spcAft>
              <a:buSzPct val="100000"/>
              <a:buChar char="•"/>
            </a:pPr>
            <a:r>
              <a:rPr lang="en-US" sz="1250" b="1" dirty="0">
                <a:solidFill>
                  <a:srgbClr val="2D2D2D"/>
                </a:solidFill>
                <a:latin typeface="Calibri" pitchFamily="34" charset="0"/>
                <a:ea typeface="Calibri" pitchFamily="34" charset="-122"/>
                <a:cs typeface="Calibri" pitchFamily="34" charset="-120"/>
              </a:rPr>
              <a:t>After a match/practice: 10-15 minutes</a:t>
            </a:r>
            <a:endParaRPr lang="en-US" sz="1250" dirty="0"/>
          </a:p>
          <a:p>
            <a:pPr marL="342900" indent="-342900">
              <a:spcAft>
                <a:spcPts val="600"/>
              </a:spcAft>
              <a:buSzPct val="100000"/>
              <a:buChar char="•"/>
            </a:pPr>
            <a:r>
              <a:rPr lang="en-US" sz="1250" b="1" dirty="0">
                <a:solidFill>
                  <a:srgbClr val="2D2D2D"/>
                </a:solidFill>
                <a:latin typeface="Calibri" pitchFamily="34" charset="0"/>
                <a:ea typeface="Calibri" pitchFamily="34" charset="-122"/>
                <a:cs typeface="Calibri" pitchFamily="34" charset="-120"/>
              </a:rPr>
              <a:t>On an off day: 20-30 minutes</a:t>
            </a:r>
            <a:endParaRPr lang="en-US" sz="1250" dirty="0"/>
          </a:p>
          <a:p>
            <a:pPr marL="342900" indent="-342900">
              <a:spcAft>
                <a:spcPts val="600"/>
              </a:spcAft>
              <a:buSzPct val="100000"/>
              <a:buChar char="•"/>
            </a:pPr>
            <a:r>
              <a:rPr lang="en-US" sz="1250" dirty="0">
                <a:solidFill>
                  <a:srgbClr val="2D2D2D"/>
                </a:solidFill>
                <a:latin typeface="Calibri" pitchFamily="34" charset="0"/>
                <a:ea typeface="Calibri" pitchFamily="34" charset="-122"/>
                <a:cs typeface="Calibri" pitchFamily="34" charset="-120"/>
              </a:rPr>
              <a:t>Easy effort — light jogging, swimming, or cycling</a:t>
            </a:r>
            <a:endParaRPr lang="en-US" sz="1250" dirty="0"/>
          </a:p>
          <a:p>
            <a:pPr marL="342900" indent="-342900">
              <a:spcAft>
                <a:spcPts val="600"/>
              </a:spcAft>
              <a:buSzPct val="100000"/>
              <a:buChar char="•"/>
            </a:pPr>
            <a:r>
              <a:rPr lang="en-US" sz="1250" dirty="0">
                <a:solidFill>
                  <a:srgbClr val="2D2D2D"/>
                </a:solidFill>
                <a:latin typeface="Calibri" pitchFamily="34" charset="0"/>
                <a:ea typeface="Calibri" pitchFamily="34" charset="-122"/>
                <a:cs typeface="Calibri" pitchFamily="34" charset="-120"/>
              </a:rPr>
              <a:t>Try a different activity than tennis to give sport-specific muscles a break</a:t>
            </a:r>
            <a:endParaRPr lang="en-US" sz="1250" dirty="0"/>
          </a:p>
          <a:p>
            <a:pPr marL="342900" indent="-342900">
              <a:buSzPct val="100000"/>
              <a:buChar char="•"/>
            </a:pPr>
            <a:r>
              <a:rPr lang="en-US" sz="1250" b="1" dirty="0">
                <a:solidFill>
                  <a:srgbClr val="2D2D2D"/>
                </a:solidFill>
                <a:latin typeface="Calibri" pitchFamily="34" charset="0"/>
                <a:ea typeface="Calibri" pitchFamily="34" charset="-122"/>
                <a:cs typeface="Calibri" pitchFamily="34" charset="-120"/>
              </a:rPr>
              <a:t>You will feel BETTER than when you started</a:t>
            </a:r>
            <a:endParaRPr lang="en-US" sz="1250" dirty="0"/>
          </a:p>
        </p:txBody>
      </p:sp>
      <p:sp>
        <p:nvSpPr>
          <p:cNvPr id="12" name="Text 10"/>
          <p:cNvSpPr/>
          <p:nvPr/>
        </p:nvSpPr>
        <p:spPr>
          <a:xfrm>
            <a:off x="548640" y="4160520"/>
            <a:ext cx="8046720" cy="365760"/>
          </a:xfrm>
          <a:prstGeom prst="rect">
            <a:avLst/>
          </a:prstGeom>
          <a:noFill/>
          <a:ln/>
        </p:spPr>
        <p:txBody>
          <a:bodyPr wrap="square" lIns="0" tIns="0" rIns="0" bIns="0" rtlCol="0" anchor="ctr"/>
          <a:lstStyle/>
          <a:p>
            <a:pPr marL="0" indent="0">
              <a:buNone/>
            </a:pPr>
            <a:r>
              <a:rPr lang="en-US" sz="1200" b="1" i="1" dirty="0">
                <a:solidFill>
                  <a:srgbClr val="D4A843"/>
                </a:solidFill>
                <a:latin typeface="Georgia" pitchFamily="34" charset="0"/>
                <a:ea typeface="Georgia" pitchFamily="34" charset="-122"/>
                <a:cs typeface="Georgia" pitchFamily="34" charset="-120"/>
              </a:rPr>
              <a:t>Active recovery is the most underrated recovery tool. Simply moving your body at low intensity is one of the best things you can do to speed up recovery.</a:t>
            </a:r>
            <a:endParaRPr lang="en-US" sz="1200"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FOAM ROLLER: How to Use It Right</a:t>
            </a:r>
            <a:endParaRPr lang="en-US" sz="2200" dirty="0"/>
          </a:p>
        </p:txBody>
      </p:sp>
      <p:sp>
        <p:nvSpPr>
          <p:cNvPr id="6" name="Shape 4"/>
          <p:cNvSpPr/>
          <p:nvPr/>
        </p:nvSpPr>
        <p:spPr>
          <a:xfrm>
            <a:off x="457200" y="868680"/>
            <a:ext cx="8229600" cy="502920"/>
          </a:xfrm>
          <a:prstGeom prst="rect">
            <a:avLst/>
          </a:prstGeom>
          <a:solidFill>
            <a:srgbClr val="EBF0E8"/>
          </a:solidFill>
          <a:ln/>
        </p:spPr>
        <p:txBody>
          <a:bodyPr/>
          <a:lstStyle/>
          <a:p>
            <a:endParaRPr lang="en-US"/>
          </a:p>
        </p:txBody>
      </p:sp>
      <p:sp>
        <p:nvSpPr>
          <p:cNvPr id="7" name="Text 5"/>
          <p:cNvSpPr/>
          <p:nvPr/>
        </p:nvSpPr>
        <p:spPr>
          <a:xfrm>
            <a:off x="640080" y="896112"/>
            <a:ext cx="7863840" cy="457200"/>
          </a:xfrm>
          <a:prstGeom prst="rect">
            <a:avLst/>
          </a:prstGeom>
          <a:noFill/>
          <a:ln/>
        </p:spPr>
        <p:txBody>
          <a:bodyPr wrap="square" lIns="0" tIns="0" rIns="0" bIns="0" rtlCol="0" anchor="ctr"/>
          <a:lstStyle/>
          <a:p>
            <a:pPr marL="0" indent="0">
              <a:buNone/>
            </a:pPr>
            <a:r>
              <a:rPr lang="en-US" sz="1000" i="1" dirty="0">
                <a:solidFill>
                  <a:srgbClr val="6B7B6E"/>
                </a:solidFill>
                <a:latin typeface="Calibri" pitchFamily="34" charset="0"/>
                <a:ea typeface="Calibri" pitchFamily="34" charset="-122"/>
                <a:cs typeface="Calibri" pitchFamily="34" charset="-120"/>
              </a:rPr>
              <a:t>Research: A minimum of 90 seconds per muscle group is needed to reduce soreness (Hughes et al. 2019). A 2024 study confirmed that 120+ seconds is optimal for recovery.</a:t>
            </a:r>
            <a:endParaRPr lang="en-US" sz="1000" dirty="0"/>
          </a:p>
        </p:txBody>
      </p:sp>
      <p:graphicFrame>
        <p:nvGraphicFramePr>
          <p:cNvPr id="28" name="Table 0"/>
          <p:cNvGraphicFramePr>
            <a:graphicFrameLocks noGrp="1"/>
          </p:cNvGraphicFramePr>
          <p:nvPr/>
        </p:nvGraphicFramePr>
        <p:xfrm>
          <a:off x="365760" y="1508760"/>
          <a:ext cx="8412480" cy="2019300"/>
        </p:xfrm>
        <a:graphic>
          <a:graphicData uri="http://schemas.openxmlformats.org/drawingml/2006/table">
            <a:tbl>
              <a:tblPr/>
              <a:tblGrid>
                <a:gridCol w="2560320">
                  <a:extLst>
                    <a:ext uri="{9D8B030D-6E8A-4147-A177-3AD203B41FA5}">
                      <a16:colId xmlns:a16="http://schemas.microsoft.com/office/drawing/2014/main" val="20000"/>
                    </a:ext>
                  </a:extLst>
                </a:gridCol>
                <a:gridCol w="5852160">
                  <a:extLst>
                    <a:ext uri="{9D8B030D-6E8A-4147-A177-3AD203B41FA5}">
                      <a16:colId xmlns:a16="http://schemas.microsoft.com/office/drawing/2014/main" val="20001"/>
                    </a:ext>
                  </a:extLst>
                </a:gridCol>
              </a:tblGrid>
              <a:tr h="0">
                <a:tc>
                  <a:txBody>
                    <a:bodyPr/>
                    <a:lstStyle/>
                    <a:p>
                      <a:pPr marL="0" indent="0">
                        <a:buNone/>
                      </a:pPr>
                      <a:r>
                        <a:rPr lang="en-US" sz="1100" b="1" dirty="0">
                          <a:solidFill>
                            <a:srgbClr val="1A3C2A"/>
                          </a:solidFill>
                          <a:latin typeface="Calibri" pitchFamily="34" charset="0"/>
                          <a:ea typeface="Calibri" pitchFamily="34" charset="-122"/>
                          <a:cs typeface="Calibri" pitchFamily="34" charset="-120"/>
                        </a:rPr>
                        <a:t>SETTING</a:t>
                      </a:r>
                      <a:endParaRPr lang="en-US" sz="11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D4A843"/>
                    </a:solidFill>
                  </a:tcPr>
                </a:tc>
                <a:tc>
                  <a:txBody>
                    <a:bodyPr/>
                    <a:lstStyle/>
                    <a:p>
                      <a:pPr marL="0" indent="0">
                        <a:buNone/>
                      </a:pPr>
                      <a:r>
                        <a:rPr lang="en-US" sz="1100" b="1" dirty="0">
                          <a:solidFill>
                            <a:srgbClr val="1A3C2A"/>
                          </a:solidFill>
                          <a:latin typeface="Calibri" pitchFamily="34" charset="0"/>
                          <a:ea typeface="Calibri" pitchFamily="34" charset="-122"/>
                          <a:cs typeface="Calibri" pitchFamily="34" charset="-120"/>
                        </a:rPr>
                        <a:t>RECOMMENDATION</a:t>
                      </a:r>
                      <a:endParaRPr lang="en-US" sz="11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D4A843"/>
                    </a:solidFill>
                  </a:tcPr>
                </a:tc>
                <a:extLst>
                  <a:ext uri="{0D108BD9-81ED-4DB2-BD59-A6C34878D82A}">
                    <a16:rowId xmlns:a16="http://schemas.microsoft.com/office/drawing/2014/main" val="10000"/>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Duration per muscle</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90-120 seconds minimum for soreness relief; 2 minutes for optimal results</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Total session time</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10-15 minutes (covering all major muscle groups)</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Rolling speed</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Slow and controlled — about 1 inch per second</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Pressure</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Moderate. It should feel like a deep massage, not painful agony</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Frequency</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3-5 times per week for lasting flexibility improvements</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When to use</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After training (recovery) or before training (as part of warm-up with dynamic stretches)</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Trigger points</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When you find a sore spot, pause and hold pressure for 20-30 seconds</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9" name="Text 6"/>
          <p:cNvSpPr/>
          <p:nvPr/>
        </p:nvSpPr>
        <p:spPr>
          <a:xfrm>
            <a:off x="548640" y="4023360"/>
            <a:ext cx="8046720" cy="457200"/>
          </a:xfrm>
          <a:prstGeom prst="rect">
            <a:avLst/>
          </a:prstGeom>
          <a:noFill/>
          <a:ln/>
        </p:spPr>
        <p:txBody>
          <a:bodyPr wrap="square" lIns="0" tIns="0" rIns="0" bIns="0" rtlCol="0" anchor="ctr"/>
          <a:lstStyle/>
          <a:p>
            <a:pPr marL="0" indent="0">
              <a:buNone/>
            </a:pPr>
            <a:r>
              <a:rPr lang="en-US" sz="1100" b="1" dirty="0">
                <a:solidFill>
                  <a:srgbClr val="C0392B"/>
                </a:solidFill>
                <a:latin typeface="Calibri" pitchFamily="34" charset="0"/>
                <a:ea typeface="Calibri" pitchFamily="34" charset="-122"/>
                <a:cs typeface="Calibri" pitchFamily="34" charset="-120"/>
              </a:rPr>
              <a:t>AVOID rolling directly over the lower back, knees, or neck.</a:t>
            </a:r>
            <a:endParaRPr lang="en-US" sz="1100" dirty="0"/>
          </a:p>
        </p:txBody>
      </p:sp>
    </p:spTree>
    <p:extLst>
      <p:ext uri="{BB962C8B-B14F-4D97-AF65-F5344CB8AC3E}">
        <p14:creationId xmlns:p14="http://schemas.microsoft.com/office/powerpoint/2010/main" val="3596418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548640" y="1097280"/>
            <a:ext cx="1005840" cy="1005840"/>
          </a:xfrm>
          <a:prstGeom prst="ellipse">
            <a:avLst/>
          </a:prstGeom>
          <a:solidFill>
            <a:srgbClr val="D4A843"/>
          </a:solidFill>
          <a:ln/>
        </p:spPr>
        <p:txBody>
          <a:bodyPr/>
          <a:lstStyle/>
          <a:p>
            <a:endParaRPr lang="en-US"/>
          </a:p>
        </p:txBody>
      </p:sp>
      <p:sp>
        <p:nvSpPr>
          <p:cNvPr id="3" name="Text 1"/>
          <p:cNvSpPr/>
          <p:nvPr/>
        </p:nvSpPr>
        <p:spPr>
          <a:xfrm>
            <a:off x="548640" y="1097280"/>
            <a:ext cx="1005840" cy="1005840"/>
          </a:xfrm>
          <a:prstGeom prst="rect">
            <a:avLst/>
          </a:prstGeom>
          <a:noFill/>
          <a:ln/>
        </p:spPr>
        <p:txBody>
          <a:bodyPr wrap="square" lIns="0" tIns="0" rIns="0" bIns="0" rtlCol="0" anchor="ctr"/>
          <a:lstStyle/>
          <a:p>
            <a:pPr marL="0" indent="0" algn="ctr">
              <a:buNone/>
            </a:pPr>
            <a:r>
              <a:rPr lang="en-US" sz="3600" b="1" dirty="0">
                <a:solidFill>
                  <a:srgbClr val="1A3C2A"/>
                </a:solidFill>
                <a:latin typeface="Georgia" pitchFamily="34" charset="0"/>
                <a:ea typeface="Georgia" pitchFamily="34" charset="-122"/>
                <a:cs typeface="Georgia" pitchFamily="34" charset="-120"/>
              </a:rPr>
              <a:t>1</a:t>
            </a:r>
            <a:endParaRPr lang="en-US" sz="3600" dirty="0"/>
          </a:p>
        </p:txBody>
      </p:sp>
      <p:sp>
        <p:nvSpPr>
          <p:cNvPr id="4" name="Text 2"/>
          <p:cNvSpPr/>
          <p:nvPr/>
        </p:nvSpPr>
        <p:spPr>
          <a:xfrm>
            <a:off x="1920240" y="914400"/>
            <a:ext cx="6583680" cy="640080"/>
          </a:xfrm>
          <a:prstGeom prst="rect">
            <a:avLst/>
          </a:prstGeom>
          <a:noFill/>
          <a:ln/>
        </p:spPr>
        <p:txBody>
          <a:bodyPr wrap="square" lIns="0" tIns="0" rIns="0" bIns="0" rtlCol="0" anchor="ctr"/>
          <a:lstStyle/>
          <a:p>
            <a:pPr marL="0" indent="0">
              <a:buNone/>
            </a:pPr>
            <a:r>
              <a:rPr lang="en-US" sz="3200" b="1" kern="0" spc="200" dirty="0">
                <a:solidFill>
                  <a:srgbClr val="FFFFFF"/>
                </a:solidFill>
                <a:latin typeface="Trebuchet MS" pitchFamily="34" charset="0"/>
                <a:ea typeface="Trebuchet MS" pitchFamily="34" charset="-122"/>
                <a:cs typeface="Trebuchet MS" pitchFamily="34" charset="-120"/>
              </a:rPr>
              <a:t>THE DEMANDS OF TENNIS</a:t>
            </a:r>
            <a:endParaRPr lang="en-US" sz="3200" dirty="0"/>
          </a:p>
        </p:txBody>
      </p:sp>
      <p:sp>
        <p:nvSpPr>
          <p:cNvPr id="5" name="Text 3"/>
          <p:cNvSpPr/>
          <p:nvPr/>
        </p:nvSpPr>
        <p:spPr>
          <a:xfrm>
            <a:off x="1920240" y="1554480"/>
            <a:ext cx="6583680" cy="457200"/>
          </a:xfrm>
          <a:prstGeom prst="rect">
            <a:avLst/>
          </a:prstGeom>
          <a:noFill/>
          <a:ln/>
        </p:spPr>
        <p:txBody>
          <a:bodyPr wrap="square" lIns="0" tIns="0" rIns="0" bIns="0" rtlCol="0" anchor="ctr"/>
          <a:lstStyle/>
          <a:p>
            <a:pPr marL="0" indent="0">
              <a:buNone/>
            </a:pPr>
            <a:r>
              <a:rPr lang="en-US" sz="1500" dirty="0">
                <a:solidFill>
                  <a:srgbClr val="52B788"/>
                </a:solidFill>
                <a:latin typeface="Calibri" pitchFamily="34" charset="0"/>
                <a:ea typeface="Calibri" pitchFamily="34" charset="-122"/>
                <a:cs typeface="Calibri" pitchFamily="34" charset="-120"/>
              </a:rPr>
              <a:t>Understanding what your body goes through every time you step on court</a:t>
            </a:r>
            <a:endParaRPr lang="en-US" sz="1500" dirty="0"/>
          </a:p>
        </p:txBody>
      </p:sp>
      <p:sp>
        <p:nvSpPr>
          <p:cNvPr id="6" name="Shape 4"/>
          <p:cNvSpPr/>
          <p:nvPr/>
        </p:nvSpPr>
        <p:spPr>
          <a:xfrm>
            <a:off x="1371600" y="2926080"/>
            <a:ext cx="6400800" cy="1463040"/>
          </a:xfrm>
          <a:prstGeom prst="rect">
            <a:avLst/>
          </a:prstGeom>
          <a:solidFill>
            <a:srgbClr val="234D35"/>
          </a:solidFill>
          <a:ln/>
        </p:spPr>
        <p:txBody>
          <a:bodyPr/>
          <a:lstStyle/>
          <a:p>
            <a:endParaRPr lang="en-US"/>
          </a:p>
        </p:txBody>
      </p:sp>
      <p:sp>
        <p:nvSpPr>
          <p:cNvPr id="7" name="Text 5"/>
          <p:cNvSpPr/>
          <p:nvPr/>
        </p:nvSpPr>
        <p:spPr>
          <a:xfrm>
            <a:off x="1645920" y="3017520"/>
            <a:ext cx="5852160" cy="914400"/>
          </a:xfrm>
          <a:prstGeom prst="rect">
            <a:avLst/>
          </a:prstGeom>
          <a:noFill/>
          <a:ln/>
        </p:spPr>
        <p:txBody>
          <a:bodyPr wrap="square" lIns="0" tIns="0" rIns="0" bIns="0" rtlCol="0" anchor="ctr"/>
          <a:lstStyle/>
          <a:p>
            <a:pPr marL="0" indent="0">
              <a:buNone/>
            </a:pPr>
            <a:r>
              <a:rPr lang="en-US" sz="1400" i="1" dirty="0">
                <a:solidFill>
                  <a:srgbClr val="F0C05A"/>
                </a:solidFill>
                <a:latin typeface="Georgia" pitchFamily="34" charset="0"/>
                <a:ea typeface="Georgia" pitchFamily="34" charset="-122"/>
                <a:cs typeface="Georgia" pitchFamily="34" charset="-120"/>
              </a:rPr>
              <a:t>"Tennis is one of the most physically demanding sports. You have to be an all-around athlete — fast, strong, flexible, and resilient."</a:t>
            </a:r>
            <a:endParaRPr lang="en-US" sz="1400" dirty="0"/>
          </a:p>
        </p:txBody>
      </p:sp>
      <p:sp>
        <p:nvSpPr>
          <p:cNvPr id="8" name="Text 6"/>
          <p:cNvSpPr/>
          <p:nvPr/>
        </p:nvSpPr>
        <p:spPr>
          <a:xfrm>
            <a:off x="1645920" y="3840480"/>
            <a:ext cx="5852160" cy="365760"/>
          </a:xfrm>
          <a:prstGeom prst="rect">
            <a:avLst/>
          </a:prstGeom>
          <a:noFill/>
          <a:ln/>
        </p:spPr>
        <p:txBody>
          <a:bodyPr wrap="square" lIns="0" tIns="0" rIns="0" bIns="0" rtlCol="0" anchor="ctr"/>
          <a:lstStyle/>
          <a:p>
            <a:pPr marL="0" indent="0" algn="r">
              <a:buNone/>
            </a:pPr>
            <a:r>
              <a:rPr lang="en-US" sz="1200" dirty="0">
                <a:solidFill>
                  <a:srgbClr val="52B788"/>
                </a:solidFill>
                <a:latin typeface="Calibri" pitchFamily="34" charset="0"/>
                <a:ea typeface="Calibri" pitchFamily="34" charset="-122"/>
                <a:cs typeface="Calibri" pitchFamily="34" charset="-120"/>
              </a:rPr>
              <a:t>— Novak Djokovic</a:t>
            </a:r>
            <a:endParaRPr lang="en-US" sz="1200" dirty="0"/>
          </a:p>
        </p:txBody>
      </p:sp>
      <p:pic>
        <p:nvPicPr>
          <p:cNvPr id="9" name="Picture 8">
            <a:extLst>
              <a:ext uri="{FF2B5EF4-FFF2-40B4-BE49-F238E27FC236}">
                <a16:creationId xmlns:a16="http://schemas.microsoft.com/office/drawing/2014/main" id="{674A5420-4F52-8D4C-A311-B4DBCCA4AF9E}"/>
              </a:ext>
            </a:extLst>
          </p:cNvPr>
          <p:cNvPicPr>
            <a:picLocks noChangeAspect="1"/>
          </p:cNvPicPr>
          <p:nvPr/>
        </p:nvPicPr>
        <p:blipFill>
          <a:blip r:embed="rId3"/>
          <a:stretch>
            <a:fillRect/>
          </a:stretch>
        </p:blipFill>
        <p:spPr>
          <a:xfrm>
            <a:off x="6776837" y="182880"/>
            <a:ext cx="2259496" cy="4572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FOAM ROLLER: Target Areas for Tennis </a:t>
            </a:r>
            <a:endParaRPr lang="en-US" sz="2200" dirty="0"/>
          </a:p>
        </p:txBody>
      </p:sp>
      <p:sp>
        <p:nvSpPr>
          <p:cNvPr id="6" name="Shape 4"/>
          <p:cNvSpPr/>
          <p:nvPr/>
        </p:nvSpPr>
        <p:spPr>
          <a:xfrm>
            <a:off x="457200" y="868680"/>
            <a:ext cx="3931920" cy="777240"/>
          </a:xfrm>
          <a:prstGeom prst="rect">
            <a:avLst/>
          </a:prstGeom>
          <a:solidFill>
            <a:srgbClr val="FFFFFF"/>
          </a:solidFill>
          <a:ln>
            <a:solidFill>
              <a:schemeClr val="tx1"/>
            </a:solidFill>
          </a:ln>
        </p:spPr>
        <p:txBody>
          <a:bodyPr/>
          <a:lstStyle/>
          <a:p>
            <a:endParaRPr lang="en-US"/>
          </a:p>
        </p:txBody>
      </p:sp>
      <p:sp>
        <p:nvSpPr>
          <p:cNvPr id="7" name="Text 5"/>
          <p:cNvSpPr/>
          <p:nvPr/>
        </p:nvSpPr>
        <p:spPr>
          <a:xfrm>
            <a:off x="594360" y="9144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Quadriceps</a:t>
            </a:r>
            <a:endParaRPr lang="en-US" sz="1100" dirty="0"/>
          </a:p>
        </p:txBody>
      </p:sp>
      <p:sp>
        <p:nvSpPr>
          <p:cNvPr id="8" name="Text 6"/>
          <p:cNvSpPr/>
          <p:nvPr/>
        </p:nvSpPr>
        <p:spPr>
          <a:xfrm>
            <a:off x="2286000" y="9144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90-120 sec per leg</a:t>
            </a:r>
            <a:endParaRPr lang="en-US" sz="1000" dirty="0"/>
          </a:p>
        </p:txBody>
      </p:sp>
      <p:sp>
        <p:nvSpPr>
          <p:cNvPr id="9" name="Text 7"/>
          <p:cNvSpPr/>
          <p:nvPr/>
        </p:nvSpPr>
        <p:spPr>
          <a:xfrm>
            <a:off x="594360" y="12161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Face down, roll from hip to just above the knee. Turn slightly to hit inner/outer quad.</a:t>
            </a:r>
            <a:endParaRPr lang="en-US" sz="1000" dirty="0"/>
          </a:p>
        </p:txBody>
      </p:sp>
      <p:sp>
        <p:nvSpPr>
          <p:cNvPr id="10" name="Shape 8"/>
          <p:cNvSpPr/>
          <p:nvPr/>
        </p:nvSpPr>
        <p:spPr>
          <a:xfrm>
            <a:off x="4754880" y="868680"/>
            <a:ext cx="3931920" cy="777240"/>
          </a:xfrm>
          <a:prstGeom prst="rect">
            <a:avLst/>
          </a:prstGeom>
          <a:solidFill>
            <a:srgbClr val="FFFFFF"/>
          </a:solidFill>
          <a:ln>
            <a:solidFill>
              <a:schemeClr val="tx1"/>
            </a:solidFill>
          </a:ln>
        </p:spPr>
        <p:txBody>
          <a:bodyPr/>
          <a:lstStyle/>
          <a:p>
            <a:endParaRPr lang="en-US"/>
          </a:p>
        </p:txBody>
      </p:sp>
      <p:sp>
        <p:nvSpPr>
          <p:cNvPr id="11" name="Text 9"/>
          <p:cNvSpPr/>
          <p:nvPr/>
        </p:nvSpPr>
        <p:spPr>
          <a:xfrm>
            <a:off x="4892040" y="9144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Hamstrings</a:t>
            </a:r>
            <a:endParaRPr lang="en-US" sz="1100" dirty="0"/>
          </a:p>
        </p:txBody>
      </p:sp>
      <p:sp>
        <p:nvSpPr>
          <p:cNvPr id="12" name="Text 10"/>
          <p:cNvSpPr/>
          <p:nvPr/>
        </p:nvSpPr>
        <p:spPr>
          <a:xfrm>
            <a:off x="6583680" y="9144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90-120 sec per leg</a:t>
            </a:r>
            <a:endParaRPr lang="en-US" sz="1000" dirty="0"/>
          </a:p>
        </p:txBody>
      </p:sp>
      <p:sp>
        <p:nvSpPr>
          <p:cNvPr id="13" name="Text 11"/>
          <p:cNvSpPr/>
          <p:nvPr/>
        </p:nvSpPr>
        <p:spPr>
          <a:xfrm>
            <a:off x="4892040" y="12161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Sit on the roller, roll from glute to just above the knee. Cross one leg over for more pressure.</a:t>
            </a:r>
            <a:endParaRPr lang="en-US" sz="1000" dirty="0"/>
          </a:p>
        </p:txBody>
      </p:sp>
      <p:sp>
        <p:nvSpPr>
          <p:cNvPr id="14" name="Shape 12"/>
          <p:cNvSpPr/>
          <p:nvPr/>
        </p:nvSpPr>
        <p:spPr>
          <a:xfrm>
            <a:off x="457200" y="1783080"/>
            <a:ext cx="3931920" cy="777240"/>
          </a:xfrm>
          <a:prstGeom prst="rect">
            <a:avLst/>
          </a:prstGeom>
          <a:solidFill>
            <a:srgbClr val="EBF0E8"/>
          </a:solidFill>
          <a:ln/>
        </p:spPr>
        <p:txBody>
          <a:bodyPr/>
          <a:lstStyle/>
          <a:p>
            <a:endParaRPr lang="en-US"/>
          </a:p>
        </p:txBody>
      </p:sp>
      <p:sp>
        <p:nvSpPr>
          <p:cNvPr id="15" name="Text 13"/>
          <p:cNvSpPr/>
          <p:nvPr/>
        </p:nvSpPr>
        <p:spPr>
          <a:xfrm>
            <a:off x="594360" y="18288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IT Band (Outer Thigh)</a:t>
            </a:r>
            <a:endParaRPr lang="en-US" sz="1100" dirty="0"/>
          </a:p>
        </p:txBody>
      </p:sp>
      <p:sp>
        <p:nvSpPr>
          <p:cNvPr id="16" name="Text 14"/>
          <p:cNvSpPr/>
          <p:nvPr/>
        </p:nvSpPr>
        <p:spPr>
          <a:xfrm>
            <a:off x="2286000" y="18288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90-120 sec per side</a:t>
            </a:r>
            <a:endParaRPr lang="en-US" sz="1000" dirty="0"/>
          </a:p>
        </p:txBody>
      </p:sp>
      <p:sp>
        <p:nvSpPr>
          <p:cNvPr id="17" name="Text 15"/>
          <p:cNvSpPr/>
          <p:nvPr/>
        </p:nvSpPr>
        <p:spPr>
          <a:xfrm>
            <a:off x="594360" y="21305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Lie on your side, roll from hip to just above the knee. This one hurts — go slow.</a:t>
            </a:r>
            <a:endParaRPr lang="en-US" sz="1000" dirty="0"/>
          </a:p>
        </p:txBody>
      </p:sp>
      <p:sp>
        <p:nvSpPr>
          <p:cNvPr id="18" name="Shape 16"/>
          <p:cNvSpPr/>
          <p:nvPr/>
        </p:nvSpPr>
        <p:spPr>
          <a:xfrm>
            <a:off x="4754880" y="1783080"/>
            <a:ext cx="3931920" cy="777240"/>
          </a:xfrm>
          <a:prstGeom prst="rect">
            <a:avLst/>
          </a:prstGeom>
          <a:solidFill>
            <a:srgbClr val="EBF0E8"/>
          </a:solidFill>
          <a:ln/>
        </p:spPr>
        <p:txBody>
          <a:bodyPr/>
          <a:lstStyle/>
          <a:p>
            <a:endParaRPr lang="en-US"/>
          </a:p>
        </p:txBody>
      </p:sp>
      <p:sp>
        <p:nvSpPr>
          <p:cNvPr id="19" name="Text 17"/>
          <p:cNvSpPr/>
          <p:nvPr/>
        </p:nvSpPr>
        <p:spPr>
          <a:xfrm>
            <a:off x="4892040" y="18288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Calves</a:t>
            </a:r>
            <a:endParaRPr lang="en-US" sz="1100" dirty="0"/>
          </a:p>
        </p:txBody>
      </p:sp>
      <p:sp>
        <p:nvSpPr>
          <p:cNvPr id="20" name="Text 18"/>
          <p:cNvSpPr/>
          <p:nvPr/>
        </p:nvSpPr>
        <p:spPr>
          <a:xfrm>
            <a:off x="6583680" y="18288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90-120 sec per leg</a:t>
            </a:r>
            <a:endParaRPr lang="en-US" sz="1000" dirty="0"/>
          </a:p>
        </p:txBody>
      </p:sp>
      <p:sp>
        <p:nvSpPr>
          <p:cNvPr id="21" name="Text 19"/>
          <p:cNvSpPr/>
          <p:nvPr/>
        </p:nvSpPr>
        <p:spPr>
          <a:xfrm>
            <a:off x="4892040" y="21305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Sit with calf on roller. Roll from ankle to below the knee. Cross legs for more pressure.</a:t>
            </a:r>
            <a:endParaRPr lang="en-US" sz="1000" dirty="0"/>
          </a:p>
        </p:txBody>
      </p:sp>
      <p:sp>
        <p:nvSpPr>
          <p:cNvPr id="22" name="Shape 20"/>
          <p:cNvSpPr/>
          <p:nvPr/>
        </p:nvSpPr>
        <p:spPr>
          <a:xfrm>
            <a:off x="457200" y="2697480"/>
            <a:ext cx="3931920" cy="777240"/>
          </a:xfrm>
          <a:prstGeom prst="rect">
            <a:avLst/>
          </a:prstGeom>
          <a:solidFill>
            <a:srgbClr val="FFFFFF"/>
          </a:solidFill>
          <a:ln>
            <a:solidFill>
              <a:schemeClr val="tx1"/>
            </a:solidFill>
          </a:ln>
        </p:spPr>
        <p:txBody>
          <a:bodyPr/>
          <a:lstStyle/>
          <a:p>
            <a:endParaRPr lang="en-US"/>
          </a:p>
        </p:txBody>
      </p:sp>
      <p:sp>
        <p:nvSpPr>
          <p:cNvPr id="23" name="Text 21"/>
          <p:cNvSpPr/>
          <p:nvPr/>
        </p:nvSpPr>
        <p:spPr>
          <a:xfrm>
            <a:off x="594360" y="27432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Glutes</a:t>
            </a:r>
            <a:endParaRPr lang="en-US" sz="1100" dirty="0"/>
          </a:p>
        </p:txBody>
      </p:sp>
      <p:sp>
        <p:nvSpPr>
          <p:cNvPr id="24" name="Text 22"/>
          <p:cNvSpPr/>
          <p:nvPr/>
        </p:nvSpPr>
        <p:spPr>
          <a:xfrm>
            <a:off x="2286000" y="27432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90-120 sec per side</a:t>
            </a:r>
            <a:endParaRPr lang="en-US" sz="1000" dirty="0"/>
          </a:p>
        </p:txBody>
      </p:sp>
      <p:sp>
        <p:nvSpPr>
          <p:cNvPr id="25" name="Text 23"/>
          <p:cNvSpPr/>
          <p:nvPr/>
        </p:nvSpPr>
        <p:spPr>
          <a:xfrm>
            <a:off x="594360" y="30449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Sit on roller, cross one ankle over opposite knee, lean into the hip. Great for hip tightness.</a:t>
            </a:r>
            <a:endParaRPr lang="en-US" sz="1000" dirty="0"/>
          </a:p>
        </p:txBody>
      </p:sp>
      <p:sp>
        <p:nvSpPr>
          <p:cNvPr id="26" name="Shape 24"/>
          <p:cNvSpPr/>
          <p:nvPr/>
        </p:nvSpPr>
        <p:spPr>
          <a:xfrm>
            <a:off x="4754880" y="2697480"/>
            <a:ext cx="3931920" cy="777240"/>
          </a:xfrm>
          <a:prstGeom prst="rect">
            <a:avLst/>
          </a:prstGeom>
          <a:solidFill>
            <a:srgbClr val="FFFFFF"/>
          </a:solidFill>
          <a:ln>
            <a:solidFill>
              <a:schemeClr val="tx1"/>
            </a:solidFill>
          </a:ln>
        </p:spPr>
        <p:txBody>
          <a:bodyPr/>
          <a:lstStyle/>
          <a:p>
            <a:endParaRPr lang="en-US"/>
          </a:p>
        </p:txBody>
      </p:sp>
      <p:sp>
        <p:nvSpPr>
          <p:cNvPr id="27" name="Text 25"/>
          <p:cNvSpPr/>
          <p:nvPr/>
        </p:nvSpPr>
        <p:spPr>
          <a:xfrm>
            <a:off x="4892040" y="27432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Upper Back</a:t>
            </a:r>
            <a:endParaRPr lang="en-US" sz="1100" dirty="0"/>
          </a:p>
        </p:txBody>
      </p:sp>
      <p:sp>
        <p:nvSpPr>
          <p:cNvPr id="28" name="Text 26"/>
          <p:cNvSpPr/>
          <p:nvPr/>
        </p:nvSpPr>
        <p:spPr>
          <a:xfrm>
            <a:off x="6583680" y="27432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90-120 sec</a:t>
            </a:r>
            <a:endParaRPr lang="en-US" sz="1000" dirty="0"/>
          </a:p>
        </p:txBody>
      </p:sp>
      <p:sp>
        <p:nvSpPr>
          <p:cNvPr id="29" name="Text 27"/>
          <p:cNvSpPr/>
          <p:nvPr/>
        </p:nvSpPr>
        <p:spPr>
          <a:xfrm>
            <a:off x="4892040" y="30449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Lie face up, roller behind upper back. Arms crossed over chest. Roll between shoulder blades and mid-back.</a:t>
            </a:r>
            <a:endParaRPr lang="en-US" sz="1000" dirty="0"/>
          </a:p>
        </p:txBody>
      </p:sp>
      <p:sp>
        <p:nvSpPr>
          <p:cNvPr id="30" name="Shape 28"/>
          <p:cNvSpPr/>
          <p:nvPr/>
        </p:nvSpPr>
        <p:spPr>
          <a:xfrm>
            <a:off x="457200" y="3611880"/>
            <a:ext cx="3931920" cy="777240"/>
          </a:xfrm>
          <a:prstGeom prst="rect">
            <a:avLst/>
          </a:prstGeom>
          <a:solidFill>
            <a:srgbClr val="EBF0E8"/>
          </a:solidFill>
          <a:ln/>
        </p:spPr>
        <p:txBody>
          <a:bodyPr/>
          <a:lstStyle/>
          <a:p>
            <a:endParaRPr lang="en-US"/>
          </a:p>
        </p:txBody>
      </p:sp>
      <p:sp>
        <p:nvSpPr>
          <p:cNvPr id="31" name="Text 29"/>
          <p:cNvSpPr/>
          <p:nvPr/>
        </p:nvSpPr>
        <p:spPr>
          <a:xfrm>
            <a:off x="594360" y="36576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Lats (Side of Back)</a:t>
            </a:r>
            <a:endParaRPr lang="en-US" sz="1100" dirty="0"/>
          </a:p>
        </p:txBody>
      </p:sp>
      <p:sp>
        <p:nvSpPr>
          <p:cNvPr id="32" name="Text 30"/>
          <p:cNvSpPr/>
          <p:nvPr/>
        </p:nvSpPr>
        <p:spPr>
          <a:xfrm>
            <a:off x="2286000" y="36576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60-90 sec per side</a:t>
            </a:r>
            <a:endParaRPr lang="en-US" sz="1000" dirty="0"/>
          </a:p>
        </p:txBody>
      </p:sp>
      <p:sp>
        <p:nvSpPr>
          <p:cNvPr id="33" name="Text 31"/>
          <p:cNvSpPr/>
          <p:nvPr/>
        </p:nvSpPr>
        <p:spPr>
          <a:xfrm>
            <a:off x="594360" y="39593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Lie on your side with roller under armpit area. Roll from armpit to mid-rib cage.</a:t>
            </a:r>
            <a:endParaRPr lang="en-US" sz="1000" dirty="0"/>
          </a:p>
        </p:txBody>
      </p:sp>
      <p:sp>
        <p:nvSpPr>
          <p:cNvPr id="34" name="Shape 32"/>
          <p:cNvSpPr/>
          <p:nvPr/>
        </p:nvSpPr>
        <p:spPr>
          <a:xfrm>
            <a:off x="4754880" y="3611880"/>
            <a:ext cx="3931920" cy="777240"/>
          </a:xfrm>
          <a:prstGeom prst="rect">
            <a:avLst/>
          </a:prstGeom>
          <a:solidFill>
            <a:srgbClr val="EBF0E8"/>
          </a:solidFill>
          <a:ln/>
        </p:spPr>
        <p:txBody>
          <a:bodyPr/>
          <a:lstStyle/>
          <a:p>
            <a:endParaRPr lang="en-US"/>
          </a:p>
        </p:txBody>
      </p:sp>
      <p:sp>
        <p:nvSpPr>
          <p:cNvPr id="35" name="Text 33"/>
          <p:cNvSpPr/>
          <p:nvPr/>
        </p:nvSpPr>
        <p:spPr>
          <a:xfrm>
            <a:off x="4892040" y="36576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Hip Flexors / TFL</a:t>
            </a:r>
            <a:endParaRPr lang="en-US" sz="1100" dirty="0"/>
          </a:p>
        </p:txBody>
      </p:sp>
      <p:sp>
        <p:nvSpPr>
          <p:cNvPr id="36" name="Text 34"/>
          <p:cNvSpPr/>
          <p:nvPr/>
        </p:nvSpPr>
        <p:spPr>
          <a:xfrm>
            <a:off x="6583680" y="36576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60-90 sec per side</a:t>
            </a:r>
            <a:endParaRPr lang="en-US" sz="1000" dirty="0"/>
          </a:p>
        </p:txBody>
      </p:sp>
      <p:sp>
        <p:nvSpPr>
          <p:cNvPr id="37" name="Text 35"/>
          <p:cNvSpPr/>
          <p:nvPr/>
        </p:nvSpPr>
        <p:spPr>
          <a:xfrm>
            <a:off x="4892040" y="39593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Face down, roller at front of hip. Gentle pressure — this area is sensitive.</a:t>
            </a:r>
            <a:endParaRPr lang="en-US" sz="1000" dirty="0"/>
          </a:p>
        </p:txBody>
      </p:sp>
      <p:sp>
        <p:nvSpPr>
          <p:cNvPr id="39" name="TextBox 38">
            <a:extLst>
              <a:ext uri="{FF2B5EF4-FFF2-40B4-BE49-F238E27FC236}">
                <a16:creationId xmlns:a16="http://schemas.microsoft.com/office/drawing/2014/main" id="{2FA635CE-1CA2-5620-C9E9-F55CE125F04F}"/>
              </a:ext>
            </a:extLst>
          </p:cNvPr>
          <p:cNvSpPr txBox="1"/>
          <p:nvPr/>
        </p:nvSpPr>
        <p:spPr>
          <a:xfrm>
            <a:off x="5907933" y="499348"/>
            <a:ext cx="2856689" cy="369332"/>
          </a:xfrm>
          <a:prstGeom prst="rect">
            <a:avLst/>
          </a:prstGeom>
          <a:noFill/>
        </p:spPr>
        <p:txBody>
          <a:bodyPr wrap="square">
            <a:spAutoFit/>
          </a:bodyPr>
          <a:lstStyle/>
          <a:p>
            <a:r>
              <a:rPr lang="en-US" sz="1800" dirty="0">
                <a:solidFill>
                  <a:srgbClr val="2D2D2D"/>
                </a:solidFill>
                <a:latin typeface="Calibri" pitchFamily="34" charset="0"/>
                <a:ea typeface="Calibri" pitchFamily="34" charset="-122"/>
                <a:cs typeface="Calibri" pitchFamily="34" charset="-120"/>
              </a:rPr>
              <a:t>Total session: 10-15 minutes </a:t>
            </a:r>
            <a:endParaRPr lang="en-US" dirty="0"/>
          </a:p>
        </p:txBody>
      </p:sp>
    </p:spTree>
    <p:extLst>
      <p:ext uri="{BB962C8B-B14F-4D97-AF65-F5344CB8AC3E}">
        <p14:creationId xmlns:p14="http://schemas.microsoft.com/office/powerpoint/2010/main" val="3417898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25">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MASSAGE GUN: How to Use It Right</a:t>
            </a:r>
            <a:endParaRPr lang="en-US" sz="2200" dirty="0"/>
          </a:p>
        </p:txBody>
      </p:sp>
      <p:sp>
        <p:nvSpPr>
          <p:cNvPr id="6" name="Shape 4"/>
          <p:cNvSpPr/>
          <p:nvPr/>
        </p:nvSpPr>
        <p:spPr>
          <a:xfrm>
            <a:off x="457200" y="868680"/>
            <a:ext cx="8229600" cy="502920"/>
          </a:xfrm>
          <a:prstGeom prst="rect">
            <a:avLst/>
          </a:prstGeom>
          <a:solidFill>
            <a:srgbClr val="EBF0E8"/>
          </a:solidFill>
          <a:ln/>
        </p:spPr>
        <p:txBody>
          <a:bodyPr/>
          <a:lstStyle/>
          <a:p>
            <a:endParaRPr lang="en-US"/>
          </a:p>
        </p:txBody>
      </p:sp>
      <p:sp>
        <p:nvSpPr>
          <p:cNvPr id="7" name="Text 5"/>
          <p:cNvSpPr/>
          <p:nvPr/>
        </p:nvSpPr>
        <p:spPr>
          <a:xfrm>
            <a:off x="640080" y="896112"/>
            <a:ext cx="7863840" cy="457200"/>
          </a:xfrm>
          <a:prstGeom prst="rect">
            <a:avLst/>
          </a:prstGeom>
          <a:noFill/>
          <a:ln/>
        </p:spPr>
        <p:txBody>
          <a:bodyPr wrap="square" lIns="0" tIns="0" rIns="0" bIns="0" rtlCol="0" anchor="ctr"/>
          <a:lstStyle/>
          <a:p>
            <a:pPr marL="0" indent="0">
              <a:buNone/>
            </a:pPr>
            <a:r>
              <a:rPr lang="en-US" sz="1000" i="1" dirty="0">
                <a:solidFill>
                  <a:srgbClr val="6B7B6E"/>
                </a:solidFill>
                <a:latin typeface="Calibri" pitchFamily="34" charset="0"/>
                <a:ea typeface="Calibri" pitchFamily="34" charset="-122"/>
                <a:cs typeface="Calibri" pitchFamily="34" charset="-120"/>
              </a:rPr>
              <a:t>Research: A 2023 systematic review found percussive therapy reduces DOMS by 25-35% at 24 and 48 hours when used within 2 hours of exercise.</a:t>
            </a:r>
            <a:endParaRPr lang="en-US" sz="1000" dirty="0"/>
          </a:p>
        </p:txBody>
      </p:sp>
      <p:graphicFrame>
        <p:nvGraphicFramePr>
          <p:cNvPr id="26" name="Table 0"/>
          <p:cNvGraphicFramePr>
            <a:graphicFrameLocks noGrp="1"/>
          </p:cNvGraphicFramePr>
          <p:nvPr>
            <p:extLst>
              <p:ext uri="{D42A27DB-BD31-4B8C-83A1-F6EECF244321}">
                <p14:modId xmlns:p14="http://schemas.microsoft.com/office/powerpoint/2010/main" val="1579011935"/>
              </p:ext>
            </p:extLst>
          </p:nvPr>
        </p:nvGraphicFramePr>
        <p:xfrm>
          <a:off x="365760" y="1508760"/>
          <a:ext cx="8412480" cy="2270760"/>
        </p:xfrm>
        <a:graphic>
          <a:graphicData uri="http://schemas.openxmlformats.org/drawingml/2006/table">
            <a:tbl>
              <a:tblPr/>
              <a:tblGrid>
                <a:gridCol w="2560320">
                  <a:extLst>
                    <a:ext uri="{9D8B030D-6E8A-4147-A177-3AD203B41FA5}">
                      <a16:colId xmlns:a16="http://schemas.microsoft.com/office/drawing/2014/main" val="20000"/>
                    </a:ext>
                  </a:extLst>
                </a:gridCol>
                <a:gridCol w="5852160">
                  <a:extLst>
                    <a:ext uri="{9D8B030D-6E8A-4147-A177-3AD203B41FA5}">
                      <a16:colId xmlns:a16="http://schemas.microsoft.com/office/drawing/2014/main" val="20001"/>
                    </a:ext>
                  </a:extLst>
                </a:gridCol>
              </a:tblGrid>
              <a:tr h="0">
                <a:tc>
                  <a:txBody>
                    <a:bodyPr/>
                    <a:lstStyle/>
                    <a:p>
                      <a:pPr marL="0" indent="0">
                        <a:buNone/>
                      </a:pPr>
                      <a:r>
                        <a:rPr lang="en-US" sz="1100" b="1" dirty="0">
                          <a:solidFill>
                            <a:srgbClr val="FFFFFF"/>
                          </a:solidFill>
                          <a:latin typeface="Calibri" pitchFamily="34" charset="0"/>
                          <a:ea typeface="Calibri" pitchFamily="34" charset="-122"/>
                          <a:cs typeface="Calibri" pitchFamily="34" charset="-120"/>
                        </a:rPr>
                        <a:t>SETTING</a:t>
                      </a:r>
                      <a:endParaRPr lang="en-US" sz="11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2D6A4F"/>
                    </a:solidFill>
                  </a:tcPr>
                </a:tc>
                <a:tc>
                  <a:txBody>
                    <a:bodyPr/>
                    <a:lstStyle/>
                    <a:p>
                      <a:pPr marL="0" indent="0">
                        <a:buNone/>
                      </a:pPr>
                      <a:r>
                        <a:rPr lang="en-US" sz="1100" b="1" dirty="0">
                          <a:solidFill>
                            <a:srgbClr val="FFFFFF"/>
                          </a:solidFill>
                          <a:latin typeface="Calibri" pitchFamily="34" charset="0"/>
                          <a:ea typeface="Calibri" pitchFamily="34" charset="-122"/>
                          <a:cs typeface="Calibri" pitchFamily="34" charset="-120"/>
                        </a:rPr>
                        <a:t>RECOMMENDATION</a:t>
                      </a:r>
                      <a:endParaRPr lang="en-US" sz="110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2D6A4F"/>
                    </a:solidFill>
                  </a:tcPr>
                </a:tc>
                <a:extLst>
                  <a:ext uri="{0D108BD9-81ED-4DB2-BD59-A6C34878D82A}">
                    <a16:rowId xmlns:a16="http://schemas.microsoft.com/office/drawing/2014/main" val="10000"/>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Duration per muscle group</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1-2 minutes for recovery; up to 2-3 minutes for mobility work</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Total session time</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10-15 minutes maximum</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Speed setting (recovery)</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Low to medium (below 2400 RPM)</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Speed setting (flexibility)</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Medium to high (above 2400 RPM) for max 2 min per muscle</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Pressure</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Let the device do the work — no extra pressing needed</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Movement</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Move slowly along the muscle belly, not on bones or joints</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Pre-workout use</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30-60 seconds per muscle at medium speed for activation</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Timing (post-exercise)</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tc>
                  <a:txBody>
                    <a:bodyPr/>
                    <a:lstStyle/>
                    <a:p>
                      <a:pPr marL="0" indent="0">
                        <a:buNone/>
                      </a:pPr>
                      <a:r>
                        <a:rPr lang="en-US" sz="1050" dirty="0">
                          <a:solidFill>
                            <a:srgbClr val="2D2D2D"/>
                          </a:solidFill>
                          <a:latin typeface="Calibri" pitchFamily="34" charset="0"/>
                          <a:ea typeface="Calibri" pitchFamily="34" charset="-122"/>
                          <a:cs typeface="Calibri" pitchFamily="34" charset="-120"/>
                        </a:rPr>
                        <a:t>Within 2 hours of finishing for best results</a:t>
                      </a:r>
                      <a:endParaRPr lang="en-US" sz="1050" dirty="0">
                        <a:latin typeface="Calibri" charset="0"/>
                        <a:ea typeface="Calibri" charset="0"/>
                        <a:cs typeface="Calibri" charset="0"/>
                      </a:endParaRPr>
                    </a:p>
                  </a:txBody>
                  <a:tcP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26">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MASSAGE GUN: Target Areas for Tennis</a:t>
            </a:r>
            <a:endParaRPr lang="en-US" sz="2200" dirty="0"/>
          </a:p>
        </p:txBody>
      </p:sp>
      <p:sp>
        <p:nvSpPr>
          <p:cNvPr id="6" name="Shape 4"/>
          <p:cNvSpPr/>
          <p:nvPr/>
        </p:nvSpPr>
        <p:spPr>
          <a:xfrm>
            <a:off x="457200" y="868680"/>
            <a:ext cx="3931920" cy="777240"/>
          </a:xfrm>
          <a:prstGeom prst="rect">
            <a:avLst/>
          </a:prstGeom>
          <a:solidFill>
            <a:srgbClr val="FFFFFF"/>
          </a:solidFill>
          <a:ln>
            <a:solidFill>
              <a:schemeClr val="tx1"/>
            </a:solidFill>
          </a:ln>
        </p:spPr>
        <p:txBody>
          <a:bodyPr/>
          <a:lstStyle/>
          <a:p>
            <a:endParaRPr lang="en-US"/>
          </a:p>
        </p:txBody>
      </p:sp>
      <p:sp>
        <p:nvSpPr>
          <p:cNvPr id="7" name="Text 5"/>
          <p:cNvSpPr/>
          <p:nvPr/>
        </p:nvSpPr>
        <p:spPr>
          <a:xfrm>
            <a:off x="594360" y="9144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Quadriceps</a:t>
            </a:r>
            <a:endParaRPr lang="en-US" sz="1100" dirty="0"/>
          </a:p>
        </p:txBody>
      </p:sp>
      <p:sp>
        <p:nvSpPr>
          <p:cNvPr id="8" name="Text 6"/>
          <p:cNvSpPr/>
          <p:nvPr/>
        </p:nvSpPr>
        <p:spPr>
          <a:xfrm>
            <a:off x="2286000" y="9144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1-2 min per leg</a:t>
            </a:r>
            <a:endParaRPr lang="en-US" sz="1000" dirty="0"/>
          </a:p>
        </p:txBody>
      </p:sp>
      <p:sp>
        <p:nvSpPr>
          <p:cNvPr id="9" name="Text 7"/>
          <p:cNvSpPr/>
          <p:nvPr/>
        </p:nvSpPr>
        <p:spPr>
          <a:xfrm>
            <a:off x="594360" y="12161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Move from hip to just above the knee. Use flat or ball head.</a:t>
            </a:r>
            <a:endParaRPr lang="en-US" sz="1000" dirty="0"/>
          </a:p>
        </p:txBody>
      </p:sp>
      <p:sp>
        <p:nvSpPr>
          <p:cNvPr id="10" name="Shape 8"/>
          <p:cNvSpPr/>
          <p:nvPr/>
        </p:nvSpPr>
        <p:spPr>
          <a:xfrm>
            <a:off x="4754880" y="868680"/>
            <a:ext cx="3931920" cy="777240"/>
          </a:xfrm>
          <a:prstGeom prst="rect">
            <a:avLst/>
          </a:prstGeom>
          <a:solidFill>
            <a:srgbClr val="FFFFFF"/>
          </a:solidFill>
          <a:ln>
            <a:solidFill>
              <a:schemeClr val="tx1"/>
            </a:solidFill>
          </a:ln>
        </p:spPr>
        <p:txBody>
          <a:bodyPr/>
          <a:lstStyle/>
          <a:p>
            <a:endParaRPr lang="en-US"/>
          </a:p>
        </p:txBody>
      </p:sp>
      <p:sp>
        <p:nvSpPr>
          <p:cNvPr id="11" name="Text 9"/>
          <p:cNvSpPr/>
          <p:nvPr/>
        </p:nvSpPr>
        <p:spPr>
          <a:xfrm>
            <a:off x="4892040" y="9144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Calves</a:t>
            </a:r>
            <a:endParaRPr lang="en-US" sz="1100" dirty="0"/>
          </a:p>
        </p:txBody>
      </p:sp>
      <p:sp>
        <p:nvSpPr>
          <p:cNvPr id="12" name="Text 10"/>
          <p:cNvSpPr/>
          <p:nvPr/>
        </p:nvSpPr>
        <p:spPr>
          <a:xfrm>
            <a:off x="6583680" y="9144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1-2 min per leg</a:t>
            </a:r>
            <a:endParaRPr lang="en-US" sz="1000" dirty="0"/>
          </a:p>
        </p:txBody>
      </p:sp>
      <p:sp>
        <p:nvSpPr>
          <p:cNvPr id="13" name="Text 11"/>
          <p:cNvSpPr/>
          <p:nvPr/>
        </p:nvSpPr>
        <p:spPr>
          <a:xfrm>
            <a:off x="4892040" y="12161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Cover inner, outer, and back of calf. Avoid the shin bone.</a:t>
            </a:r>
            <a:endParaRPr lang="en-US" sz="1000" dirty="0"/>
          </a:p>
        </p:txBody>
      </p:sp>
      <p:sp>
        <p:nvSpPr>
          <p:cNvPr id="14" name="Shape 12"/>
          <p:cNvSpPr/>
          <p:nvPr/>
        </p:nvSpPr>
        <p:spPr>
          <a:xfrm>
            <a:off x="457200" y="1783080"/>
            <a:ext cx="3931920" cy="777240"/>
          </a:xfrm>
          <a:prstGeom prst="rect">
            <a:avLst/>
          </a:prstGeom>
          <a:solidFill>
            <a:srgbClr val="EBF0E8"/>
          </a:solidFill>
          <a:ln/>
        </p:spPr>
        <p:txBody>
          <a:bodyPr/>
          <a:lstStyle/>
          <a:p>
            <a:endParaRPr lang="en-US"/>
          </a:p>
        </p:txBody>
      </p:sp>
      <p:sp>
        <p:nvSpPr>
          <p:cNvPr id="15" name="Text 13"/>
          <p:cNvSpPr/>
          <p:nvPr/>
        </p:nvSpPr>
        <p:spPr>
          <a:xfrm>
            <a:off x="594360" y="18288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Hamstrings</a:t>
            </a:r>
            <a:endParaRPr lang="en-US" sz="1100" dirty="0"/>
          </a:p>
        </p:txBody>
      </p:sp>
      <p:sp>
        <p:nvSpPr>
          <p:cNvPr id="16" name="Text 14"/>
          <p:cNvSpPr/>
          <p:nvPr/>
        </p:nvSpPr>
        <p:spPr>
          <a:xfrm>
            <a:off x="2286000" y="18288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1-2 min per leg</a:t>
            </a:r>
            <a:endParaRPr lang="en-US" sz="1000" dirty="0"/>
          </a:p>
        </p:txBody>
      </p:sp>
      <p:sp>
        <p:nvSpPr>
          <p:cNvPr id="17" name="Text 15"/>
          <p:cNvSpPr/>
          <p:nvPr/>
        </p:nvSpPr>
        <p:spPr>
          <a:xfrm>
            <a:off x="594360" y="21305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From just below the glute to above the knee. Slow movements.</a:t>
            </a:r>
            <a:endParaRPr lang="en-US" sz="1000" dirty="0"/>
          </a:p>
        </p:txBody>
      </p:sp>
      <p:sp>
        <p:nvSpPr>
          <p:cNvPr id="18" name="Shape 16"/>
          <p:cNvSpPr/>
          <p:nvPr/>
        </p:nvSpPr>
        <p:spPr>
          <a:xfrm>
            <a:off x="4754880" y="1783080"/>
            <a:ext cx="3931920" cy="777240"/>
          </a:xfrm>
          <a:prstGeom prst="rect">
            <a:avLst/>
          </a:prstGeom>
          <a:solidFill>
            <a:srgbClr val="EBF0E8"/>
          </a:solidFill>
          <a:ln/>
        </p:spPr>
        <p:txBody>
          <a:bodyPr/>
          <a:lstStyle/>
          <a:p>
            <a:endParaRPr lang="en-US"/>
          </a:p>
        </p:txBody>
      </p:sp>
      <p:sp>
        <p:nvSpPr>
          <p:cNvPr id="19" name="Text 17"/>
          <p:cNvSpPr/>
          <p:nvPr/>
        </p:nvSpPr>
        <p:spPr>
          <a:xfrm>
            <a:off x="4892040" y="18288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Forearms</a:t>
            </a:r>
            <a:endParaRPr lang="en-US" sz="1100" dirty="0"/>
          </a:p>
        </p:txBody>
      </p:sp>
      <p:sp>
        <p:nvSpPr>
          <p:cNvPr id="20" name="Text 18"/>
          <p:cNvSpPr/>
          <p:nvPr/>
        </p:nvSpPr>
        <p:spPr>
          <a:xfrm>
            <a:off x="6583680" y="18288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60-90 sec per arm</a:t>
            </a:r>
            <a:endParaRPr lang="en-US" sz="1000" dirty="0"/>
          </a:p>
        </p:txBody>
      </p:sp>
      <p:sp>
        <p:nvSpPr>
          <p:cNvPr id="21" name="Text 19"/>
          <p:cNvSpPr/>
          <p:nvPr/>
        </p:nvSpPr>
        <p:spPr>
          <a:xfrm>
            <a:off x="4892040" y="21305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Critical for tennis players. Cover both flexors and extensors.</a:t>
            </a:r>
            <a:endParaRPr lang="en-US" sz="1000" dirty="0"/>
          </a:p>
        </p:txBody>
      </p:sp>
      <p:sp>
        <p:nvSpPr>
          <p:cNvPr id="22" name="Shape 20"/>
          <p:cNvSpPr/>
          <p:nvPr/>
        </p:nvSpPr>
        <p:spPr>
          <a:xfrm>
            <a:off x="457200" y="2697480"/>
            <a:ext cx="3931920" cy="777240"/>
          </a:xfrm>
          <a:prstGeom prst="rect">
            <a:avLst/>
          </a:prstGeom>
          <a:solidFill>
            <a:srgbClr val="FFFFFF"/>
          </a:solidFill>
          <a:ln>
            <a:solidFill>
              <a:schemeClr val="tx1"/>
            </a:solidFill>
          </a:ln>
        </p:spPr>
        <p:txBody>
          <a:bodyPr/>
          <a:lstStyle/>
          <a:p>
            <a:endParaRPr lang="en-US"/>
          </a:p>
        </p:txBody>
      </p:sp>
      <p:sp>
        <p:nvSpPr>
          <p:cNvPr id="23" name="Text 21"/>
          <p:cNvSpPr/>
          <p:nvPr/>
        </p:nvSpPr>
        <p:spPr>
          <a:xfrm>
            <a:off x="594360" y="27432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Shoulders / Upper Traps</a:t>
            </a:r>
            <a:endParaRPr lang="en-US" sz="1100" dirty="0"/>
          </a:p>
        </p:txBody>
      </p:sp>
      <p:sp>
        <p:nvSpPr>
          <p:cNvPr id="24" name="Text 22"/>
          <p:cNvSpPr/>
          <p:nvPr/>
        </p:nvSpPr>
        <p:spPr>
          <a:xfrm>
            <a:off x="2286000" y="27432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60-90 sec each</a:t>
            </a:r>
            <a:endParaRPr lang="en-US" sz="1000" dirty="0"/>
          </a:p>
        </p:txBody>
      </p:sp>
      <p:sp>
        <p:nvSpPr>
          <p:cNvPr id="25" name="Text 23"/>
          <p:cNvSpPr/>
          <p:nvPr/>
        </p:nvSpPr>
        <p:spPr>
          <a:xfrm>
            <a:off x="594360" y="30449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Focus on the muscle belly. Avoid the collar bone and spine.</a:t>
            </a:r>
            <a:endParaRPr lang="en-US" sz="1000" dirty="0"/>
          </a:p>
        </p:txBody>
      </p:sp>
      <p:sp>
        <p:nvSpPr>
          <p:cNvPr id="26" name="Shape 24"/>
          <p:cNvSpPr/>
          <p:nvPr/>
        </p:nvSpPr>
        <p:spPr>
          <a:xfrm>
            <a:off x="4754880" y="2697480"/>
            <a:ext cx="3931920" cy="777240"/>
          </a:xfrm>
          <a:prstGeom prst="rect">
            <a:avLst/>
          </a:prstGeom>
          <a:solidFill>
            <a:srgbClr val="FFFFFF"/>
          </a:solidFill>
          <a:ln>
            <a:solidFill>
              <a:schemeClr val="tx1"/>
            </a:solidFill>
          </a:ln>
        </p:spPr>
        <p:txBody>
          <a:bodyPr/>
          <a:lstStyle/>
          <a:p>
            <a:endParaRPr lang="en-US"/>
          </a:p>
        </p:txBody>
      </p:sp>
      <p:sp>
        <p:nvSpPr>
          <p:cNvPr id="27" name="Text 25"/>
          <p:cNvSpPr/>
          <p:nvPr/>
        </p:nvSpPr>
        <p:spPr>
          <a:xfrm>
            <a:off x="4892040" y="27432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Glutes</a:t>
            </a:r>
            <a:endParaRPr lang="en-US" sz="1100" dirty="0"/>
          </a:p>
        </p:txBody>
      </p:sp>
      <p:sp>
        <p:nvSpPr>
          <p:cNvPr id="28" name="Text 26"/>
          <p:cNvSpPr/>
          <p:nvPr/>
        </p:nvSpPr>
        <p:spPr>
          <a:xfrm>
            <a:off x="6583680" y="27432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1-2 min per side</a:t>
            </a:r>
            <a:endParaRPr lang="en-US" sz="1000" dirty="0"/>
          </a:p>
        </p:txBody>
      </p:sp>
      <p:sp>
        <p:nvSpPr>
          <p:cNvPr id="29" name="Text 27"/>
          <p:cNvSpPr/>
          <p:nvPr/>
        </p:nvSpPr>
        <p:spPr>
          <a:xfrm>
            <a:off x="4892040" y="30449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Use the ball head. Can use while seated for deeper pressure.</a:t>
            </a:r>
            <a:endParaRPr lang="en-US" sz="1000" dirty="0"/>
          </a:p>
        </p:txBody>
      </p:sp>
      <p:sp>
        <p:nvSpPr>
          <p:cNvPr id="30" name="Shape 28"/>
          <p:cNvSpPr/>
          <p:nvPr/>
        </p:nvSpPr>
        <p:spPr>
          <a:xfrm>
            <a:off x="457200" y="3611880"/>
            <a:ext cx="3931920" cy="777240"/>
          </a:xfrm>
          <a:prstGeom prst="rect">
            <a:avLst/>
          </a:prstGeom>
          <a:solidFill>
            <a:srgbClr val="EBF0E8"/>
          </a:solidFill>
          <a:ln/>
        </p:spPr>
        <p:txBody>
          <a:bodyPr/>
          <a:lstStyle/>
          <a:p>
            <a:endParaRPr lang="en-US"/>
          </a:p>
        </p:txBody>
      </p:sp>
      <p:sp>
        <p:nvSpPr>
          <p:cNvPr id="31" name="Text 29"/>
          <p:cNvSpPr/>
          <p:nvPr/>
        </p:nvSpPr>
        <p:spPr>
          <a:xfrm>
            <a:off x="594360" y="36576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Upper Back (Lats)</a:t>
            </a:r>
            <a:endParaRPr lang="en-US" sz="1100" dirty="0"/>
          </a:p>
        </p:txBody>
      </p:sp>
      <p:sp>
        <p:nvSpPr>
          <p:cNvPr id="32" name="Text 30"/>
          <p:cNvSpPr/>
          <p:nvPr/>
        </p:nvSpPr>
        <p:spPr>
          <a:xfrm>
            <a:off x="2286000" y="36576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60-90 sec per side</a:t>
            </a:r>
            <a:endParaRPr lang="en-US" sz="1000" dirty="0"/>
          </a:p>
        </p:txBody>
      </p:sp>
      <p:sp>
        <p:nvSpPr>
          <p:cNvPr id="33" name="Text 31"/>
          <p:cNvSpPr/>
          <p:nvPr/>
        </p:nvSpPr>
        <p:spPr>
          <a:xfrm>
            <a:off x="594360" y="39593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Run along the lat muscle. Avoid the spine directly.</a:t>
            </a:r>
            <a:endParaRPr lang="en-US" sz="1000" dirty="0"/>
          </a:p>
        </p:txBody>
      </p:sp>
      <p:sp>
        <p:nvSpPr>
          <p:cNvPr id="34" name="Shape 32"/>
          <p:cNvSpPr/>
          <p:nvPr/>
        </p:nvSpPr>
        <p:spPr>
          <a:xfrm>
            <a:off x="4754880" y="3611880"/>
            <a:ext cx="3931920" cy="777240"/>
          </a:xfrm>
          <a:prstGeom prst="rect">
            <a:avLst/>
          </a:prstGeom>
          <a:solidFill>
            <a:srgbClr val="EBF0E8"/>
          </a:solidFill>
          <a:ln/>
        </p:spPr>
        <p:txBody>
          <a:bodyPr/>
          <a:lstStyle/>
          <a:p>
            <a:endParaRPr lang="en-US"/>
          </a:p>
        </p:txBody>
      </p:sp>
      <p:sp>
        <p:nvSpPr>
          <p:cNvPr id="35" name="Text 33"/>
          <p:cNvSpPr/>
          <p:nvPr/>
        </p:nvSpPr>
        <p:spPr>
          <a:xfrm>
            <a:off x="4892040" y="3657600"/>
            <a:ext cx="1645920" cy="274320"/>
          </a:xfrm>
          <a:prstGeom prst="rect">
            <a:avLst/>
          </a:prstGeom>
          <a:noFill/>
          <a:ln/>
        </p:spPr>
        <p:txBody>
          <a:bodyPr wrap="square" lIns="0" tIns="0" rIns="0" bIns="0" rtlCol="0" anchor="ctr"/>
          <a:lstStyle/>
          <a:p>
            <a:pPr marL="0" indent="0">
              <a:buNone/>
            </a:pPr>
            <a:r>
              <a:rPr lang="en-US" sz="1100" b="1" dirty="0">
                <a:solidFill>
                  <a:srgbClr val="1A3C2A"/>
                </a:solidFill>
                <a:latin typeface="Trebuchet MS" pitchFamily="34" charset="0"/>
                <a:ea typeface="Trebuchet MS" pitchFamily="34" charset="-122"/>
                <a:cs typeface="Trebuchet MS" pitchFamily="34" charset="-120"/>
              </a:rPr>
              <a:t>Feet (Plantar Fascia)</a:t>
            </a:r>
            <a:endParaRPr lang="en-US" sz="1100" dirty="0"/>
          </a:p>
        </p:txBody>
      </p:sp>
      <p:sp>
        <p:nvSpPr>
          <p:cNvPr id="36" name="Text 34"/>
          <p:cNvSpPr/>
          <p:nvPr/>
        </p:nvSpPr>
        <p:spPr>
          <a:xfrm>
            <a:off x="6583680" y="3657600"/>
            <a:ext cx="2011680" cy="274320"/>
          </a:xfrm>
          <a:prstGeom prst="rect">
            <a:avLst/>
          </a:prstGeom>
          <a:noFill/>
          <a:ln/>
        </p:spPr>
        <p:txBody>
          <a:bodyPr wrap="square" lIns="0" tIns="0" rIns="0" bIns="0" rtlCol="0" anchor="ctr"/>
          <a:lstStyle/>
          <a:p>
            <a:pPr marL="0" indent="0" algn="r">
              <a:buNone/>
            </a:pPr>
            <a:r>
              <a:rPr lang="en-US" sz="1000" b="1" dirty="0">
                <a:solidFill>
                  <a:srgbClr val="D4A843"/>
                </a:solidFill>
                <a:latin typeface="Calibri" pitchFamily="34" charset="0"/>
                <a:ea typeface="Calibri" pitchFamily="34" charset="-122"/>
                <a:cs typeface="Calibri" pitchFamily="34" charset="-120"/>
              </a:rPr>
              <a:t>60 sec per foot</a:t>
            </a:r>
            <a:endParaRPr lang="en-US" sz="1000" dirty="0"/>
          </a:p>
        </p:txBody>
      </p:sp>
      <p:sp>
        <p:nvSpPr>
          <p:cNvPr id="37" name="Text 35"/>
          <p:cNvSpPr/>
          <p:nvPr/>
        </p:nvSpPr>
        <p:spPr>
          <a:xfrm>
            <a:off x="4892040" y="3959352"/>
            <a:ext cx="3657600" cy="365760"/>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Use the bullet tip on the sole. Gentle pressure only.</a:t>
            </a:r>
            <a:endParaRPr lang="en-US" sz="1000" dirty="0"/>
          </a:p>
        </p:txBody>
      </p:sp>
      <p:sp>
        <p:nvSpPr>
          <p:cNvPr id="38" name="TextBox 37">
            <a:extLst>
              <a:ext uri="{FF2B5EF4-FFF2-40B4-BE49-F238E27FC236}">
                <a16:creationId xmlns:a16="http://schemas.microsoft.com/office/drawing/2014/main" id="{D39EE1F5-5F93-9AC0-965C-ACEC311AA19B}"/>
              </a:ext>
            </a:extLst>
          </p:cNvPr>
          <p:cNvSpPr txBox="1"/>
          <p:nvPr/>
        </p:nvSpPr>
        <p:spPr>
          <a:xfrm>
            <a:off x="5907933" y="499348"/>
            <a:ext cx="2856689" cy="369332"/>
          </a:xfrm>
          <a:prstGeom prst="rect">
            <a:avLst/>
          </a:prstGeom>
          <a:noFill/>
        </p:spPr>
        <p:txBody>
          <a:bodyPr wrap="square">
            <a:spAutoFit/>
          </a:bodyPr>
          <a:lstStyle/>
          <a:p>
            <a:r>
              <a:rPr lang="en-US" sz="1800" dirty="0">
                <a:solidFill>
                  <a:srgbClr val="2D2D2D"/>
                </a:solidFill>
                <a:latin typeface="Calibri" pitchFamily="34" charset="0"/>
                <a:ea typeface="Calibri" pitchFamily="34" charset="-122"/>
                <a:cs typeface="Calibri" pitchFamily="34" charset="-120"/>
              </a:rPr>
              <a:t>Total session: 10-15 minutes </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ICE BATH (Cold Water Immersion)</a:t>
            </a:r>
            <a:endParaRPr lang="en-US" sz="2200" dirty="0"/>
          </a:p>
        </p:txBody>
      </p:sp>
      <p:sp>
        <p:nvSpPr>
          <p:cNvPr id="6" name="Shape 4"/>
          <p:cNvSpPr/>
          <p:nvPr/>
        </p:nvSpPr>
        <p:spPr>
          <a:xfrm>
            <a:off x="457200" y="868680"/>
            <a:ext cx="8229600" cy="502920"/>
          </a:xfrm>
          <a:prstGeom prst="rect">
            <a:avLst/>
          </a:prstGeom>
          <a:solidFill>
            <a:srgbClr val="EBF0E8"/>
          </a:solidFill>
          <a:ln/>
        </p:spPr>
        <p:txBody>
          <a:bodyPr/>
          <a:lstStyle/>
          <a:p>
            <a:endParaRPr lang="en-US"/>
          </a:p>
        </p:txBody>
      </p:sp>
      <p:sp>
        <p:nvSpPr>
          <p:cNvPr id="7" name="Text 5"/>
          <p:cNvSpPr/>
          <p:nvPr/>
        </p:nvSpPr>
        <p:spPr>
          <a:xfrm>
            <a:off x="640080" y="896112"/>
            <a:ext cx="7863840" cy="457200"/>
          </a:xfrm>
          <a:prstGeom prst="rect">
            <a:avLst/>
          </a:prstGeom>
          <a:noFill/>
          <a:ln/>
        </p:spPr>
        <p:txBody>
          <a:bodyPr wrap="square" lIns="0" tIns="0" rIns="0" bIns="0" rtlCol="0" anchor="ctr"/>
          <a:lstStyle/>
          <a:p>
            <a:pPr marL="0" indent="0">
              <a:buNone/>
            </a:pPr>
            <a:r>
              <a:rPr lang="en-US" sz="1000" i="1" dirty="0">
                <a:solidFill>
                  <a:srgbClr val="6B7B6E"/>
                </a:solidFill>
                <a:latin typeface="Calibri" pitchFamily="34" charset="0"/>
                <a:ea typeface="Calibri" pitchFamily="34" charset="-122"/>
                <a:cs typeface="Calibri" pitchFamily="34" charset="-120"/>
              </a:rPr>
              <a:t>Research: A 2025 network meta-analysis in Frontiers in Physiology found 10-15 min at 10-15°C (50-59°F) was the most studied and effective protocol for reducing soreness and muscle damage markers in adults.</a:t>
            </a:r>
            <a:endParaRPr lang="en-US" sz="1000" dirty="0"/>
          </a:p>
        </p:txBody>
      </p:sp>
      <p:sp>
        <p:nvSpPr>
          <p:cNvPr id="8" name="Shape 6"/>
          <p:cNvSpPr/>
          <p:nvPr/>
        </p:nvSpPr>
        <p:spPr>
          <a:xfrm>
            <a:off x="457200" y="1554480"/>
            <a:ext cx="3931920" cy="11887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dirty="0"/>
          </a:p>
        </p:txBody>
      </p:sp>
      <p:sp>
        <p:nvSpPr>
          <p:cNvPr id="9" name="Shape 7"/>
          <p:cNvSpPr/>
          <p:nvPr/>
        </p:nvSpPr>
        <p:spPr>
          <a:xfrm>
            <a:off x="457200" y="1554480"/>
            <a:ext cx="54864" cy="1188720"/>
          </a:xfrm>
          <a:prstGeom prst="rect">
            <a:avLst/>
          </a:prstGeom>
          <a:solidFill>
            <a:srgbClr val="5B8DB8"/>
          </a:solidFill>
          <a:ln/>
        </p:spPr>
        <p:txBody>
          <a:bodyPr/>
          <a:lstStyle/>
          <a:p>
            <a:endParaRPr lang="en-US"/>
          </a:p>
        </p:txBody>
      </p:sp>
      <p:pic>
        <p:nvPicPr>
          <p:cNvPr id="10" name="Image 0"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 y="1737360"/>
            <a:ext cx="320040" cy="320040"/>
          </a:xfrm>
          <a:prstGeom prst="rect">
            <a:avLst/>
          </a:prstGeom>
        </p:spPr>
      </p:pic>
      <p:sp>
        <p:nvSpPr>
          <p:cNvPr id="11" name="Text 8"/>
          <p:cNvSpPr/>
          <p:nvPr/>
        </p:nvSpPr>
        <p:spPr>
          <a:xfrm>
            <a:off x="1051560" y="1691640"/>
            <a:ext cx="3154680" cy="320040"/>
          </a:xfrm>
          <a:prstGeom prst="rect">
            <a:avLst/>
          </a:prstGeom>
          <a:noFill/>
          <a:ln/>
        </p:spPr>
        <p:txBody>
          <a:bodyPr wrap="square" lIns="0" tIns="0" rIns="0" bIns="0" rtlCol="0" anchor="ctr"/>
          <a:lstStyle/>
          <a:p>
            <a:r>
              <a:rPr lang="en-US" sz="1300" b="1" dirty="0">
                <a:solidFill>
                  <a:srgbClr val="1A1A1A"/>
                </a:solidFill>
                <a:latin typeface="Trebuchet MS" pitchFamily="34" charset="0"/>
                <a:ea typeface="Trebuchet MS" pitchFamily="34" charset="-122"/>
                <a:cs typeface="Trebuchet MS" pitchFamily="34" charset="-120"/>
              </a:rPr>
              <a:t>Temperature: 50-59°F (10-15°C) </a:t>
            </a:r>
            <a:endParaRPr lang="en-US" sz="1300" dirty="0"/>
          </a:p>
        </p:txBody>
      </p:sp>
      <p:sp>
        <p:nvSpPr>
          <p:cNvPr id="12" name="Text 9"/>
          <p:cNvSpPr/>
          <p:nvPr/>
        </p:nvSpPr>
        <p:spPr>
          <a:xfrm>
            <a:off x="685800" y="2086610"/>
            <a:ext cx="3474720" cy="594360"/>
          </a:xfrm>
          <a:prstGeom prst="rect">
            <a:avLst/>
          </a:prstGeom>
          <a:noFill/>
          <a:ln/>
        </p:spPr>
        <p:txBody>
          <a:bodyPr wrap="square" lIns="0" tIns="0" rIns="0" bIns="0" rtlCol="0" anchor="t"/>
          <a:lstStyle/>
          <a:p>
            <a:r>
              <a:rPr lang="en-US" sz="1100" dirty="0">
                <a:solidFill>
                  <a:srgbClr val="2D2D2D"/>
                </a:solidFill>
                <a:latin typeface="Calibri" pitchFamily="34" charset="0"/>
                <a:ea typeface="Calibri" pitchFamily="34" charset="-122"/>
                <a:cs typeface="Calibri" pitchFamily="34" charset="-120"/>
              </a:rPr>
              <a:t>A cool bath/swimming pool works well</a:t>
            </a:r>
          </a:p>
          <a:p>
            <a:pPr marL="0" indent="0">
              <a:buNone/>
            </a:pPr>
            <a:r>
              <a:rPr lang="en-US" sz="1100" dirty="0">
                <a:solidFill>
                  <a:srgbClr val="2D2D2D"/>
                </a:solidFill>
                <a:latin typeface="Calibri" pitchFamily="34" charset="0"/>
                <a:ea typeface="Calibri" pitchFamily="34" charset="-122"/>
                <a:cs typeface="Calibri" pitchFamily="34" charset="-120"/>
              </a:rPr>
              <a:t>True Ice bath: A standard bag of ice from a gas station (~10 </a:t>
            </a:r>
            <a:r>
              <a:rPr lang="en-US" sz="1100" dirty="0" err="1">
                <a:solidFill>
                  <a:srgbClr val="2D2D2D"/>
                </a:solidFill>
                <a:latin typeface="Calibri" pitchFamily="34" charset="0"/>
                <a:ea typeface="Calibri" pitchFamily="34" charset="-122"/>
                <a:cs typeface="Calibri" pitchFamily="34" charset="-120"/>
              </a:rPr>
              <a:t>lbs</a:t>
            </a:r>
            <a:r>
              <a:rPr lang="en-US" sz="1100" dirty="0">
                <a:solidFill>
                  <a:srgbClr val="2D2D2D"/>
                </a:solidFill>
                <a:latin typeface="Calibri" pitchFamily="34" charset="0"/>
                <a:ea typeface="Calibri" pitchFamily="34" charset="-122"/>
                <a:cs typeface="Calibri" pitchFamily="34" charset="-120"/>
              </a:rPr>
              <a:t>) is enough to bring a full tub down to this range</a:t>
            </a:r>
          </a:p>
        </p:txBody>
      </p:sp>
      <p:sp>
        <p:nvSpPr>
          <p:cNvPr id="13" name="Shape 10"/>
          <p:cNvSpPr/>
          <p:nvPr/>
        </p:nvSpPr>
        <p:spPr>
          <a:xfrm>
            <a:off x="4754880" y="1554480"/>
            <a:ext cx="3931920" cy="11887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4" name="Shape 11"/>
          <p:cNvSpPr/>
          <p:nvPr/>
        </p:nvSpPr>
        <p:spPr>
          <a:xfrm>
            <a:off x="4754880" y="1554480"/>
            <a:ext cx="54864" cy="1188720"/>
          </a:xfrm>
          <a:prstGeom prst="rect">
            <a:avLst/>
          </a:prstGeom>
          <a:solidFill>
            <a:srgbClr val="5B8DB8"/>
          </a:solidFill>
          <a:ln/>
        </p:spPr>
        <p:txBody>
          <a:bodyPr/>
          <a:lstStyle/>
          <a:p>
            <a:endParaRPr lang="en-US"/>
          </a:p>
        </p:txBody>
      </p:sp>
      <p:pic>
        <p:nvPicPr>
          <p:cNvPr id="15" name="Image 1" descr="preencode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37760" y="1737360"/>
            <a:ext cx="320040" cy="320040"/>
          </a:xfrm>
          <a:prstGeom prst="rect">
            <a:avLst/>
          </a:prstGeom>
        </p:spPr>
      </p:pic>
      <p:sp>
        <p:nvSpPr>
          <p:cNvPr id="16" name="Text 12"/>
          <p:cNvSpPr/>
          <p:nvPr/>
        </p:nvSpPr>
        <p:spPr>
          <a:xfrm>
            <a:off x="5349240" y="169164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Duration: 10-15 Minutes</a:t>
            </a:r>
            <a:endParaRPr lang="en-US" sz="1300" dirty="0"/>
          </a:p>
        </p:txBody>
      </p:sp>
      <p:sp>
        <p:nvSpPr>
          <p:cNvPr id="17" name="Text 13"/>
          <p:cNvSpPr/>
          <p:nvPr/>
        </p:nvSpPr>
        <p:spPr>
          <a:xfrm>
            <a:off x="5029200" y="2189480"/>
            <a:ext cx="3474720" cy="59436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Beyond 15 min, benefits diminish and risks increase.</a:t>
            </a:r>
            <a:endParaRPr lang="en-US" sz="1100" dirty="0"/>
          </a:p>
        </p:txBody>
      </p:sp>
      <p:sp>
        <p:nvSpPr>
          <p:cNvPr id="18" name="Shape 14"/>
          <p:cNvSpPr/>
          <p:nvPr/>
        </p:nvSpPr>
        <p:spPr>
          <a:xfrm>
            <a:off x="457200" y="2926080"/>
            <a:ext cx="3931920" cy="11201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9" name="Shape 15"/>
          <p:cNvSpPr/>
          <p:nvPr/>
        </p:nvSpPr>
        <p:spPr>
          <a:xfrm>
            <a:off x="457200" y="2926080"/>
            <a:ext cx="45720" cy="1120140"/>
          </a:xfrm>
          <a:prstGeom prst="rect">
            <a:avLst/>
          </a:prstGeom>
          <a:solidFill>
            <a:srgbClr val="2D6A4F"/>
          </a:solidFill>
          <a:ln/>
        </p:spPr>
        <p:txBody>
          <a:bodyPr/>
          <a:lstStyle/>
          <a:p>
            <a:endParaRPr lang="en-US"/>
          </a:p>
        </p:txBody>
      </p:sp>
      <p:pic>
        <p:nvPicPr>
          <p:cNvPr id="20" name="Image 2" descr="preencoded.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0080" y="3108960"/>
            <a:ext cx="320040" cy="320040"/>
          </a:xfrm>
          <a:prstGeom prst="rect">
            <a:avLst/>
          </a:prstGeom>
        </p:spPr>
      </p:pic>
      <p:sp>
        <p:nvSpPr>
          <p:cNvPr id="21" name="Text 16"/>
          <p:cNvSpPr/>
          <p:nvPr/>
        </p:nvSpPr>
        <p:spPr>
          <a:xfrm>
            <a:off x="1051560" y="306324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Best For: After Matches</a:t>
            </a:r>
            <a:endParaRPr lang="en-US" sz="1300" dirty="0"/>
          </a:p>
        </p:txBody>
      </p:sp>
      <p:sp>
        <p:nvSpPr>
          <p:cNvPr id="22" name="Text 17"/>
          <p:cNvSpPr/>
          <p:nvPr/>
        </p:nvSpPr>
        <p:spPr>
          <a:xfrm>
            <a:off x="685800" y="3429000"/>
            <a:ext cx="3474720" cy="32004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Most beneficial after competition or intense training. Use within 30-60 minutes of finishing exercise.</a:t>
            </a:r>
            <a:endParaRPr lang="en-US" sz="1100" dirty="0"/>
          </a:p>
        </p:txBody>
      </p:sp>
      <p:sp>
        <p:nvSpPr>
          <p:cNvPr id="23" name="Shape 18"/>
          <p:cNvSpPr/>
          <p:nvPr/>
        </p:nvSpPr>
        <p:spPr>
          <a:xfrm>
            <a:off x="4754880" y="2926080"/>
            <a:ext cx="3931920" cy="11201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4" name="Shape 19"/>
          <p:cNvSpPr/>
          <p:nvPr/>
        </p:nvSpPr>
        <p:spPr>
          <a:xfrm>
            <a:off x="4754880" y="2926080"/>
            <a:ext cx="54864" cy="1120140"/>
          </a:xfrm>
          <a:prstGeom prst="rect">
            <a:avLst/>
          </a:prstGeom>
          <a:solidFill>
            <a:srgbClr val="C0392B"/>
          </a:solidFill>
          <a:ln/>
        </p:spPr>
        <p:txBody>
          <a:bodyPr/>
          <a:lstStyle/>
          <a:p>
            <a:endParaRPr lang="en-US"/>
          </a:p>
        </p:txBody>
      </p:sp>
      <p:pic>
        <p:nvPicPr>
          <p:cNvPr id="25" name="Image 3" descr="preencoded.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37760" y="3108960"/>
            <a:ext cx="320040" cy="320040"/>
          </a:xfrm>
          <a:prstGeom prst="rect">
            <a:avLst/>
          </a:prstGeom>
        </p:spPr>
      </p:pic>
      <p:sp>
        <p:nvSpPr>
          <p:cNvPr id="26" name="Text 20"/>
          <p:cNvSpPr/>
          <p:nvPr/>
        </p:nvSpPr>
        <p:spPr>
          <a:xfrm>
            <a:off x="5349240" y="306324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Caution: If you’re under 14 years old</a:t>
            </a:r>
            <a:endParaRPr lang="en-US" sz="1300" dirty="0"/>
          </a:p>
        </p:txBody>
      </p:sp>
      <p:sp>
        <p:nvSpPr>
          <p:cNvPr id="27" name="Text 21"/>
          <p:cNvSpPr/>
          <p:nvPr/>
        </p:nvSpPr>
        <p:spPr>
          <a:xfrm>
            <a:off x="4983480" y="3429000"/>
            <a:ext cx="3474720" cy="32004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True ice baths (10–15°C) are not recommended for children.</a:t>
            </a:r>
            <a:br>
              <a:rPr lang="en-US" sz="1100" dirty="0">
                <a:solidFill>
                  <a:srgbClr val="2D2D2D"/>
                </a:solidFill>
                <a:latin typeface="Calibri" pitchFamily="34" charset="0"/>
                <a:ea typeface="Calibri" pitchFamily="34" charset="-122"/>
                <a:cs typeface="Calibri" pitchFamily="34" charset="-120"/>
              </a:rPr>
            </a:br>
            <a:r>
              <a:rPr lang="en-US" sz="1100" dirty="0">
                <a:solidFill>
                  <a:srgbClr val="2D2D2D"/>
                </a:solidFill>
                <a:latin typeface="Calibri" pitchFamily="34" charset="0"/>
                <a:ea typeface="Calibri" pitchFamily="34" charset="-122"/>
                <a:cs typeface="Calibri" pitchFamily="34" charset="-120"/>
              </a:rPr>
              <a:t>A cool bath/swimming pool is safer and sufficient for kid’s recovery</a:t>
            </a:r>
            <a:endParaRPr lang="en-US" sz="1100" dirty="0"/>
          </a:p>
        </p:txBody>
      </p:sp>
      <p:sp>
        <p:nvSpPr>
          <p:cNvPr id="28" name="Text 22"/>
          <p:cNvSpPr/>
          <p:nvPr/>
        </p:nvSpPr>
        <p:spPr>
          <a:xfrm>
            <a:off x="548640" y="4216400"/>
            <a:ext cx="8046720" cy="365760"/>
          </a:xfrm>
          <a:prstGeom prst="rect">
            <a:avLst/>
          </a:prstGeom>
          <a:noFill/>
          <a:ln/>
        </p:spPr>
        <p:txBody>
          <a:bodyPr wrap="square" lIns="0" tIns="0" rIns="0" bIns="0" rtlCol="0" anchor="ctr"/>
          <a:lstStyle/>
          <a:p>
            <a:pPr marL="0" indent="0">
              <a:buNone/>
            </a:pPr>
            <a:r>
              <a:rPr lang="en-US" sz="1050" b="1" dirty="0">
                <a:solidFill>
                  <a:srgbClr val="C0392B"/>
                </a:solidFill>
                <a:latin typeface="Calibri" pitchFamily="34" charset="0"/>
                <a:ea typeface="Calibri" pitchFamily="34" charset="-122"/>
                <a:cs typeface="Calibri" pitchFamily="34" charset="-120"/>
              </a:rPr>
              <a:t>SAFETY: Exit immediately if you feel dizzy, confused, or experience uncontrollable shivering. Young athletes should always have adult supervision.</a:t>
            </a:r>
            <a:endParaRPr lang="en-US" sz="10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1">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548640" y="1097280"/>
            <a:ext cx="1005840" cy="1005840"/>
          </a:xfrm>
          <a:prstGeom prst="ellipse">
            <a:avLst/>
          </a:prstGeom>
          <a:solidFill>
            <a:srgbClr val="D4A843"/>
          </a:solidFill>
          <a:ln/>
        </p:spPr>
        <p:txBody>
          <a:bodyPr/>
          <a:lstStyle/>
          <a:p>
            <a:endParaRPr lang="en-US"/>
          </a:p>
        </p:txBody>
      </p:sp>
      <p:sp>
        <p:nvSpPr>
          <p:cNvPr id="3" name="Text 1"/>
          <p:cNvSpPr/>
          <p:nvPr/>
        </p:nvSpPr>
        <p:spPr>
          <a:xfrm>
            <a:off x="548640" y="1097280"/>
            <a:ext cx="1005840" cy="1005840"/>
          </a:xfrm>
          <a:prstGeom prst="rect">
            <a:avLst/>
          </a:prstGeom>
          <a:noFill/>
          <a:ln/>
        </p:spPr>
        <p:txBody>
          <a:bodyPr wrap="square" lIns="0" tIns="0" rIns="0" bIns="0" rtlCol="0" anchor="ctr"/>
          <a:lstStyle/>
          <a:p>
            <a:pPr marL="0" indent="0" algn="ctr">
              <a:buNone/>
            </a:pPr>
            <a:r>
              <a:rPr lang="en-US" sz="3600" b="1" dirty="0">
                <a:solidFill>
                  <a:srgbClr val="1A3C2A"/>
                </a:solidFill>
                <a:latin typeface="Georgia" pitchFamily="34" charset="0"/>
                <a:ea typeface="Georgia" pitchFamily="34" charset="-122"/>
                <a:cs typeface="Georgia" pitchFamily="34" charset="-120"/>
              </a:rPr>
              <a:t>7</a:t>
            </a:r>
            <a:endParaRPr lang="en-US" sz="3600" dirty="0"/>
          </a:p>
        </p:txBody>
      </p:sp>
      <p:sp>
        <p:nvSpPr>
          <p:cNvPr id="4" name="Text 2"/>
          <p:cNvSpPr/>
          <p:nvPr/>
        </p:nvSpPr>
        <p:spPr>
          <a:xfrm>
            <a:off x="1920240" y="914400"/>
            <a:ext cx="6583680" cy="640080"/>
          </a:xfrm>
          <a:prstGeom prst="rect">
            <a:avLst/>
          </a:prstGeom>
          <a:noFill/>
          <a:ln/>
        </p:spPr>
        <p:txBody>
          <a:bodyPr wrap="square" lIns="0" tIns="0" rIns="0" bIns="0" rtlCol="0" anchor="ctr"/>
          <a:lstStyle/>
          <a:p>
            <a:pPr marL="0" indent="0">
              <a:buNone/>
            </a:pPr>
            <a:r>
              <a:rPr lang="en-US" sz="3200" b="1" kern="0" spc="200" dirty="0">
                <a:solidFill>
                  <a:srgbClr val="FFFFFF"/>
                </a:solidFill>
                <a:latin typeface="Trebuchet MS" pitchFamily="34" charset="0"/>
                <a:ea typeface="Trebuchet MS" pitchFamily="34" charset="-122"/>
                <a:cs typeface="Trebuchet MS" pitchFamily="34" charset="-120"/>
              </a:rPr>
              <a:t>SAMPLE RECOVERY ROUTINES</a:t>
            </a:r>
            <a:endParaRPr lang="en-US" sz="3200" dirty="0"/>
          </a:p>
        </p:txBody>
      </p:sp>
      <p:sp>
        <p:nvSpPr>
          <p:cNvPr id="5" name="Text 3"/>
          <p:cNvSpPr/>
          <p:nvPr/>
        </p:nvSpPr>
        <p:spPr>
          <a:xfrm>
            <a:off x="1920240" y="1554480"/>
            <a:ext cx="6583680" cy="457200"/>
          </a:xfrm>
          <a:prstGeom prst="rect">
            <a:avLst/>
          </a:prstGeom>
          <a:noFill/>
          <a:ln/>
        </p:spPr>
        <p:txBody>
          <a:bodyPr wrap="square" lIns="0" tIns="0" rIns="0" bIns="0" rtlCol="0" anchor="ctr"/>
          <a:lstStyle/>
          <a:p>
            <a:pPr marL="0" indent="0">
              <a:buNone/>
            </a:pPr>
            <a:r>
              <a:rPr lang="en-US" sz="1500" dirty="0">
                <a:solidFill>
                  <a:srgbClr val="52B788"/>
                </a:solidFill>
                <a:latin typeface="Calibri" pitchFamily="34" charset="0"/>
                <a:ea typeface="Calibri" pitchFamily="34" charset="-122"/>
                <a:cs typeface="Calibri" pitchFamily="34" charset="-120"/>
              </a:rPr>
              <a:t>Putting it all together into practical protocols</a:t>
            </a:r>
            <a:endParaRPr lang="en-US" sz="1500" dirty="0"/>
          </a:p>
        </p:txBody>
      </p:sp>
      <p:sp>
        <p:nvSpPr>
          <p:cNvPr id="6" name="Shape 4"/>
          <p:cNvSpPr/>
          <p:nvPr/>
        </p:nvSpPr>
        <p:spPr>
          <a:xfrm>
            <a:off x="1371600" y="2926080"/>
            <a:ext cx="6400800" cy="1463040"/>
          </a:xfrm>
          <a:prstGeom prst="rect">
            <a:avLst/>
          </a:prstGeom>
          <a:solidFill>
            <a:srgbClr val="234D35"/>
          </a:solidFill>
          <a:ln/>
        </p:spPr>
        <p:txBody>
          <a:bodyPr/>
          <a:lstStyle/>
          <a:p>
            <a:endParaRPr lang="en-US"/>
          </a:p>
        </p:txBody>
      </p:sp>
      <p:sp>
        <p:nvSpPr>
          <p:cNvPr id="7" name="Text 5"/>
          <p:cNvSpPr/>
          <p:nvPr/>
        </p:nvSpPr>
        <p:spPr>
          <a:xfrm>
            <a:off x="1645920" y="3017520"/>
            <a:ext cx="5852160" cy="914400"/>
          </a:xfrm>
          <a:prstGeom prst="rect">
            <a:avLst/>
          </a:prstGeom>
          <a:noFill/>
          <a:ln/>
        </p:spPr>
        <p:txBody>
          <a:bodyPr wrap="square" lIns="0" tIns="0" rIns="0" bIns="0" rtlCol="0" anchor="ctr"/>
          <a:lstStyle/>
          <a:p>
            <a:r>
              <a:rPr lang="en-US" sz="1400" i="1" dirty="0">
                <a:solidFill>
                  <a:srgbClr val="F0C05A"/>
                </a:solidFill>
                <a:latin typeface="Georgia" pitchFamily="34" charset="0"/>
                <a:ea typeface="Georgia" pitchFamily="34" charset="-122"/>
                <a:cs typeface="Georgia" pitchFamily="34" charset="-120"/>
              </a:rPr>
              <a:t>"The work you put in off the court — the stretching, the recovery, the discipline — is what allows you to perform."</a:t>
            </a:r>
            <a:endParaRPr lang="en-US" sz="1400" dirty="0"/>
          </a:p>
        </p:txBody>
      </p:sp>
      <p:sp>
        <p:nvSpPr>
          <p:cNvPr id="8" name="Text 6"/>
          <p:cNvSpPr/>
          <p:nvPr/>
        </p:nvSpPr>
        <p:spPr>
          <a:xfrm>
            <a:off x="1645920" y="3840480"/>
            <a:ext cx="5852160" cy="365760"/>
          </a:xfrm>
          <a:prstGeom prst="rect">
            <a:avLst/>
          </a:prstGeom>
          <a:noFill/>
          <a:ln/>
        </p:spPr>
        <p:txBody>
          <a:bodyPr wrap="square" lIns="0" tIns="0" rIns="0" bIns="0" rtlCol="0" anchor="ctr"/>
          <a:lstStyle/>
          <a:p>
            <a:pPr marL="0" indent="0" algn="r">
              <a:buNone/>
            </a:pPr>
            <a:r>
              <a:rPr lang="en-US" sz="1200" dirty="0">
                <a:solidFill>
                  <a:srgbClr val="52B788"/>
                </a:solidFill>
                <a:latin typeface="Calibri" pitchFamily="34" charset="0"/>
                <a:ea typeface="Calibri" pitchFamily="34" charset="-122"/>
                <a:cs typeface="Calibri" pitchFamily="34" charset="-120"/>
              </a:rPr>
              <a:t>— Roger Federer</a:t>
            </a:r>
            <a:endParaRPr lang="en-US"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2">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731520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POST-MATCH RECOVERY ROUTINE</a:t>
            </a:r>
            <a:endParaRPr lang="en-US" sz="2200" dirty="0"/>
          </a:p>
        </p:txBody>
      </p:sp>
      <p:sp>
        <p:nvSpPr>
          <p:cNvPr id="6" name="Text 4"/>
          <p:cNvSpPr/>
          <p:nvPr/>
        </p:nvSpPr>
        <p:spPr>
          <a:xfrm>
            <a:off x="6858000" y="320040"/>
            <a:ext cx="2011680" cy="320040"/>
          </a:xfrm>
          <a:prstGeom prst="rect">
            <a:avLst/>
          </a:prstGeom>
          <a:noFill/>
          <a:ln/>
        </p:spPr>
        <p:txBody>
          <a:bodyPr wrap="square" lIns="0" tIns="0" rIns="0" bIns="0" rtlCol="0" anchor="ctr"/>
          <a:lstStyle/>
          <a:p>
            <a:pPr marL="0" indent="0" algn="r">
              <a:buNone/>
            </a:pPr>
            <a:r>
              <a:rPr lang="en-US" sz="1400" b="1" dirty="0">
                <a:solidFill>
                  <a:srgbClr val="D4A843"/>
                </a:solidFill>
                <a:latin typeface="Georgia" pitchFamily="34" charset="0"/>
                <a:ea typeface="Georgia" pitchFamily="34" charset="-122"/>
                <a:cs typeface="Georgia" pitchFamily="34" charset="-120"/>
              </a:rPr>
              <a:t>~50 MINUTES</a:t>
            </a:r>
            <a:endParaRPr lang="en-US" sz="1400" dirty="0"/>
          </a:p>
        </p:txBody>
      </p:sp>
      <p:sp>
        <p:nvSpPr>
          <p:cNvPr id="7" name="Shape 5"/>
          <p:cNvSpPr/>
          <p:nvPr/>
        </p:nvSpPr>
        <p:spPr>
          <a:xfrm>
            <a:off x="457200" y="914400"/>
            <a:ext cx="8229600" cy="8229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8" name="Shape 6"/>
          <p:cNvSpPr/>
          <p:nvPr/>
        </p:nvSpPr>
        <p:spPr>
          <a:xfrm>
            <a:off x="457200" y="914400"/>
            <a:ext cx="1188720" cy="822960"/>
          </a:xfrm>
          <a:prstGeom prst="rect">
            <a:avLst/>
          </a:prstGeom>
          <a:solidFill>
            <a:srgbClr val="2D6A4F"/>
          </a:solidFill>
          <a:ln/>
        </p:spPr>
        <p:txBody>
          <a:bodyPr/>
          <a:lstStyle/>
          <a:p>
            <a:endParaRPr lang="en-US"/>
          </a:p>
        </p:txBody>
      </p:sp>
      <p:sp>
        <p:nvSpPr>
          <p:cNvPr id="9" name="Text 7"/>
          <p:cNvSpPr/>
          <p:nvPr/>
        </p:nvSpPr>
        <p:spPr>
          <a:xfrm>
            <a:off x="457200" y="914400"/>
            <a:ext cx="1188720" cy="82296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10 min</a:t>
            </a:r>
            <a:endParaRPr lang="en-US" sz="1100" dirty="0"/>
          </a:p>
        </p:txBody>
      </p:sp>
      <p:sp>
        <p:nvSpPr>
          <p:cNvPr id="10" name="Text 8"/>
          <p:cNvSpPr/>
          <p:nvPr/>
        </p:nvSpPr>
        <p:spPr>
          <a:xfrm>
            <a:off x="1828800" y="960120"/>
            <a:ext cx="6583680" cy="27432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Light Cardio Cool-Down</a:t>
            </a:r>
            <a:endParaRPr lang="en-US" sz="1300" dirty="0"/>
          </a:p>
        </p:txBody>
      </p:sp>
      <p:sp>
        <p:nvSpPr>
          <p:cNvPr id="11" name="Text 9"/>
          <p:cNvSpPr/>
          <p:nvPr/>
        </p:nvSpPr>
        <p:spPr>
          <a:xfrm>
            <a:off x="1828800" y="1261872"/>
            <a:ext cx="6583680" cy="438912"/>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Easy jog, walk, or bike ride </a:t>
            </a:r>
            <a:r>
              <a:rPr lang="en-US" sz="1050" b="1" dirty="0">
                <a:solidFill>
                  <a:srgbClr val="2D2D2D"/>
                </a:solidFill>
                <a:latin typeface="Calibri" pitchFamily="34" charset="0"/>
                <a:ea typeface="Calibri" pitchFamily="34" charset="-122"/>
                <a:cs typeface="Calibri" pitchFamily="34" charset="-120"/>
              </a:rPr>
              <a:t>right after</a:t>
            </a:r>
            <a:r>
              <a:rPr lang="en-US" sz="1050" b="1" i="1" dirty="0">
                <a:solidFill>
                  <a:srgbClr val="2D2D2D"/>
                </a:solidFill>
                <a:latin typeface="Calibri" pitchFamily="34" charset="0"/>
                <a:ea typeface="Calibri" pitchFamily="34" charset="-122"/>
                <a:cs typeface="Calibri" pitchFamily="34" charset="-120"/>
              </a:rPr>
              <a:t> </a:t>
            </a:r>
            <a:r>
              <a:rPr lang="en-US" sz="1050" dirty="0">
                <a:solidFill>
                  <a:srgbClr val="2D2D2D"/>
                </a:solidFill>
                <a:latin typeface="Calibri" pitchFamily="34" charset="0"/>
                <a:ea typeface="Calibri" pitchFamily="34" charset="-122"/>
                <a:cs typeface="Calibri" pitchFamily="34" charset="-120"/>
              </a:rPr>
              <a:t>your last match of the day. This is your most important first step.</a:t>
            </a:r>
            <a:endParaRPr lang="en-US" sz="1050" dirty="0"/>
          </a:p>
        </p:txBody>
      </p:sp>
      <p:sp>
        <p:nvSpPr>
          <p:cNvPr id="12" name="Shape 10"/>
          <p:cNvSpPr/>
          <p:nvPr/>
        </p:nvSpPr>
        <p:spPr>
          <a:xfrm>
            <a:off x="457200" y="1874520"/>
            <a:ext cx="8229600" cy="8229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3" name="Shape 11"/>
          <p:cNvSpPr/>
          <p:nvPr/>
        </p:nvSpPr>
        <p:spPr>
          <a:xfrm>
            <a:off x="457200" y="1874520"/>
            <a:ext cx="1188720" cy="822960"/>
          </a:xfrm>
          <a:prstGeom prst="rect">
            <a:avLst/>
          </a:prstGeom>
          <a:solidFill>
            <a:srgbClr val="D4A843"/>
          </a:solidFill>
          <a:ln/>
        </p:spPr>
        <p:txBody>
          <a:bodyPr/>
          <a:lstStyle/>
          <a:p>
            <a:endParaRPr lang="en-US"/>
          </a:p>
        </p:txBody>
      </p:sp>
      <p:sp>
        <p:nvSpPr>
          <p:cNvPr id="14" name="Text 12"/>
          <p:cNvSpPr/>
          <p:nvPr/>
        </p:nvSpPr>
        <p:spPr>
          <a:xfrm>
            <a:off x="457200" y="1874520"/>
            <a:ext cx="1188720" cy="82296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10 min</a:t>
            </a:r>
            <a:endParaRPr lang="en-US" sz="1100" dirty="0"/>
          </a:p>
        </p:txBody>
      </p:sp>
      <p:sp>
        <p:nvSpPr>
          <p:cNvPr id="15" name="Text 13"/>
          <p:cNvSpPr/>
          <p:nvPr/>
        </p:nvSpPr>
        <p:spPr>
          <a:xfrm>
            <a:off x="1828800" y="1920240"/>
            <a:ext cx="6583680" cy="27432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Foam Rolling or Massage Gun</a:t>
            </a:r>
            <a:endParaRPr lang="en-US" sz="1300" dirty="0"/>
          </a:p>
        </p:txBody>
      </p:sp>
      <p:sp>
        <p:nvSpPr>
          <p:cNvPr id="16" name="Text 14"/>
          <p:cNvSpPr/>
          <p:nvPr/>
        </p:nvSpPr>
        <p:spPr>
          <a:xfrm>
            <a:off x="1828800" y="2221992"/>
            <a:ext cx="6583680" cy="438912"/>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Foam roll: 90-120 sec per muscle (quads, hamstrings, calves, glutes, upper back). OR Massage gun: 1-2 min per muscle group at low-medium speed.</a:t>
            </a:r>
            <a:endParaRPr lang="en-US" sz="1050" dirty="0"/>
          </a:p>
        </p:txBody>
      </p:sp>
      <p:sp>
        <p:nvSpPr>
          <p:cNvPr id="17" name="Shape 15"/>
          <p:cNvSpPr/>
          <p:nvPr/>
        </p:nvSpPr>
        <p:spPr>
          <a:xfrm>
            <a:off x="457200" y="2834640"/>
            <a:ext cx="8229600" cy="8229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8" name="Shape 16"/>
          <p:cNvSpPr/>
          <p:nvPr/>
        </p:nvSpPr>
        <p:spPr>
          <a:xfrm>
            <a:off x="457200" y="2834640"/>
            <a:ext cx="1188720" cy="822960"/>
          </a:xfrm>
          <a:prstGeom prst="rect">
            <a:avLst/>
          </a:prstGeom>
          <a:solidFill>
            <a:srgbClr val="52B788"/>
          </a:solidFill>
          <a:ln/>
        </p:spPr>
        <p:txBody>
          <a:bodyPr/>
          <a:lstStyle/>
          <a:p>
            <a:endParaRPr lang="en-US"/>
          </a:p>
        </p:txBody>
      </p:sp>
      <p:sp>
        <p:nvSpPr>
          <p:cNvPr id="19" name="Text 17"/>
          <p:cNvSpPr/>
          <p:nvPr/>
        </p:nvSpPr>
        <p:spPr>
          <a:xfrm>
            <a:off x="457200" y="2834640"/>
            <a:ext cx="1188720" cy="82296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20 min</a:t>
            </a:r>
            <a:endParaRPr lang="en-US" sz="1100" dirty="0"/>
          </a:p>
        </p:txBody>
      </p:sp>
      <p:sp>
        <p:nvSpPr>
          <p:cNvPr id="20" name="Text 18"/>
          <p:cNvSpPr/>
          <p:nvPr/>
        </p:nvSpPr>
        <p:spPr>
          <a:xfrm>
            <a:off x="1828800" y="2880360"/>
            <a:ext cx="6583680" cy="27432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Full Stretching Routine</a:t>
            </a:r>
            <a:endParaRPr lang="en-US" sz="1300" dirty="0"/>
          </a:p>
        </p:txBody>
      </p:sp>
      <p:sp>
        <p:nvSpPr>
          <p:cNvPr id="21" name="Text 19"/>
          <p:cNvSpPr/>
          <p:nvPr/>
        </p:nvSpPr>
        <p:spPr>
          <a:xfrm>
            <a:off x="1828800" y="3182112"/>
            <a:ext cx="6583680" cy="438912"/>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Complete the full-body static stretching routine from Section 4. Hold each stretch 30s, 2 sets. Focus extra time on your dominant arm and any sore areas.</a:t>
            </a:r>
            <a:endParaRPr lang="en-US" sz="1050" dirty="0"/>
          </a:p>
        </p:txBody>
      </p:sp>
      <p:sp>
        <p:nvSpPr>
          <p:cNvPr id="22" name="Shape 20"/>
          <p:cNvSpPr/>
          <p:nvPr/>
        </p:nvSpPr>
        <p:spPr>
          <a:xfrm>
            <a:off x="457200" y="3794760"/>
            <a:ext cx="8229600" cy="8229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3" name="Shape 21"/>
          <p:cNvSpPr/>
          <p:nvPr/>
        </p:nvSpPr>
        <p:spPr>
          <a:xfrm>
            <a:off x="457200" y="3794760"/>
            <a:ext cx="1188720" cy="822960"/>
          </a:xfrm>
          <a:prstGeom prst="rect">
            <a:avLst/>
          </a:prstGeom>
          <a:solidFill>
            <a:srgbClr val="5B8DB8"/>
          </a:solidFill>
          <a:ln/>
        </p:spPr>
        <p:txBody>
          <a:bodyPr/>
          <a:lstStyle/>
          <a:p>
            <a:endParaRPr lang="en-US"/>
          </a:p>
        </p:txBody>
      </p:sp>
      <p:sp>
        <p:nvSpPr>
          <p:cNvPr id="24" name="Text 22"/>
          <p:cNvSpPr/>
          <p:nvPr/>
        </p:nvSpPr>
        <p:spPr>
          <a:xfrm>
            <a:off x="457200" y="3794760"/>
            <a:ext cx="1188720" cy="82296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10 min</a:t>
            </a:r>
            <a:endParaRPr lang="en-US" sz="1100" dirty="0"/>
          </a:p>
        </p:txBody>
      </p:sp>
      <p:sp>
        <p:nvSpPr>
          <p:cNvPr id="25" name="Text 23"/>
          <p:cNvSpPr/>
          <p:nvPr/>
        </p:nvSpPr>
        <p:spPr>
          <a:xfrm>
            <a:off x="1828800" y="3840480"/>
            <a:ext cx="6583680" cy="27432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Ice Bath / Cool bath</a:t>
            </a:r>
            <a:endParaRPr lang="en-US" sz="1300" dirty="0"/>
          </a:p>
        </p:txBody>
      </p:sp>
      <p:sp>
        <p:nvSpPr>
          <p:cNvPr id="26" name="Text 24"/>
          <p:cNvSpPr/>
          <p:nvPr/>
        </p:nvSpPr>
        <p:spPr>
          <a:xfrm>
            <a:off x="1828800" y="4142232"/>
            <a:ext cx="6583680" cy="438912"/>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Best after competition matches</a:t>
            </a:r>
            <a:endParaRPr lang="en-US" sz="10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3">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731520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REST DAY RECOVERY ROUTINE</a:t>
            </a:r>
            <a:endParaRPr lang="en-US" sz="2200" dirty="0"/>
          </a:p>
        </p:txBody>
      </p:sp>
      <p:sp>
        <p:nvSpPr>
          <p:cNvPr id="6" name="Text 4"/>
          <p:cNvSpPr/>
          <p:nvPr/>
        </p:nvSpPr>
        <p:spPr>
          <a:xfrm>
            <a:off x="6858000" y="320040"/>
            <a:ext cx="2011680" cy="320040"/>
          </a:xfrm>
          <a:prstGeom prst="rect">
            <a:avLst/>
          </a:prstGeom>
          <a:noFill/>
          <a:ln/>
        </p:spPr>
        <p:txBody>
          <a:bodyPr wrap="square" lIns="0" tIns="0" rIns="0" bIns="0" rtlCol="0" anchor="ctr"/>
          <a:lstStyle/>
          <a:p>
            <a:pPr marL="0" indent="0" algn="r">
              <a:buNone/>
            </a:pPr>
            <a:r>
              <a:rPr lang="en-US" sz="1400" b="1" dirty="0">
                <a:solidFill>
                  <a:srgbClr val="D4A843"/>
                </a:solidFill>
                <a:latin typeface="Georgia" pitchFamily="34" charset="0"/>
                <a:ea typeface="Georgia" pitchFamily="34" charset="-122"/>
                <a:cs typeface="Georgia" pitchFamily="34" charset="-120"/>
              </a:rPr>
              <a:t>~60 MINUTES</a:t>
            </a:r>
            <a:endParaRPr lang="en-US" sz="1400" dirty="0"/>
          </a:p>
        </p:txBody>
      </p:sp>
      <p:sp>
        <p:nvSpPr>
          <p:cNvPr id="7" name="Shape 5"/>
          <p:cNvSpPr/>
          <p:nvPr/>
        </p:nvSpPr>
        <p:spPr>
          <a:xfrm>
            <a:off x="457200" y="914400"/>
            <a:ext cx="8229600" cy="8229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8" name="Shape 6"/>
          <p:cNvSpPr/>
          <p:nvPr/>
        </p:nvSpPr>
        <p:spPr>
          <a:xfrm>
            <a:off x="457200" y="914400"/>
            <a:ext cx="1188720" cy="822960"/>
          </a:xfrm>
          <a:prstGeom prst="rect">
            <a:avLst/>
          </a:prstGeom>
          <a:solidFill>
            <a:srgbClr val="2D6A4F"/>
          </a:solidFill>
          <a:ln/>
        </p:spPr>
        <p:txBody>
          <a:bodyPr/>
          <a:lstStyle/>
          <a:p>
            <a:endParaRPr lang="en-US"/>
          </a:p>
        </p:txBody>
      </p:sp>
      <p:sp>
        <p:nvSpPr>
          <p:cNvPr id="9" name="Text 7"/>
          <p:cNvSpPr/>
          <p:nvPr/>
        </p:nvSpPr>
        <p:spPr>
          <a:xfrm>
            <a:off x="457200" y="914400"/>
            <a:ext cx="1188720" cy="82296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10 min</a:t>
            </a:r>
            <a:endParaRPr lang="en-US" sz="1100" dirty="0"/>
          </a:p>
        </p:txBody>
      </p:sp>
      <p:sp>
        <p:nvSpPr>
          <p:cNvPr id="10" name="Text 8"/>
          <p:cNvSpPr/>
          <p:nvPr/>
        </p:nvSpPr>
        <p:spPr>
          <a:xfrm>
            <a:off x="1828800" y="960120"/>
            <a:ext cx="6583680" cy="27432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Light Cardio / Active Recovery</a:t>
            </a:r>
            <a:endParaRPr lang="en-US" sz="1300" dirty="0"/>
          </a:p>
        </p:txBody>
      </p:sp>
      <p:sp>
        <p:nvSpPr>
          <p:cNvPr id="11" name="Text 9"/>
          <p:cNvSpPr/>
          <p:nvPr/>
        </p:nvSpPr>
        <p:spPr>
          <a:xfrm>
            <a:off x="1828800" y="1261872"/>
            <a:ext cx="6583680" cy="438912"/>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Easy swimming, cycling, or jogging. Keep intensity low. Choose a different activity than tennis.</a:t>
            </a:r>
            <a:endParaRPr lang="en-US" sz="1050" dirty="0"/>
          </a:p>
        </p:txBody>
      </p:sp>
      <p:sp>
        <p:nvSpPr>
          <p:cNvPr id="12" name="Shape 10"/>
          <p:cNvSpPr/>
          <p:nvPr/>
        </p:nvSpPr>
        <p:spPr>
          <a:xfrm>
            <a:off x="457200" y="1874520"/>
            <a:ext cx="8229600" cy="8229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3" name="Shape 11"/>
          <p:cNvSpPr/>
          <p:nvPr/>
        </p:nvSpPr>
        <p:spPr>
          <a:xfrm>
            <a:off x="457200" y="1874520"/>
            <a:ext cx="1188720" cy="822960"/>
          </a:xfrm>
          <a:prstGeom prst="rect">
            <a:avLst/>
          </a:prstGeom>
          <a:solidFill>
            <a:srgbClr val="D4A843"/>
          </a:solidFill>
          <a:ln/>
        </p:spPr>
        <p:txBody>
          <a:bodyPr/>
          <a:lstStyle/>
          <a:p>
            <a:endParaRPr lang="en-US"/>
          </a:p>
        </p:txBody>
      </p:sp>
      <p:sp>
        <p:nvSpPr>
          <p:cNvPr id="14" name="Text 12"/>
          <p:cNvSpPr/>
          <p:nvPr/>
        </p:nvSpPr>
        <p:spPr>
          <a:xfrm>
            <a:off x="457200" y="1874520"/>
            <a:ext cx="1188720" cy="82296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15 min</a:t>
            </a:r>
            <a:endParaRPr lang="en-US" sz="1100" dirty="0"/>
          </a:p>
        </p:txBody>
      </p:sp>
      <p:sp>
        <p:nvSpPr>
          <p:cNvPr id="15" name="Text 13"/>
          <p:cNvSpPr/>
          <p:nvPr/>
        </p:nvSpPr>
        <p:spPr>
          <a:xfrm>
            <a:off x="1828800" y="1920240"/>
            <a:ext cx="6583680" cy="27432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Foam Rolling Session</a:t>
            </a:r>
            <a:endParaRPr lang="en-US" sz="1300" dirty="0"/>
          </a:p>
        </p:txBody>
      </p:sp>
      <p:sp>
        <p:nvSpPr>
          <p:cNvPr id="16" name="Text 14"/>
          <p:cNvSpPr/>
          <p:nvPr/>
        </p:nvSpPr>
        <p:spPr>
          <a:xfrm>
            <a:off x="1828800" y="2221992"/>
            <a:ext cx="6583680" cy="438912"/>
          </a:xfrm>
          <a:prstGeom prst="rect">
            <a:avLst/>
          </a:prstGeom>
          <a:noFill/>
          <a:ln/>
        </p:spPr>
        <p:txBody>
          <a:bodyPr wrap="square" lIns="0" tIns="0" rIns="0" bIns="0" rtlCol="0" anchor="ctr"/>
          <a:lstStyle/>
          <a:p>
            <a:r>
              <a:rPr lang="en-US" sz="1050" dirty="0">
                <a:solidFill>
                  <a:srgbClr val="2D2D2D"/>
                </a:solidFill>
                <a:latin typeface="Calibri" pitchFamily="34" charset="0"/>
                <a:ea typeface="Calibri" pitchFamily="34" charset="-122"/>
                <a:cs typeface="Calibri" pitchFamily="34" charset="-120"/>
              </a:rPr>
              <a:t>Foam roll: 90-120 sec per muscle (quads, hamstrings, calves, glutes, upper back). OR Massage gun: 1-2 min per muscle group at low-medium speed.</a:t>
            </a:r>
            <a:endParaRPr lang="en-US" sz="1050" dirty="0"/>
          </a:p>
        </p:txBody>
      </p:sp>
      <p:sp>
        <p:nvSpPr>
          <p:cNvPr id="17" name="Shape 15"/>
          <p:cNvSpPr/>
          <p:nvPr/>
        </p:nvSpPr>
        <p:spPr>
          <a:xfrm>
            <a:off x="457200" y="2834640"/>
            <a:ext cx="8229600" cy="8229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8" name="Shape 16"/>
          <p:cNvSpPr/>
          <p:nvPr/>
        </p:nvSpPr>
        <p:spPr>
          <a:xfrm>
            <a:off x="457200" y="2834640"/>
            <a:ext cx="1188720" cy="822960"/>
          </a:xfrm>
          <a:prstGeom prst="rect">
            <a:avLst/>
          </a:prstGeom>
          <a:solidFill>
            <a:srgbClr val="52B788"/>
          </a:solidFill>
          <a:ln/>
        </p:spPr>
        <p:txBody>
          <a:bodyPr/>
          <a:lstStyle/>
          <a:p>
            <a:endParaRPr lang="en-US"/>
          </a:p>
        </p:txBody>
      </p:sp>
      <p:sp>
        <p:nvSpPr>
          <p:cNvPr id="19" name="Text 17"/>
          <p:cNvSpPr/>
          <p:nvPr/>
        </p:nvSpPr>
        <p:spPr>
          <a:xfrm>
            <a:off x="457200" y="2834640"/>
            <a:ext cx="1188720" cy="82296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15 min</a:t>
            </a:r>
            <a:endParaRPr lang="en-US" sz="1100" dirty="0"/>
          </a:p>
        </p:txBody>
      </p:sp>
      <p:sp>
        <p:nvSpPr>
          <p:cNvPr id="20" name="Text 18"/>
          <p:cNvSpPr/>
          <p:nvPr/>
        </p:nvSpPr>
        <p:spPr>
          <a:xfrm>
            <a:off x="1828800" y="2880360"/>
            <a:ext cx="6583680" cy="27432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Mobility &amp; Injury Prevention</a:t>
            </a:r>
            <a:endParaRPr lang="en-US" sz="1300" dirty="0"/>
          </a:p>
        </p:txBody>
      </p:sp>
      <p:sp>
        <p:nvSpPr>
          <p:cNvPr id="21" name="Text 19"/>
          <p:cNvSpPr/>
          <p:nvPr/>
        </p:nvSpPr>
        <p:spPr>
          <a:xfrm>
            <a:off x="1828800" y="3182112"/>
            <a:ext cx="6583680" cy="438912"/>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Complete the injury prevention exercises from Section 5. ~15 minutes.</a:t>
            </a:r>
            <a:endParaRPr lang="en-US" sz="1050" dirty="0"/>
          </a:p>
        </p:txBody>
      </p:sp>
      <p:sp>
        <p:nvSpPr>
          <p:cNvPr id="22" name="Shape 20"/>
          <p:cNvSpPr/>
          <p:nvPr/>
        </p:nvSpPr>
        <p:spPr>
          <a:xfrm>
            <a:off x="457200" y="3794760"/>
            <a:ext cx="8229600" cy="8229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3" name="Shape 21"/>
          <p:cNvSpPr/>
          <p:nvPr/>
        </p:nvSpPr>
        <p:spPr>
          <a:xfrm>
            <a:off x="457200" y="3794760"/>
            <a:ext cx="1188720" cy="822960"/>
          </a:xfrm>
          <a:prstGeom prst="rect">
            <a:avLst/>
          </a:prstGeom>
          <a:solidFill>
            <a:srgbClr val="5B8DB8"/>
          </a:solidFill>
          <a:ln/>
        </p:spPr>
        <p:txBody>
          <a:bodyPr/>
          <a:lstStyle/>
          <a:p>
            <a:endParaRPr lang="en-US"/>
          </a:p>
        </p:txBody>
      </p:sp>
      <p:sp>
        <p:nvSpPr>
          <p:cNvPr id="24" name="Text 22"/>
          <p:cNvSpPr/>
          <p:nvPr/>
        </p:nvSpPr>
        <p:spPr>
          <a:xfrm>
            <a:off x="457200" y="3794760"/>
            <a:ext cx="1188720" cy="822960"/>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20 min</a:t>
            </a:r>
            <a:endParaRPr lang="en-US" sz="1100" dirty="0"/>
          </a:p>
        </p:txBody>
      </p:sp>
      <p:sp>
        <p:nvSpPr>
          <p:cNvPr id="25" name="Text 23"/>
          <p:cNvSpPr/>
          <p:nvPr/>
        </p:nvSpPr>
        <p:spPr>
          <a:xfrm>
            <a:off x="1828800" y="3840480"/>
            <a:ext cx="6583680" cy="27432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Breathing &amp; Mindfulness</a:t>
            </a:r>
            <a:endParaRPr lang="en-US" sz="1300" dirty="0"/>
          </a:p>
        </p:txBody>
      </p:sp>
      <p:sp>
        <p:nvSpPr>
          <p:cNvPr id="26" name="Text 24"/>
          <p:cNvSpPr/>
          <p:nvPr/>
        </p:nvSpPr>
        <p:spPr>
          <a:xfrm>
            <a:off x="1828800" y="4142232"/>
            <a:ext cx="6583680" cy="438912"/>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5-10 minutes of deep breathing or light meditation. This helps activate your parasympathetic nervous system (rest and digest mode), reducing cortisol and improving sleep quality.</a:t>
            </a:r>
            <a:endParaRPr lang="en-US" sz="1050" dirty="0"/>
          </a:p>
        </p:txBody>
      </p:sp>
      <p:sp>
        <p:nvSpPr>
          <p:cNvPr id="27" name="Shape 15">
            <a:extLst>
              <a:ext uri="{FF2B5EF4-FFF2-40B4-BE49-F238E27FC236}">
                <a16:creationId xmlns:a16="http://schemas.microsoft.com/office/drawing/2014/main" id="{C0F443C5-843B-226F-E805-C03E9DD651D7}"/>
              </a:ext>
            </a:extLst>
          </p:cNvPr>
          <p:cNvSpPr/>
          <p:nvPr/>
        </p:nvSpPr>
        <p:spPr>
          <a:xfrm>
            <a:off x="1645920" y="3794760"/>
            <a:ext cx="7040880" cy="8229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9" name="Text 17">
            <a:extLst>
              <a:ext uri="{FF2B5EF4-FFF2-40B4-BE49-F238E27FC236}">
                <a16:creationId xmlns:a16="http://schemas.microsoft.com/office/drawing/2014/main" id="{7296B49A-B45B-DEC8-9415-454064BBFFF8}"/>
              </a:ext>
            </a:extLst>
          </p:cNvPr>
          <p:cNvSpPr/>
          <p:nvPr/>
        </p:nvSpPr>
        <p:spPr>
          <a:xfrm>
            <a:off x="457200" y="3794760"/>
            <a:ext cx="1188720" cy="822960"/>
          </a:xfrm>
          <a:prstGeom prst="rect">
            <a:avLst/>
          </a:prstGeom>
          <a:noFill/>
          <a:ln/>
        </p:spPr>
        <p:txBody>
          <a:bodyPr wrap="square" lIns="0" tIns="0" rIns="0" bIns="0" rtlCol="0" anchor="ctr"/>
          <a:lstStyle/>
          <a:p>
            <a:pPr marL="0" indent="0" algn="ctr">
              <a:buNone/>
            </a:pPr>
            <a:endParaRPr lang="en-US" sz="1100" dirty="0"/>
          </a:p>
        </p:txBody>
      </p:sp>
      <p:sp>
        <p:nvSpPr>
          <p:cNvPr id="30" name="Text 18">
            <a:extLst>
              <a:ext uri="{FF2B5EF4-FFF2-40B4-BE49-F238E27FC236}">
                <a16:creationId xmlns:a16="http://schemas.microsoft.com/office/drawing/2014/main" id="{453BC46F-A5E2-B7DA-FEA6-AEC1CBB03AE8}"/>
              </a:ext>
            </a:extLst>
          </p:cNvPr>
          <p:cNvSpPr/>
          <p:nvPr/>
        </p:nvSpPr>
        <p:spPr>
          <a:xfrm>
            <a:off x="1828800" y="3840480"/>
            <a:ext cx="6583680" cy="27432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Full Stretching Routine</a:t>
            </a:r>
            <a:endParaRPr lang="en-US" sz="1300" dirty="0"/>
          </a:p>
        </p:txBody>
      </p:sp>
      <p:sp>
        <p:nvSpPr>
          <p:cNvPr id="31" name="Text 19">
            <a:extLst>
              <a:ext uri="{FF2B5EF4-FFF2-40B4-BE49-F238E27FC236}">
                <a16:creationId xmlns:a16="http://schemas.microsoft.com/office/drawing/2014/main" id="{D01E7140-706D-FE27-B882-0BD10AC25DD2}"/>
              </a:ext>
            </a:extLst>
          </p:cNvPr>
          <p:cNvSpPr/>
          <p:nvPr/>
        </p:nvSpPr>
        <p:spPr>
          <a:xfrm>
            <a:off x="1828800" y="4142232"/>
            <a:ext cx="6583680" cy="438912"/>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Complete the full-body static stretching routine from Section 4. Hold each stretch 30s x2 sets. Focus extra time on your dominant arm and any sore areas.</a:t>
            </a:r>
            <a:endParaRPr lang="en-US" sz="10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4">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548640" y="1097280"/>
            <a:ext cx="1005840" cy="1005840"/>
          </a:xfrm>
          <a:prstGeom prst="ellipse">
            <a:avLst/>
          </a:prstGeom>
          <a:solidFill>
            <a:srgbClr val="D4A843"/>
          </a:solidFill>
          <a:ln/>
        </p:spPr>
        <p:txBody>
          <a:bodyPr/>
          <a:lstStyle/>
          <a:p>
            <a:endParaRPr lang="en-US"/>
          </a:p>
        </p:txBody>
      </p:sp>
      <p:sp>
        <p:nvSpPr>
          <p:cNvPr id="3" name="Text 1"/>
          <p:cNvSpPr/>
          <p:nvPr/>
        </p:nvSpPr>
        <p:spPr>
          <a:xfrm>
            <a:off x="548640" y="1097280"/>
            <a:ext cx="1005840" cy="1005840"/>
          </a:xfrm>
          <a:prstGeom prst="rect">
            <a:avLst/>
          </a:prstGeom>
          <a:noFill/>
          <a:ln/>
        </p:spPr>
        <p:txBody>
          <a:bodyPr wrap="square" lIns="0" tIns="0" rIns="0" bIns="0" rtlCol="0" anchor="ctr"/>
          <a:lstStyle/>
          <a:p>
            <a:pPr marL="0" indent="0" algn="ctr">
              <a:buNone/>
            </a:pPr>
            <a:r>
              <a:rPr lang="en-US" sz="3600" b="1" dirty="0">
                <a:solidFill>
                  <a:srgbClr val="1A3C2A"/>
                </a:solidFill>
                <a:latin typeface="Georgia" pitchFamily="34" charset="0"/>
                <a:ea typeface="Georgia" pitchFamily="34" charset="-122"/>
                <a:cs typeface="Georgia" pitchFamily="34" charset="-120"/>
              </a:rPr>
              <a:t>8</a:t>
            </a:r>
            <a:endParaRPr lang="en-US" sz="3600" dirty="0"/>
          </a:p>
        </p:txBody>
      </p:sp>
      <p:sp>
        <p:nvSpPr>
          <p:cNvPr id="4" name="Text 2"/>
          <p:cNvSpPr/>
          <p:nvPr/>
        </p:nvSpPr>
        <p:spPr>
          <a:xfrm>
            <a:off x="1920240" y="914400"/>
            <a:ext cx="6583680" cy="640080"/>
          </a:xfrm>
          <a:prstGeom prst="rect">
            <a:avLst/>
          </a:prstGeom>
          <a:noFill/>
          <a:ln/>
        </p:spPr>
        <p:txBody>
          <a:bodyPr wrap="square" lIns="0" tIns="0" rIns="0" bIns="0" rtlCol="0" anchor="ctr"/>
          <a:lstStyle/>
          <a:p>
            <a:pPr marL="0" indent="0">
              <a:buNone/>
            </a:pPr>
            <a:r>
              <a:rPr lang="en-US" sz="3200" b="1" kern="0" spc="200" dirty="0">
                <a:solidFill>
                  <a:srgbClr val="FFFFFF"/>
                </a:solidFill>
                <a:latin typeface="Trebuchet MS" pitchFamily="34" charset="0"/>
                <a:ea typeface="Trebuchet MS" pitchFamily="34" charset="-122"/>
                <a:cs typeface="Trebuchet MS" pitchFamily="34" charset="-120"/>
              </a:rPr>
              <a:t>NUTRITION FOR TENNIS</a:t>
            </a:r>
            <a:endParaRPr lang="en-US" sz="3200" dirty="0"/>
          </a:p>
        </p:txBody>
      </p:sp>
      <p:sp>
        <p:nvSpPr>
          <p:cNvPr id="5" name="Text 3"/>
          <p:cNvSpPr/>
          <p:nvPr/>
        </p:nvSpPr>
        <p:spPr>
          <a:xfrm>
            <a:off x="1920240" y="1554480"/>
            <a:ext cx="6583680" cy="457200"/>
          </a:xfrm>
          <a:prstGeom prst="rect">
            <a:avLst/>
          </a:prstGeom>
          <a:noFill/>
          <a:ln/>
        </p:spPr>
        <p:txBody>
          <a:bodyPr wrap="square" lIns="0" tIns="0" rIns="0" bIns="0" rtlCol="0" anchor="ctr"/>
          <a:lstStyle/>
          <a:p>
            <a:pPr marL="0" indent="0">
              <a:buNone/>
            </a:pPr>
            <a:r>
              <a:rPr lang="en-US" sz="1500" dirty="0">
                <a:solidFill>
                  <a:srgbClr val="52B788"/>
                </a:solidFill>
                <a:latin typeface="Calibri" pitchFamily="34" charset="0"/>
                <a:ea typeface="Calibri" pitchFamily="34" charset="-122"/>
                <a:cs typeface="Calibri" pitchFamily="34" charset="-120"/>
              </a:rPr>
              <a:t>Fuel your body like a professional athlete</a:t>
            </a:r>
            <a:endParaRPr lang="en-US" sz="1500" dirty="0"/>
          </a:p>
        </p:txBody>
      </p:sp>
      <p:sp>
        <p:nvSpPr>
          <p:cNvPr id="6" name="Shape 4"/>
          <p:cNvSpPr/>
          <p:nvPr/>
        </p:nvSpPr>
        <p:spPr>
          <a:xfrm>
            <a:off x="1371600" y="2926080"/>
            <a:ext cx="6400800" cy="1463040"/>
          </a:xfrm>
          <a:prstGeom prst="rect">
            <a:avLst/>
          </a:prstGeom>
          <a:solidFill>
            <a:srgbClr val="234D35"/>
          </a:solidFill>
          <a:ln/>
        </p:spPr>
        <p:txBody>
          <a:bodyPr/>
          <a:lstStyle/>
          <a:p>
            <a:endParaRPr lang="en-US"/>
          </a:p>
        </p:txBody>
      </p:sp>
      <p:sp>
        <p:nvSpPr>
          <p:cNvPr id="7" name="Text 5"/>
          <p:cNvSpPr/>
          <p:nvPr/>
        </p:nvSpPr>
        <p:spPr>
          <a:xfrm>
            <a:off x="1645920" y="3017520"/>
            <a:ext cx="5852160" cy="914400"/>
          </a:xfrm>
          <a:prstGeom prst="rect">
            <a:avLst/>
          </a:prstGeom>
          <a:noFill/>
          <a:ln/>
        </p:spPr>
        <p:txBody>
          <a:bodyPr wrap="square" lIns="0" tIns="0" rIns="0" bIns="0" rtlCol="0" anchor="ctr"/>
          <a:lstStyle/>
          <a:p>
            <a:pPr marL="0" indent="0">
              <a:buNone/>
            </a:pPr>
            <a:r>
              <a:rPr lang="en-US" sz="1400" i="1" dirty="0">
                <a:solidFill>
                  <a:srgbClr val="F0C05A"/>
                </a:solidFill>
                <a:latin typeface="Georgia" pitchFamily="34" charset="0"/>
                <a:ea typeface="Georgia" pitchFamily="34" charset="-122"/>
                <a:cs typeface="Georgia" pitchFamily="34" charset="-120"/>
              </a:rPr>
              <a:t>"A change in my diet allowed my body to perform the way it was meant to. With that change, I felt much stronger as a tennis player."</a:t>
            </a:r>
            <a:endParaRPr lang="en-US" sz="1400" dirty="0"/>
          </a:p>
        </p:txBody>
      </p:sp>
      <p:sp>
        <p:nvSpPr>
          <p:cNvPr id="8" name="Text 6"/>
          <p:cNvSpPr/>
          <p:nvPr/>
        </p:nvSpPr>
        <p:spPr>
          <a:xfrm>
            <a:off x="1645920" y="3840480"/>
            <a:ext cx="5852160" cy="365760"/>
          </a:xfrm>
          <a:prstGeom prst="rect">
            <a:avLst/>
          </a:prstGeom>
          <a:noFill/>
          <a:ln/>
        </p:spPr>
        <p:txBody>
          <a:bodyPr wrap="square" lIns="0" tIns="0" rIns="0" bIns="0" rtlCol="0" anchor="ctr"/>
          <a:lstStyle/>
          <a:p>
            <a:pPr marL="0" indent="0" algn="r">
              <a:buNone/>
            </a:pPr>
            <a:r>
              <a:rPr lang="en-US" sz="1200" dirty="0">
                <a:solidFill>
                  <a:srgbClr val="52B788"/>
                </a:solidFill>
                <a:latin typeface="Calibri" pitchFamily="34" charset="0"/>
                <a:ea typeface="Calibri" pitchFamily="34" charset="-122"/>
                <a:cs typeface="Calibri" pitchFamily="34" charset="-120"/>
              </a:rPr>
              <a:t>— Novak Djokovic</a:t>
            </a:r>
            <a:endParaRPr lang="en-US" sz="1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5">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548640"/>
          </a:xfrm>
          <a:prstGeom prst="rect">
            <a:avLst/>
          </a:prstGeom>
          <a:noFill/>
          <a:ln/>
        </p:spPr>
        <p:txBody>
          <a:bodyPr wrap="square" lIns="0" tIns="0" rIns="0" bIns="0" rtlCol="0" anchor="ctr"/>
          <a:lstStyle/>
          <a:p>
            <a:pPr marL="0" indent="0">
              <a:buNone/>
            </a:pPr>
            <a:r>
              <a:rPr lang="en-US" sz="2800" b="1" dirty="0">
                <a:solidFill>
                  <a:srgbClr val="1A3C2A"/>
                </a:solidFill>
                <a:latin typeface="Trebuchet MS" pitchFamily="34" charset="0"/>
                <a:ea typeface="Trebuchet MS" pitchFamily="34" charset="-122"/>
                <a:cs typeface="Trebuchet MS" pitchFamily="34" charset="-120"/>
              </a:rPr>
              <a:t>EAT REAL FOOD</a:t>
            </a:r>
            <a:endParaRPr lang="en-US" sz="2800" dirty="0"/>
          </a:p>
        </p:txBody>
      </p:sp>
      <p:pic>
        <p:nvPicPr>
          <p:cNvPr id="6" name="Image 0"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 y="1051560"/>
            <a:ext cx="457200" cy="457200"/>
          </a:xfrm>
          <a:prstGeom prst="rect">
            <a:avLst/>
          </a:prstGeom>
        </p:spPr>
      </p:pic>
      <p:sp>
        <p:nvSpPr>
          <p:cNvPr id="7" name="Text 4"/>
          <p:cNvSpPr/>
          <p:nvPr/>
        </p:nvSpPr>
        <p:spPr>
          <a:xfrm>
            <a:off x="1143000" y="1097280"/>
            <a:ext cx="7315200" cy="365760"/>
          </a:xfrm>
          <a:prstGeom prst="rect">
            <a:avLst/>
          </a:prstGeom>
          <a:noFill/>
          <a:ln/>
        </p:spPr>
        <p:txBody>
          <a:bodyPr wrap="square" lIns="0" tIns="0" rIns="0" bIns="0" rtlCol="0" anchor="ctr"/>
          <a:lstStyle/>
          <a:p>
            <a:pPr marL="0" indent="0">
              <a:buNone/>
            </a:pPr>
            <a:r>
              <a:rPr lang="en-US" sz="1500" b="1" dirty="0">
                <a:solidFill>
                  <a:srgbClr val="1A1A1A"/>
                </a:solidFill>
                <a:latin typeface="Georgia" pitchFamily="34" charset="0"/>
                <a:ea typeface="Georgia" pitchFamily="34" charset="-122"/>
                <a:cs typeface="Georgia" pitchFamily="34" charset="-120"/>
              </a:rPr>
              <a:t>The #1 nutrition rule: eat food that comes from nature, not from a factory.</a:t>
            </a:r>
            <a:endParaRPr lang="en-US" sz="1500" dirty="0"/>
          </a:p>
        </p:txBody>
      </p:sp>
      <p:sp>
        <p:nvSpPr>
          <p:cNvPr id="8" name="Text 5"/>
          <p:cNvSpPr/>
          <p:nvPr/>
        </p:nvSpPr>
        <p:spPr>
          <a:xfrm>
            <a:off x="731520" y="1645920"/>
            <a:ext cx="7680960" cy="2743200"/>
          </a:xfrm>
          <a:prstGeom prst="rect">
            <a:avLst/>
          </a:prstGeom>
          <a:noFill/>
          <a:ln/>
        </p:spPr>
        <p:txBody>
          <a:bodyPr wrap="square" rtlCol="0" anchor="ctr"/>
          <a:lstStyle/>
          <a:p>
            <a:pPr marL="0" indent="0">
              <a:buNone/>
            </a:pPr>
            <a:r>
              <a:rPr lang="en-US" sz="1200" b="1" dirty="0">
                <a:solidFill>
                  <a:srgbClr val="2D2D2D"/>
                </a:solidFill>
                <a:latin typeface="Calibri" pitchFamily="34" charset="0"/>
                <a:ea typeface="Calibri" pitchFamily="34" charset="-122"/>
                <a:cs typeface="Calibri" pitchFamily="34" charset="-120"/>
              </a:rPr>
              <a:t>What is "real food"?</a:t>
            </a:r>
            <a:endParaRPr lang="en-US" sz="1200" dirty="0"/>
          </a:p>
          <a:p>
            <a:pPr marL="0" indent="0">
              <a:spcAft>
                <a:spcPts val="1000"/>
              </a:spcAft>
              <a:buNone/>
            </a:pPr>
            <a:r>
              <a:rPr lang="en-US" sz="1200" dirty="0">
                <a:solidFill>
                  <a:srgbClr val="2D2D2D"/>
                </a:solidFill>
                <a:latin typeface="Calibri" pitchFamily="34" charset="0"/>
                <a:ea typeface="Calibri" pitchFamily="34" charset="-122"/>
                <a:cs typeface="Calibri" pitchFamily="34" charset="-120"/>
              </a:rPr>
              <a:t>Fruits, vegetables, rice, chicken, fish, eggs, nuts, beans, oats — food that looks like what it actually is. If your grandmother would recognize it as food, it's probably real food.</a:t>
            </a:r>
            <a:endParaRPr lang="en-US" sz="1200" dirty="0"/>
          </a:p>
          <a:p>
            <a:pPr marL="0" indent="0">
              <a:buNone/>
            </a:pPr>
            <a:r>
              <a:rPr lang="en-US" sz="1200" b="1" dirty="0">
                <a:solidFill>
                  <a:srgbClr val="2D2D2D"/>
                </a:solidFill>
                <a:latin typeface="Calibri" pitchFamily="34" charset="0"/>
                <a:ea typeface="Calibri" pitchFamily="34" charset="-122"/>
                <a:cs typeface="Calibri" pitchFamily="34" charset="-120"/>
              </a:rPr>
              <a:t>What is "processed food"?</a:t>
            </a:r>
            <a:endParaRPr lang="en-US" sz="1200" dirty="0"/>
          </a:p>
          <a:p>
            <a:pPr marL="0" indent="0">
              <a:spcAft>
                <a:spcPts val="1000"/>
              </a:spcAft>
              <a:buNone/>
            </a:pPr>
            <a:r>
              <a:rPr lang="en-US" sz="1200" dirty="0">
                <a:solidFill>
                  <a:srgbClr val="2D2D2D"/>
                </a:solidFill>
                <a:latin typeface="Calibri" pitchFamily="34" charset="0"/>
                <a:ea typeface="Calibri" pitchFamily="34" charset="-122"/>
                <a:cs typeface="Calibri" pitchFamily="34" charset="-120"/>
              </a:rPr>
              <a:t>Chips, candy, soda, fast food, frozen meals, sugary cereals — food that comes in a package with a long list of ingredients you can't pronounce.</a:t>
            </a:r>
            <a:endParaRPr lang="en-US" sz="1200" dirty="0"/>
          </a:p>
          <a:p>
            <a:pPr marL="0" indent="0">
              <a:buNone/>
            </a:pPr>
            <a:r>
              <a:rPr lang="en-US" sz="1200" b="1" dirty="0">
                <a:solidFill>
                  <a:srgbClr val="2D2D2D"/>
                </a:solidFill>
                <a:latin typeface="Calibri" pitchFamily="34" charset="0"/>
                <a:ea typeface="Calibri" pitchFamily="34" charset="-122"/>
                <a:cs typeface="Calibri" pitchFamily="34" charset="-120"/>
              </a:rPr>
              <a:t>The simple rule:</a:t>
            </a:r>
            <a:endParaRPr lang="en-US" sz="1200" dirty="0"/>
          </a:p>
          <a:p>
            <a:pPr marL="0" indent="0">
              <a:spcAft>
                <a:spcPts val="1000"/>
              </a:spcAft>
              <a:buNone/>
            </a:pPr>
            <a:r>
              <a:rPr lang="en-US" sz="1200" dirty="0">
                <a:solidFill>
                  <a:srgbClr val="2D2D2D"/>
                </a:solidFill>
                <a:latin typeface="Calibri" pitchFamily="34" charset="0"/>
                <a:ea typeface="Calibri" pitchFamily="34" charset="-122"/>
                <a:cs typeface="Calibri" pitchFamily="34" charset="-120"/>
              </a:rPr>
              <a:t>Look at the ingredients list on the package. The fewer ingredients, the better. If it has 3-5 ingredients, it's probably okay. If it has 20+ ingredients with names you don't recognize — skip it.</a:t>
            </a:r>
            <a:endParaRPr lang="en-US" sz="1200" dirty="0"/>
          </a:p>
          <a:p>
            <a:pPr marL="0" indent="0">
              <a:buNone/>
            </a:pPr>
            <a:r>
              <a:rPr lang="en-US" sz="1200" b="1" i="1" dirty="0">
                <a:solidFill>
                  <a:srgbClr val="D4A843"/>
                </a:solidFill>
                <a:latin typeface="Calibri" pitchFamily="34" charset="0"/>
                <a:ea typeface="Calibri" pitchFamily="34" charset="-122"/>
                <a:cs typeface="Calibri" pitchFamily="34" charset="-120"/>
              </a:rPr>
              <a:t>Real food always comes first. Supplements are just that — supplements, not replacements.</a:t>
            </a:r>
            <a:endParaRPr lang="en-US" sz="1200" dirty="0"/>
          </a:p>
        </p:txBody>
      </p:sp>
      <p:pic>
        <p:nvPicPr>
          <p:cNvPr id="4" name="Picture 3">
            <a:extLst>
              <a:ext uri="{FF2B5EF4-FFF2-40B4-BE49-F238E27FC236}">
                <a16:creationId xmlns:a16="http://schemas.microsoft.com/office/drawing/2014/main" id="{DD13BC29-149E-D09D-7A2F-B07A7A764149}"/>
              </a:ext>
            </a:extLst>
          </p:cNvPr>
          <p:cNvPicPr>
            <a:picLocks noChangeAspect="1"/>
          </p:cNvPicPr>
          <p:nvPr/>
        </p:nvPicPr>
        <p:blipFill>
          <a:blip r:embed="rId4"/>
          <a:stretch>
            <a:fillRect/>
          </a:stretch>
        </p:blipFill>
        <p:spPr>
          <a:xfrm>
            <a:off x="6198704" y="228600"/>
            <a:ext cx="2259496" cy="4572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6">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NUTRITION: The Foundation of Performance</a:t>
            </a:r>
            <a:endParaRPr lang="en-US" sz="2200" dirty="0"/>
          </a:p>
        </p:txBody>
      </p:sp>
      <p:sp>
        <p:nvSpPr>
          <p:cNvPr id="6" name="Shape 4"/>
          <p:cNvSpPr/>
          <p:nvPr/>
        </p:nvSpPr>
        <p:spPr>
          <a:xfrm>
            <a:off x="320040" y="868680"/>
            <a:ext cx="2697480" cy="34747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7" name="Shape 5"/>
          <p:cNvSpPr/>
          <p:nvPr/>
        </p:nvSpPr>
        <p:spPr>
          <a:xfrm>
            <a:off x="320040" y="868680"/>
            <a:ext cx="2697480" cy="502920"/>
          </a:xfrm>
          <a:prstGeom prst="rect">
            <a:avLst/>
          </a:prstGeom>
          <a:solidFill>
            <a:srgbClr val="D4A843"/>
          </a:solidFill>
          <a:ln/>
        </p:spPr>
        <p:txBody>
          <a:bodyPr/>
          <a:lstStyle/>
          <a:p>
            <a:endParaRPr lang="en-US"/>
          </a:p>
        </p:txBody>
      </p:sp>
      <p:sp>
        <p:nvSpPr>
          <p:cNvPr id="8" name="Text 6"/>
          <p:cNvSpPr/>
          <p:nvPr/>
        </p:nvSpPr>
        <p:spPr>
          <a:xfrm>
            <a:off x="320040" y="868680"/>
            <a:ext cx="2697480" cy="320040"/>
          </a:xfrm>
          <a:prstGeom prst="rect">
            <a:avLst/>
          </a:prstGeom>
          <a:noFill/>
          <a:ln/>
        </p:spPr>
        <p:txBody>
          <a:bodyPr wrap="square" lIns="0" tIns="0" rIns="0" bIns="0" rtlCol="0" anchor="b"/>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CARBOHYDRATES</a:t>
            </a:r>
            <a:endParaRPr lang="en-US" sz="1200" dirty="0"/>
          </a:p>
        </p:txBody>
      </p:sp>
      <p:sp>
        <p:nvSpPr>
          <p:cNvPr id="9" name="Text 7"/>
          <p:cNvSpPr/>
          <p:nvPr/>
        </p:nvSpPr>
        <p:spPr>
          <a:xfrm>
            <a:off x="320040" y="1161288"/>
            <a:ext cx="2697480" cy="201168"/>
          </a:xfrm>
          <a:prstGeom prst="rect">
            <a:avLst/>
          </a:prstGeom>
          <a:noFill/>
          <a:ln/>
        </p:spPr>
        <p:txBody>
          <a:bodyPr wrap="square" lIns="0" tIns="0" rIns="0" bIns="0" rtlCol="0" anchor="ctr"/>
          <a:lstStyle/>
          <a:p>
            <a:pPr marL="0" indent="0" algn="ctr">
              <a:buNone/>
            </a:pPr>
            <a:r>
              <a:rPr lang="en-US" sz="900" dirty="0">
                <a:solidFill>
                  <a:srgbClr val="FFFFFF"/>
                </a:solidFill>
                <a:latin typeface="Calibri" pitchFamily="34" charset="0"/>
                <a:ea typeface="Calibri" pitchFamily="34" charset="-122"/>
                <a:cs typeface="Calibri" pitchFamily="34" charset="-120"/>
              </a:rPr>
              <a:t>Your Fuel</a:t>
            </a:r>
            <a:endParaRPr lang="en-US" sz="900" dirty="0"/>
          </a:p>
        </p:txBody>
      </p:sp>
      <p:sp>
        <p:nvSpPr>
          <p:cNvPr id="10" name="Text 8"/>
          <p:cNvSpPr/>
          <p:nvPr/>
        </p:nvSpPr>
        <p:spPr>
          <a:xfrm>
            <a:off x="457200" y="1463040"/>
            <a:ext cx="2423160" cy="2286000"/>
          </a:xfrm>
          <a:prstGeom prst="rect">
            <a:avLst/>
          </a:prstGeom>
          <a:noFill/>
          <a:ln/>
        </p:spPr>
        <p:txBody>
          <a:bodyPr wrap="square" lIns="0" tIns="0" rIns="0" bIns="0" rtlCol="0" anchor="t"/>
          <a:lstStyle/>
          <a:p>
            <a:pPr marL="0" indent="0">
              <a:buNone/>
            </a:pPr>
            <a:r>
              <a:rPr lang="en-US" sz="1000" dirty="0">
                <a:solidFill>
                  <a:srgbClr val="2D2D2D"/>
                </a:solidFill>
                <a:latin typeface="Calibri" pitchFamily="34" charset="0"/>
                <a:ea typeface="Calibri" pitchFamily="34" charset="-122"/>
                <a:cs typeface="Calibri" pitchFamily="34" charset="-120"/>
              </a:rPr>
              <a:t>Carbs are stored as energy in your muscles. They are your main fuel during tennis. Without enough carbs, you'll run out of energy mid-match.</a:t>
            </a:r>
            <a:endParaRPr lang="en-US" sz="1000" dirty="0"/>
          </a:p>
          <a:p>
            <a:pPr marL="0" indent="0">
              <a:buNone/>
            </a:pPr>
            <a:endParaRPr lang="en-US" sz="1000" dirty="0"/>
          </a:p>
          <a:p>
            <a:pPr marL="0" indent="0">
              <a:buNone/>
            </a:pPr>
            <a:r>
              <a:rPr lang="en-US" sz="1000" dirty="0">
                <a:solidFill>
                  <a:srgbClr val="2D2D2D"/>
                </a:solidFill>
                <a:latin typeface="Calibri" pitchFamily="34" charset="0"/>
                <a:ea typeface="Calibri" pitchFamily="34" charset="-122"/>
                <a:cs typeface="Calibri" pitchFamily="34" charset="-120"/>
              </a:rPr>
              <a:t>Good sources: Rice, pasta, oats, bread, potatoes, bananas, fruits.</a:t>
            </a:r>
            <a:endParaRPr lang="en-US" sz="1000" dirty="0"/>
          </a:p>
        </p:txBody>
      </p:sp>
      <p:sp>
        <p:nvSpPr>
          <p:cNvPr id="11" name="Text 9"/>
          <p:cNvSpPr/>
          <p:nvPr/>
        </p:nvSpPr>
        <p:spPr>
          <a:xfrm>
            <a:off x="411480" y="3840480"/>
            <a:ext cx="2514600" cy="365760"/>
          </a:xfrm>
          <a:prstGeom prst="rect">
            <a:avLst/>
          </a:prstGeom>
          <a:noFill/>
          <a:ln/>
        </p:spPr>
        <p:txBody>
          <a:bodyPr wrap="square" lIns="0" tIns="0" rIns="0" bIns="0" rtlCol="0" anchor="ctr"/>
          <a:lstStyle/>
          <a:p>
            <a:pPr marL="0" indent="0" algn="ctr">
              <a:buNone/>
            </a:pPr>
            <a:r>
              <a:rPr lang="en-US" sz="900" b="1" dirty="0">
                <a:solidFill>
                  <a:srgbClr val="D4A843"/>
                </a:solidFill>
                <a:latin typeface="Trebuchet MS" pitchFamily="34" charset="0"/>
                <a:ea typeface="Trebuchet MS" pitchFamily="34" charset="-122"/>
                <a:cs typeface="Trebuchet MS" pitchFamily="34" charset="-120"/>
              </a:rPr>
              <a:t>6-10 g per kg body weight daily</a:t>
            </a:r>
            <a:endParaRPr lang="en-US" sz="900" dirty="0"/>
          </a:p>
        </p:txBody>
      </p:sp>
      <p:sp>
        <p:nvSpPr>
          <p:cNvPr id="12" name="Shape 10"/>
          <p:cNvSpPr/>
          <p:nvPr/>
        </p:nvSpPr>
        <p:spPr>
          <a:xfrm>
            <a:off x="3246120" y="868680"/>
            <a:ext cx="2697480" cy="34747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3" name="Shape 11"/>
          <p:cNvSpPr/>
          <p:nvPr/>
        </p:nvSpPr>
        <p:spPr>
          <a:xfrm>
            <a:off x="3246120" y="868680"/>
            <a:ext cx="2697480" cy="502920"/>
          </a:xfrm>
          <a:prstGeom prst="rect">
            <a:avLst/>
          </a:prstGeom>
          <a:solidFill>
            <a:srgbClr val="2D6A4F"/>
          </a:solidFill>
          <a:ln/>
        </p:spPr>
        <p:txBody>
          <a:bodyPr/>
          <a:lstStyle/>
          <a:p>
            <a:endParaRPr lang="en-US"/>
          </a:p>
        </p:txBody>
      </p:sp>
      <p:sp>
        <p:nvSpPr>
          <p:cNvPr id="14" name="Text 12"/>
          <p:cNvSpPr/>
          <p:nvPr/>
        </p:nvSpPr>
        <p:spPr>
          <a:xfrm>
            <a:off x="3246120" y="868680"/>
            <a:ext cx="2697480" cy="320040"/>
          </a:xfrm>
          <a:prstGeom prst="rect">
            <a:avLst/>
          </a:prstGeom>
          <a:noFill/>
          <a:ln/>
        </p:spPr>
        <p:txBody>
          <a:bodyPr wrap="square" lIns="0" tIns="0" rIns="0" bIns="0" rtlCol="0" anchor="b"/>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PROTEIN</a:t>
            </a:r>
            <a:endParaRPr lang="en-US" sz="1200" dirty="0"/>
          </a:p>
        </p:txBody>
      </p:sp>
      <p:sp>
        <p:nvSpPr>
          <p:cNvPr id="15" name="Text 13"/>
          <p:cNvSpPr/>
          <p:nvPr/>
        </p:nvSpPr>
        <p:spPr>
          <a:xfrm>
            <a:off x="3246120" y="1161288"/>
            <a:ext cx="2697480" cy="201168"/>
          </a:xfrm>
          <a:prstGeom prst="rect">
            <a:avLst/>
          </a:prstGeom>
          <a:noFill/>
          <a:ln/>
        </p:spPr>
        <p:txBody>
          <a:bodyPr wrap="square" lIns="0" tIns="0" rIns="0" bIns="0" rtlCol="0" anchor="ctr"/>
          <a:lstStyle/>
          <a:p>
            <a:pPr marL="0" indent="0" algn="ctr">
              <a:buNone/>
            </a:pPr>
            <a:r>
              <a:rPr lang="en-US" sz="900" dirty="0">
                <a:solidFill>
                  <a:srgbClr val="FFFFFF"/>
                </a:solidFill>
                <a:latin typeface="Calibri" pitchFamily="34" charset="0"/>
                <a:ea typeface="Calibri" pitchFamily="34" charset="-122"/>
                <a:cs typeface="Calibri" pitchFamily="34" charset="-120"/>
              </a:rPr>
              <a:t>Your Repair Kit</a:t>
            </a:r>
            <a:endParaRPr lang="en-US" sz="900" dirty="0"/>
          </a:p>
        </p:txBody>
      </p:sp>
      <p:sp>
        <p:nvSpPr>
          <p:cNvPr id="16" name="Text 14"/>
          <p:cNvSpPr/>
          <p:nvPr/>
        </p:nvSpPr>
        <p:spPr>
          <a:xfrm>
            <a:off x="3383280" y="1463040"/>
            <a:ext cx="2423160" cy="2286000"/>
          </a:xfrm>
          <a:prstGeom prst="rect">
            <a:avLst/>
          </a:prstGeom>
          <a:noFill/>
          <a:ln/>
        </p:spPr>
        <p:txBody>
          <a:bodyPr wrap="square" lIns="0" tIns="0" rIns="0" bIns="0" rtlCol="0" anchor="t"/>
          <a:lstStyle/>
          <a:p>
            <a:pPr marL="0" indent="0">
              <a:buNone/>
            </a:pPr>
            <a:r>
              <a:rPr lang="en-US" sz="1000" dirty="0">
                <a:solidFill>
                  <a:srgbClr val="2D2D2D"/>
                </a:solidFill>
                <a:latin typeface="Calibri" pitchFamily="34" charset="0"/>
                <a:ea typeface="Calibri" pitchFamily="34" charset="-122"/>
                <a:cs typeface="Calibri" pitchFamily="34" charset="-120"/>
              </a:rPr>
              <a:t>Protein rebuilds the muscle fibers damaged during training. Without enough protein, recovery is slower.</a:t>
            </a:r>
            <a:endParaRPr lang="en-US" sz="1000" dirty="0"/>
          </a:p>
          <a:p>
            <a:pPr marL="0" indent="0">
              <a:buNone/>
            </a:pPr>
            <a:endParaRPr lang="en-US" sz="1000" dirty="0"/>
          </a:p>
          <a:p>
            <a:pPr marL="0" indent="0">
              <a:buNone/>
            </a:pPr>
            <a:r>
              <a:rPr lang="en-US" sz="1000" dirty="0">
                <a:solidFill>
                  <a:srgbClr val="2D2D2D"/>
                </a:solidFill>
                <a:latin typeface="Calibri" pitchFamily="34" charset="0"/>
                <a:ea typeface="Calibri" pitchFamily="34" charset="-122"/>
                <a:cs typeface="Calibri" pitchFamily="34" charset="-120"/>
              </a:rPr>
              <a:t>Good sources: Chicken, fish, eggs, dairy, beans, lentils, tofu.</a:t>
            </a:r>
            <a:endParaRPr lang="en-US" sz="1000" dirty="0"/>
          </a:p>
        </p:txBody>
      </p:sp>
      <p:sp>
        <p:nvSpPr>
          <p:cNvPr id="17" name="Text 15"/>
          <p:cNvSpPr/>
          <p:nvPr/>
        </p:nvSpPr>
        <p:spPr>
          <a:xfrm>
            <a:off x="3337560" y="3840480"/>
            <a:ext cx="2514600" cy="365760"/>
          </a:xfrm>
          <a:prstGeom prst="rect">
            <a:avLst/>
          </a:prstGeom>
          <a:noFill/>
          <a:ln/>
        </p:spPr>
        <p:txBody>
          <a:bodyPr wrap="square" lIns="0" tIns="0" rIns="0" bIns="0" rtlCol="0" anchor="ctr"/>
          <a:lstStyle/>
          <a:p>
            <a:pPr marL="0" indent="0" algn="ctr">
              <a:buNone/>
            </a:pPr>
            <a:r>
              <a:rPr lang="en-US" sz="900" b="1" dirty="0">
                <a:solidFill>
                  <a:srgbClr val="2D6A4F"/>
                </a:solidFill>
                <a:latin typeface="Trebuchet MS" pitchFamily="34" charset="0"/>
                <a:ea typeface="Trebuchet MS" pitchFamily="34" charset="-122"/>
                <a:cs typeface="Trebuchet MS" pitchFamily="34" charset="-120"/>
              </a:rPr>
              <a:t>~1.6 g per kg body weight daily</a:t>
            </a:r>
            <a:endParaRPr lang="en-US" sz="900" dirty="0"/>
          </a:p>
        </p:txBody>
      </p:sp>
      <p:sp>
        <p:nvSpPr>
          <p:cNvPr id="18" name="Shape 16"/>
          <p:cNvSpPr/>
          <p:nvPr/>
        </p:nvSpPr>
        <p:spPr>
          <a:xfrm>
            <a:off x="6172200" y="868680"/>
            <a:ext cx="2697480" cy="34747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9" name="Shape 17"/>
          <p:cNvSpPr/>
          <p:nvPr/>
        </p:nvSpPr>
        <p:spPr>
          <a:xfrm>
            <a:off x="6172200" y="868680"/>
            <a:ext cx="2697480" cy="502920"/>
          </a:xfrm>
          <a:prstGeom prst="rect">
            <a:avLst/>
          </a:prstGeom>
          <a:solidFill>
            <a:srgbClr val="52B788"/>
          </a:solidFill>
          <a:ln/>
        </p:spPr>
        <p:txBody>
          <a:bodyPr/>
          <a:lstStyle/>
          <a:p>
            <a:endParaRPr lang="en-US"/>
          </a:p>
        </p:txBody>
      </p:sp>
      <p:sp>
        <p:nvSpPr>
          <p:cNvPr id="20" name="Text 18"/>
          <p:cNvSpPr/>
          <p:nvPr/>
        </p:nvSpPr>
        <p:spPr>
          <a:xfrm>
            <a:off x="6172200" y="868680"/>
            <a:ext cx="2697480" cy="320040"/>
          </a:xfrm>
          <a:prstGeom prst="rect">
            <a:avLst/>
          </a:prstGeom>
          <a:noFill/>
          <a:ln/>
        </p:spPr>
        <p:txBody>
          <a:bodyPr wrap="square" lIns="0" tIns="0" rIns="0" bIns="0" rtlCol="0" anchor="b"/>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HEALTHY FATS</a:t>
            </a:r>
            <a:endParaRPr lang="en-US" sz="1200" dirty="0"/>
          </a:p>
        </p:txBody>
      </p:sp>
      <p:sp>
        <p:nvSpPr>
          <p:cNvPr id="21" name="Text 19"/>
          <p:cNvSpPr/>
          <p:nvPr/>
        </p:nvSpPr>
        <p:spPr>
          <a:xfrm>
            <a:off x="6172200" y="1161288"/>
            <a:ext cx="2697480" cy="201168"/>
          </a:xfrm>
          <a:prstGeom prst="rect">
            <a:avLst/>
          </a:prstGeom>
          <a:noFill/>
          <a:ln/>
        </p:spPr>
        <p:txBody>
          <a:bodyPr wrap="square" lIns="0" tIns="0" rIns="0" bIns="0" rtlCol="0" anchor="ctr"/>
          <a:lstStyle/>
          <a:p>
            <a:pPr marL="0" indent="0" algn="ctr">
              <a:buNone/>
            </a:pPr>
            <a:r>
              <a:rPr lang="en-US" sz="900" dirty="0">
                <a:solidFill>
                  <a:srgbClr val="FFFFFF"/>
                </a:solidFill>
                <a:latin typeface="Calibri" pitchFamily="34" charset="0"/>
                <a:ea typeface="Calibri" pitchFamily="34" charset="-122"/>
                <a:cs typeface="Calibri" pitchFamily="34" charset="-120"/>
              </a:rPr>
              <a:t>Your Protector</a:t>
            </a:r>
            <a:endParaRPr lang="en-US" sz="900" dirty="0"/>
          </a:p>
        </p:txBody>
      </p:sp>
      <p:sp>
        <p:nvSpPr>
          <p:cNvPr id="22" name="Text 20"/>
          <p:cNvSpPr/>
          <p:nvPr/>
        </p:nvSpPr>
        <p:spPr>
          <a:xfrm>
            <a:off x="6309360" y="1463040"/>
            <a:ext cx="2423160" cy="2286000"/>
          </a:xfrm>
          <a:prstGeom prst="rect">
            <a:avLst/>
          </a:prstGeom>
          <a:noFill/>
          <a:ln/>
        </p:spPr>
        <p:txBody>
          <a:bodyPr wrap="square" lIns="0" tIns="0" rIns="0" bIns="0" rtlCol="0" anchor="t"/>
          <a:lstStyle/>
          <a:p>
            <a:pPr marL="0" indent="0">
              <a:buNone/>
            </a:pPr>
            <a:r>
              <a:rPr lang="en-US" sz="1000" dirty="0">
                <a:solidFill>
                  <a:srgbClr val="2D2D2D"/>
                </a:solidFill>
                <a:latin typeface="Calibri" pitchFamily="34" charset="0"/>
                <a:ea typeface="Calibri" pitchFamily="34" charset="-122"/>
                <a:cs typeface="Calibri" pitchFamily="34" charset="-120"/>
              </a:rPr>
              <a:t>GOOD fats: avocado, nuts, olive oil, salmon, seeds. These reduce inflammation, protect joints, and help absorb vitamins.</a:t>
            </a:r>
            <a:endParaRPr lang="en-US" sz="1000" dirty="0"/>
          </a:p>
          <a:p>
            <a:pPr marL="0" indent="0">
              <a:buNone/>
            </a:pPr>
            <a:endParaRPr lang="en-US" sz="1000" dirty="0"/>
          </a:p>
          <a:p>
            <a:pPr marL="0" indent="0">
              <a:buNone/>
            </a:pPr>
            <a:r>
              <a:rPr lang="en-US" sz="1000" dirty="0">
                <a:solidFill>
                  <a:srgbClr val="2D2D2D"/>
                </a:solidFill>
                <a:latin typeface="Calibri" pitchFamily="34" charset="0"/>
                <a:ea typeface="Calibri" pitchFamily="34" charset="-122"/>
                <a:cs typeface="Calibri" pitchFamily="34" charset="-120"/>
              </a:rPr>
              <a:t>BAD fats: fried food, fast food, chips, pastries, processed snacks. These increase inflammation and slow recovery.</a:t>
            </a:r>
            <a:endParaRPr lang="en-US" sz="1000" dirty="0"/>
          </a:p>
        </p:txBody>
      </p:sp>
      <p:sp>
        <p:nvSpPr>
          <p:cNvPr id="23" name="Text 21"/>
          <p:cNvSpPr/>
          <p:nvPr/>
        </p:nvSpPr>
        <p:spPr>
          <a:xfrm>
            <a:off x="6263640" y="3840480"/>
            <a:ext cx="2514600" cy="365760"/>
          </a:xfrm>
          <a:prstGeom prst="rect">
            <a:avLst/>
          </a:prstGeom>
          <a:noFill/>
          <a:ln/>
        </p:spPr>
        <p:txBody>
          <a:bodyPr wrap="square" lIns="0" tIns="0" rIns="0" bIns="0" rtlCol="0" anchor="ctr"/>
          <a:lstStyle/>
          <a:p>
            <a:pPr marL="0" indent="0" algn="ctr">
              <a:buNone/>
            </a:pPr>
            <a:r>
              <a:rPr lang="en-US" sz="900" b="1" dirty="0">
                <a:solidFill>
                  <a:srgbClr val="52B788"/>
                </a:solidFill>
                <a:latin typeface="Trebuchet MS" pitchFamily="34" charset="0"/>
                <a:ea typeface="Trebuchet MS" pitchFamily="34" charset="-122"/>
                <a:cs typeface="Trebuchet MS" pitchFamily="34" charset="-120"/>
              </a:rPr>
              <a:t>Choose natural fats, avoid fried/processed</a:t>
            </a:r>
            <a:endParaRPr lang="en-US" sz="900" dirty="0"/>
          </a:p>
        </p:txBody>
      </p:sp>
      <p:pic>
        <p:nvPicPr>
          <p:cNvPr id="4" name="Picture 3">
            <a:extLst>
              <a:ext uri="{FF2B5EF4-FFF2-40B4-BE49-F238E27FC236}">
                <a16:creationId xmlns:a16="http://schemas.microsoft.com/office/drawing/2014/main" id="{C205ACE8-F8DA-DD76-A7C0-B11FAB6303C1}"/>
              </a:ext>
            </a:extLst>
          </p:cNvPr>
          <p:cNvPicPr>
            <a:picLocks noChangeAspect="1"/>
          </p:cNvPicPr>
          <p:nvPr/>
        </p:nvPicPr>
        <p:blipFill>
          <a:blip r:embed="rId3"/>
          <a:stretch>
            <a:fillRect/>
          </a:stretch>
        </p:blipFill>
        <p:spPr>
          <a:xfrm>
            <a:off x="6610184" y="237744"/>
            <a:ext cx="2259496" cy="457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548640"/>
          </a:xfrm>
          <a:prstGeom prst="rect">
            <a:avLst/>
          </a:prstGeom>
          <a:noFill/>
          <a:ln/>
        </p:spPr>
        <p:txBody>
          <a:bodyPr wrap="square" lIns="0" tIns="0" rIns="0" bIns="0" rtlCol="0" anchor="ctr"/>
          <a:lstStyle/>
          <a:p>
            <a:pPr marL="0" indent="0">
              <a:buNone/>
            </a:pPr>
            <a:r>
              <a:rPr lang="en-US" sz="2600" b="1" dirty="0">
                <a:solidFill>
                  <a:srgbClr val="1A3C2A"/>
                </a:solidFill>
                <a:latin typeface="Trebuchet MS" pitchFamily="34" charset="0"/>
                <a:ea typeface="Trebuchet MS" pitchFamily="34" charset="-122"/>
                <a:cs typeface="Trebuchet MS" pitchFamily="34" charset="-120"/>
              </a:rPr>
              <a:t>THE PHYSICAL DEMANDS OF TENNIS</a:t>
            </a:r>
            <a:endParaRPr lang="en-US" sz="2600" dirty="0"/>
          </a:p>
        </p:txBody>
      </p:sp>
      <p:sp>
        <p:nvSpPr>
          <p:cNvPr id="6" name="Shape 4"/>
          <p:cNvSpPr/>
          <p:nvPr/>
        </p:nvSpPr>
        <p:spPr>
          <a:xfrm>
            <a:off x="457200" y="1051560"/>
            <a:ext cx="1920240" cy="14630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7" name="Text 5"/>
          <p:cNvSpPr/>
          <p:nvPr/>
        </p:nvSpPr>
        <p:spPr>
          <a:xfrm>
            <a:off x="457200" y="1143000"/>
            <a:ext cx="1920240" cy="640080"/>
          </a:xfrm>
          <a:prstGeom prst="rect">
            <a:avLst/>
          </a:prstGeom>
          <a:noFill/>
          <a:ln/>
        </p:spPr>
        <p:txBody>
          <a:bodyPr wrap="square" lIns="0" tIns="0" rIns="0" bIns="0" rtlCol="0" anchor="ctr"/>
          <a:lstStyle/>
          <a:p>
            <a:pPr marL="0" indent="0" algn="ctr">
              <a:buNone/>
            </a:pPr>
            <a:r>
              <a:rPr lang="en-US" sz="2800" b="1" dirty="0">
                <a:solidFill>
                  <a:srgbClr val="2D6A4F"/>
                </a:solidFill>
                <a:latin typeface="Georgia" pitchFamily="34" charset="0"/>
                <a:ea typeface="Georgia" pitchFamily="34" charset="-122"/>
                <a:cs typeface="Georgia" pitchFamily="34" charset="-120"/>
              </a:rPr>
              <a:t>500+</a:t>
            </a:r>
            <a:endParaRPr lang="en-US" sz="2800" dirty="0"/>
          </a:p>
        </p:txBody>
      </p:sp>
      <p:sp>
        <p:nvSpPr>
          <p:cNvPr id="8" name="Text 6"/>
          <p:cNvSpPr/>
          <p:nvPr/>
        </p:nvSpPr>
        <p:spPr>
          <a:xfrm>
            <a:off x="457200" y="1828800"/>
            <a:ext cx="1920240" cy="548640"/>
          </a:xfrm>
          <a:prstGeom prst="rect">
            <a:avLst/>
          </a:prstGeom>
          <a:noFill/>
          <a:ln/>
        </p:spPr>
        <p:txBody>
          <a:bodyPr wrap="square" lIns="0" tIns="0" rIns="0" bIns="0" rtlCol="0" anchor="ctr"/>
          <a:lstStyle/>
          <a:p>
            <a:pPr marL="0" indent="0" algn="ctr">
              <a:buNone/>
            </a:pPr>
            <a:r>
              <a:rPr lang="en-US" sz="1100" dirty="0">
                <a:solidFill>
                  <a:srgbClr val="6B7B6E"/>
                </a:solidFill>
                <a:latin typeface="Calibri" pitchFamily="34" charset="0"/>
                <a:ea typeface="Calibri" pitchFamily="34" charset="-122"/>
                <a:cs typeface="Calibri" pitchFamily="34" charset="-120"/>
              </a:rPr>
              <a:t>Direction changes</a:t>
            </a:r>
            <a:endParaRPr lang="en-US" sz="1100" dirty="0"/>
          </a:p>
          <a:p>
            <a:pPr marL="0" indent="0" algn="ctr">
              <a:buNone/>
            </a:pPr>
            <a:r>
              <a:rPr lang="en-US" sz="1100" dirty="0">
                <a:solidFill>
                  <a:srgbClr val="6B7B6E"/>
                </a:solidFill>
                <a:latin typeface="Calibri" pitchFamily="34" charset="0"/>
                <a:ea typeface="Calibri" pitchFamily="34" charset="-122"/>
                <a:cs typeface="Calibri" pitchFamily="34" charset="-120"/>
              </a:rPr>
              <a:t>per match</a:t>
            </a:r>
            <a:endParaRPr lang="en-US" sz="1100" dirty="0"/>
          </a:p>
        </p:txBody>
      </p:sp>
      <p:sp>
        <p:nvSpPr>
          <p:cNvPr id="9" name="Shape 7"/>
          <p:cNvSpPr/>
          <p:nvPr/>
        </p:nvSpPr>
        <p:spPr>
          <a:xfrm>
            <a:off x="2606040" y="1051560"/>
            <a:ext cx="1920240" cy="14630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dirty="0"/>
          </a:p>
        </p:txBody>
      </p:sp>
      <p:sp>
        <p:nvSpPr>
          <p:cNvPr id="10" name="Text 8"/>
          <p:cNvSpPr/>
          <p:nvPr/>
        </p:nvSpPr>
        <p:spPr>
          <a:xfrm>
            <a:off x="2606040" y="1143000"/>
            <a:ext cx="1920240" cy="640080"/>
          </a:xfrm>
          <a:prstGeom prst="rect">
            <a:avLst/>
          </a:prstGeom>
          <a:noFill/>
          <a:ln/>
        </p:spPr>
        <p:txBody>
          <a:bodyPr wrap="square" lIns="0" tIns="0" rIns="0" bIns="0" rtlCol="0" anchor="ctr"/>
          <a:lstStyle/>
          <a:p>
            <a:pPr marL="0" indent="0" algn="ctr">
              <a:buNone/>
            </a:pPr>
            <a:r>
              <a:rPr lang="en-US" sz="2800" b="1" dirty="0">
                <a:solidFill>
                  <a:srgbClr val="D4A843"/>
                </a:solidFill>
                <a:latin typeface="Georgia" pitchFamily="34" charset="0"/>
                <a:ea typeface="Georgia" pitchFamily="34" charset="-122"/>
                <a:cs typeface="Georgia" pitchFamily="34" charset="-120"/>
              </a:rPr>
              <a:t>3-6</a:t>
            </a:r>
            <a:endParaRPr lang="en-US" sz="2800" dirty="0"/>
          </a:p>
        </p:txBody>
      </p:sp>
      <p:sp>
        <p:nvSpPr>
          <p:cNvPr id="11" name="Text 9"/>
          <p:cNvSpPr/>
          <p:nvPr/>
        </p:nvSpPr>
        <p:spPr>
          <a:xfrm>
            <a:off x="2606040" y="1828800"/>
            <a:ext cx="1920240" cy="548640"/>
          </a:xfrm>
          <a:prstGeom prst="rect">
            <a:avLst/>
          </a:prstGeom>
          <a:noFill/>
          <a:ln/>
        </p:spPr>
        <p:txBody>
          <a:bodyPr wrap="square" lIns="0" tIns="0" rIns="0" bIns="0" rtlCol="0" anchor="ctr"/>
          <a:lstStyle/>
          <a:p>
            <a:pPr marL="0" indent="0" algn="ctr">
              <a:buNone/>
            </a:pPr>
            <a:r>
              <a:rPr lang="en-US" sz="1100" dirty="0">
                <a:solidFill>
                  <a:srgbClr val="6B7B6E"/>
                </a:solidFill>
                <a:latin typeface="Calibri" pitchFamily="34" charset="0"/>
                <a:ea typeface="Calibri" pitchFamily="34" charset="-122"/>
                <a:cs typeface="Calibri" pitchFamily="34" charset="-120"/>
              </a:rPr>
              <a:t>Hours of intense</a:t>
            </a:r>
            <a:endParaRPr lang="en-US" sz="1100" dirty="0"/>
          </a:p>
          <a:p>
            <a:pPr marL="0" indent="0" algn="ctr">
              <a:buNone/>
            </a:pPr>
            <a:r>
              <a:rPr lang="en-US" sz="1100" dirty="0">
                <a:solidFill>
                  <a:srgbClr val="6B7B6E"/>
                </a:solidFill>
                <a:latin typeface="Calibri" pitchFamily="34" charset="0"/>
                <a:ea typeface="Calibri" pitchFamily="34" charset="-122"/>
                <a:cs typeface="Calibri" pitchFamily="34" charset="-120"/>
              </a:rPr>
              <a:t>physical activity</a:t>
            </a:r>
            <a:endParaRPr lang="en-US" sz="1100" dirty="0"/>
          </a:p>
        </p:txBody>
      </p:sp>
      <p:sp>
        <p:nvSpPr>
          <p:cNvPr id="12" name="Shape 10"/>
          <p:cNvSpPr/>
          <p:nvPr/>
        </p:nvSpPr>
        <p:spPr>
          <a:xfrm>
            <a:off x="4754880" y="1051560"/>
            <a:ext cx="1920240" cy="14630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3" name="Text 11"/>
          <p:cNvSpPr/>
          <p:nvPr/>
        </p:nvSpPr>
        <p:spPr>
          <a:xfrm>
            <a:off x="4754880" y="1143000"/>
            <a:ext cx="1920240" cy="640080"/>
          </a:xfrm>
          <a:prstGeom prst="rect">
            <a:avLst/>
          </a:prstGeom>
          <a:noFill/>
          <a:ln/>
        </p:spPr>
        <p:txBody>
          <a:bodyPr wrap="square" lIns="0" tIns="0" rIns="0" bIns="0" rtlCol="0" anchor="ctr"/>
          <a:lstStyle/>
          <a:p>
            <a:pPr marL="0" indent="0" algn="ctr">
              <a:buNone/>
            </a:pPr>
            <a:r>
              <a:rPr lang="en-US" sz="2000" b="1" dirty="0">
                <a:solidFill>
                  <a:srgbClr val="52B788"/>
                </a:solidFill>
                <a:latin typeface="Georgia" pitchFamily="34" charset="0"/>
                <a:ea typeface="Georgia" pitchFamily="34" charset="-122"/>
                <a:cs typeface="Georgia" pitchFamily="34" charset="-120"/>
              </a:rPr>
              <a:t>NO</a:t>
            </a:r>
            <a:r>
              <a:rPr lang="en-US" sz="2000" dirty="0"/>
              <a:t> </a:t>
            </a:r>
            <a:r>
              <a:rPr lang="en-US" sz="2000" b="1" dirty="0">
                <a:solidFill>
                  <a:srgbClr val="52B788"/>
                </a:solidFill>
                <a:latin typeface="Georgia" pitchFamily="34" charset="0"/>
                <a:ea typeface="Georgia" pitchFamily="34" charset="-122"/>
                <a:cs typeface="Georgia" pitchFamily="34" charset="-120"/>
              </a:rPr>
              <a:t>CLOCK</a:t>
            </a:r>
            <a:endParaRPr lang="en-US" sz="2000" dirty="0"/>
          </a:p>
        </p:txBody>
      </p:sp>
      <p:sp>
        <p:nvSpPr>
          <p:cNvPr id="14" name="Text 12"/>
          <p:cNvSpPr/>
          <p:nvPr/>
        </p:nvSpPr>
        <p:spPr>
          <a:xfrm>
            <a:off x="4754880" y="1828800"/>
            <a:ext cx="1920240" cy="548640"/>
          </a:xfrm>
          <a:prstGeom prst="rect">
            <a:avLst/>
          </a:prstGeom>
          <a:noFill/>
          <a:ln/>
        </p:spPr>
        <p:txBody>
          <a:bodyPr wrap="square" lIns="0" tIns="0" rIns="0" bIns="0" rtlCol="0" anchor="ctr"/>
          <a:lstStyle/>
          <a:p>
            <a:pPr marL="0" indent="0" algn="ctr">
              <a:buNone/>
            </a:pPr>
            <a:r>
              <a:rPr lang="en-US" sz="1100" dirty="0">
                <a:solidFill>
                  <a:srgbClr val="6B7B6E"/>
                </a:solidFill>
                <a:latin typeface="Calibri" pitchFamily="34" charset="0"/>
                <a:ea typeface="Calibri" pitchFamily="34" charset="-122"/>
                <a:cs typeface="Calibri" pitchFamily="34" charset="-120"/>
              </a:rPr>
              <a:t>Match doesn't end</a:t>
            </a:r>
            <a:endParaRPr lang="en-US" sz="1100" dirty="0"/>
          </a:p>
          <a:p>
            <a:pPr marL="0" indent="0" algn="ctr">
              <a:buNone/>
            </a:pPr>
            <a:r>
              <a:rPr lang="en-US" sz="1100" dirty="0">
                <a:solidFill>
                  <a:srgbClr val="6B7B6E"/>
                </a:solidFill>
                <a:latin typeface="Calibri" pitchFamily="34" charset="0"/>
                <a:ea typeface="Calibri" pitchFamily="34" charset="-122"/>
                <a:cs typeface="Calibri" pitchFamily="34" charset="-120"/>
              </a:rPr>
              <a:t>until someone wins</a:t>
            </a:r>
            <a:endParaRPr lang="en-US" sz="1100" dirty="0"/>
          </a:p>
        </p:txBody>
      </p:sp>
      <p:sp>
        <p:nvSpPr>
          <p:cNvPr id="15" name="Shape 13"/>
          <p:cNvSpPr/>
          <p:nvPr/>
        </p:nvSpPr>
        <p:spPr>
          <a:xfrm>
            <a:off x="6903720" y="1051560"/>
            <a:ext cx="1920240" cy="146304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6" name="Text 14"/>
          <p:cNvSpPr/>
          <p:nvPr/>
        </p:nvSpPr>
        <p:spPr>
          <a:xfrm>
            <a:off x="6903720" y="1143000"/>
            <a:ext cx="1920240" cy="640080"/>
          </a:xfrm>
          <a:prstGeom prst="rect">
            <a:avLst/>
          </a:prstGeom>
          <a:noFill/>
          <a:ln/>
        </p:spPr>
        <p:txBody>
          <a:bodyPr wrap="square" lIns="0" tIns="0" rIns="0" bIns="0" rtlCol="0" anchor="ctr"/>
          <a:lstStyle/>
          <a:p>
            <a:pPr marL="0" indent="0" algn="ctr">
              <a:buNone/>
            </a:pPr>
            <a:r>
              <a:rPr lang="en-US" sz="2800" b="1" dirty="0">
                <a:solidFill>
                  <a:srgbClr val="2D6A4F"/>
                </a:solidFill>
                <a:latin typeface="Georgia" pitchFamily="34" charset="0"/>
                <a:ea typeface="Georgia" pitchFamily="34" charset="-122"/>
                <a:cs typeface="Georgia" pitchFamily="34" charset="-120"/>
              </a:rPr>
              <a:t>1000s</a:t>
            </a:r>
            <a:endParaRPr lang="en-US" sz="2800" dirty="0"/>
          </a:p>
        </p:txBody>
      </p:sp>
      <p:sp>
        <p:nvSpPr>
          <p:cNvPr id="17" name="Text 15"/>
          <p:cNvSpPr/>
          <p:nvPr/>
        </p:nvSpPr>
        <p:spPr>
          <a:xfrm>
            <a:off x="6903720" y="1828800"/>
            <a:ext cx="1920240" cy="548640"/>
          </a:xfrm>
          <a:prstGeom prst="rect">
            <a:avLst/>
          </a:prstGeom>
          <a:noFill/>
          <a:ln/>
        </p:spPr>
        <p:txBody>
          <a:bodyPr wrap="square" lIns="0" tIns="0" rIns="0" bIns="0" rtlCol="0" anchor="ctr"/>
          <a:lstStyle/>
          <a:p>
            <a:pPr marL="0" indent="0" algn="ctr">
              <a:buNone/>
            </a:pPr>
            <a:r>
              <a:rPr lang="en-US" sz="1100" dirty="0">
                <a:solidFill>
                  <a:srgbClr val="6B7B6E"/>
                </a:solidFill>
                <a:latin typeface="Calibri" pitchFamily="34" charset="0"/>
                <a:ea typeface="Calibri" pitchFamily="34" charset="-122"/>
                <a:cs typeface="Calibri" pitchFamily="34" charset="-120"/>
              </a:rPr>
              <a:t>Repetitive strokes</a:t>
            </a:r>
            <a:endParaRPr lang="en-US" sz="1100" dirty="0"/>
          </a:p>
          <a:p>
            <a:pPr marL="0" indent="0" algn="ctr">
              <a:buNone/>
            </a:pPr>
            <a:r>
              <a:rPr lang="en-US" sz="1100" dirty="0">
                <a:solidFill>
                  <a:srgbClr val="6B7B6E"/>
                </a:solidFill>
                <a:latin typeface="Calibri" pitchFamily="34" charset="0"/>
                <a:ea typeface="Calibri" pitchFamily="34" charset="-122"/>
                <a:cs typeface="Calibri" pitchFamily="34" charset="-120"/>
              </a:rPr>
              <a:t>per session</a:t>
            </a:r>
            <a:endParaRPr lang="en-US" sz="1100" dirty="0"/>
          </a:p>
        </p:txBody>
      </p:sp>
      <p:sp>
        <p:nvSpPr>
          <p:cNvPr id="18" name="Text 16"/>
          <p:cNvSpPr/>
          <p:nvPr/>
        </p:nvSpPr>
        <p:spPr>
          <a:xfrm>
            <a:off x="731520" y="2834640"/>
            <a:ext cx="7680960" cy="1645920"/>
          </a:xfrm>
          <a:prstGeom prst="rect">
            <a:avLst/>
          </a:prstGeom>
          <a:noFill/>
          <a:ln/>
        </p:spPr>
        <p:txBody>
          <a:bodyPr wrap="square" rtlCol="0" anchor="ctr"/>
          <a:lstStyle/>
          <a:p>
            <a:pPr marL="342900" indent="-342900">
              <a:spcAft>
                <a:spcPts val="600"/>
              </a:spcAft>
              <a:buSzPct val="100000"/>
              <a:buChar char="•"/>
            </a:pPr>
            <a:r>
              <a:rPr lang="en-US" sz="1200" dirty="0">
                <a:solidFill>
                  <a:srgbClr val="2D2D2D"/>
                </a:solidFill>
                <a:latin typeface="Calibri" pitchFamily="34" charset="0"/>
                <a:ea typeface="Calibri" pitchFamily="34" charset="-122"/>
                <a:cs typeface="Calibri" pitchFamily="34" charset="-120"/>
              </a:rPr>
              <a:t>Tennis has no clock and there are no draws. Unlike soccer or football, it can go on for hours.</a:t>
            </a:r>
            <a:endParaRPr lang="en-US" sz="1200" dirty="0"/>
          </a:p>
          <a:p>
            <a:pPr marL="342900" indent="-342900">
              <a:spcAft>
                <a:spcPts val="600"/>
              </a:spcAft>
              <a:buSzPct val="100000"/>
              <a:buChar char="•"/>
            </a:pPr>
            <a:r>
              <a:rPr lang="en-US" sz="1200" dirty="0">
                <a:solidFill>
                  <a:srgbClr val="2D2D2D"/>
                </a:solidFill>
                <a:latin typeface="Calibri" pitchFamily="34" charset="0"/>
                <a:ea typeface="Calibri" pitchFamily="34" charset="-122"/>
                <a:cs typeface="Calibri" pitchFamily="34" charset="-120"/>
              </a:rPr>
              <a:t>Repeated serves, sprints, and lateral movements stress muscles, tendons, and joints in every session.</a:t>
            </a:r>
            <a:endParaRPr lang="en-US" sz="1200" dirty="0"/>
          </a:p>
          <a:p>
            <a:pPr marL="342900" indent="-342900">
              <a:spcAft>
                <a:spcPts val="600"/>
              </a:spcAft>
              <a:buSzPct val="100000"/>
              <a:buChar char="•"/>
            </a:pPr>
            <a:r>
              <a:rPr lang="en-US" sz="1200" dirty="0">
                <a:solidFill>
                  <a:srgbClr val="2D2D2D"/>
                </a:solidFill>
                <a:latin typeface="Calibri" pitchFamily="34" charset="0"/>
                <a:ea typeface="Calibri" pitchFamily="34" charset="-122"/>
                <a:cs typeface="Calibri" pitchFamily="34" charset="-120"/>
              </a:rPr>
              <a:t>Hard courts create higher impact forces on knees, ankles, and hips than clay or grass.</a:t>
            </a:r>
            <a:endParaRPr lang="en-US" sz="1200" dirty="0"/>
          </a:p>
          <a:p>
            <a:pPr marL="342900" indent="-342900">
              <a:spcAft>
                <a:spcPts val="600"/>
              </a:spcAft>
              <a:buSzPct val="100000"/>
              <a:buChar char="•"/>
            </a:pPr>
            <a:r>
              <a:rPr lang="en-US" sz="1200" dirty="0">
                <a:solidFill>
                  <a:srgbClr val="2D2D2D"/>
                </a:solidFill>
                <a:latin typeface="Calibri" pitchFamily="34" charset="0"/>
                <a:ea typeface="Calibri" pitchFamily="34" charset="-122"/>
                <a:cs typeface="Calibri" pitchFamily="34" charset="-120"/>
              </a:rPr>
              <a:t>Tennis is an asymmetric sport — your dominant arm, shoulder, and side work far harder, creating muscle imbalances over time.</a:t>
            </a:r>
          </a:p>
          <a:p>
            <a:pPr marL="342900" indent="-342900">
              <a:spcAft>
                <a:spcPts val="600"/>
              </a:spcAft>
              <a:buSzPct val="100000"/>
              <a:buFontTx/>
              <a:buChar char="•"/>
            </a:pPr>
            <a:r>
              <a:rPr lang="en-US" sz="1200" dirty="0">
                <a:solidFill>
                  <a:srgbClr val="2D2D2D"/>
                </a:solidFill>
                <a:latin typeface="Calibri" pitchFamily="34" charset="0"/>
                <a:ea typeface="Calibri" pitchFamily="34" charset="-122"/>
                <a:cs typeface="Calibri" pitchFamily="34" charset="-120"/>
              </a:rPr>
              <a:t>Recovery, stretching, and mobility work are essential to keep your body balanced, strong, and injury-free.</a:t>
            </a:r>
            <a:endParaRPr lang="en-US" sz="1200" dirty="0"/>
          </a:p>
        </p:txBody>
      </p:sp>
      <p:pic>
        <p:nvPicPr>
          <p:cNvPr id="4" name="Picture 3">
            <a:extLst>
              <a:ext uri="{FF2B5EF4-FFF2-40B4-BE49-F238E27FC236}">
                <a16:creationId xmlns:a16="http://schemas.microsoft.com/office/drawing/2014/main" id="{9AE3FB07-933D-3305-3A7E-182FF7E14D37}"/>
              </a:ext>
            </a:extLst>
          </p:cNvPr>
          <p:cNvPicPr>
            <a:picLocks noChangeAspect="1"/>
          </p:cNvPicPr>
          <p:nvPr/>
        </p:nvPicPr>
        <p:blipFill>
          <a:blip r:embed="rId3"/>
          <a:stretch>
            <a:fillRect/>
          </a:stretch>
        </p:blipFill>
        <p:spPr>
          <a:xfrm>
            <a:off x="6776837" y="182880"/>
            <a:ext cx="2259496" cy="4572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dirty="0">
                <a:ln>
                  <a:noFill/>
                </a:ln>
                <a:solidFill>
                  <a:srgbClr val="52B788"/>
                </a:solidFill>
                <a:effectLst/>
                <a:uLnTx/>
                <a:uFillTx/>
                <a:latin typeface="Trebuchet MS" pitchFamily="34" charset="0"/>
                <a:ea typeface="Trebuchet MS" pitchFamily="34" charset="-122"/>
                <a:cs typeface="Trebuchet MS" pitchFamily="34" charset="-120"/>
              </a:rPr>
              <a:t>TAKE CARE OF YOUR BODY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6858000" y="4709160"/>
            <a:ext cx="1828800" cy="365760"/>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D4A843"/>
                </a:solidFill>
                <a:effectLst/>
                <a:uLnTx/>
                <a:uFillTx/>
                <a:latin typeface="Calibri" pitchFamily="34" charset="0"/>
                <a:ea typeface="Calibri" pitchFamily="34" charset="-122"/>
                <a:cs typeface="Calibri" pitchFamily="34" charset="-120"/>
              </a:rPr>
              <a:t>Nutrition Examples</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548640" y="182880"/>
            <a:ext cx="804672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A3C2A"/>
                </a:solidFill>
                <a:effectLst/>
                <a:uLnTx/>
                <a:uFillTx/>
                <a:latin typeface="Trebuchet MS" pitchFamily="34" charset="0"/>
                <a:ea typeface="Trebuchet MS" pitchFamily="34" charset="-122"/>
                <a:cs typeface="Trebuchet MS" pitchFamily="34" charset="-120"/>
              </a:rPr>
              <a:t>HOW MUCH DO YOU NEED? (Daily Targets)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640080"/>
            <a:ext cx="804672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Based on sports science: Carbs 7g/kg, Protein 1.6g/kg, Fats 1g/kg per day for training tennis players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7" name="Table 0"/>
          <p:cNvGraphicFramePr>
            <a:graphicFrameLocks noGrp="1"/>
          </p:cNvGraphicFramePr>
          <p:nvPr>
            <p:extLst>
              <p:ext uri="{D42A27DB-BD31-4B8C-83A1-F6EECF244321}">
                <p14:modId xmlns:p14="http://schemas.microsoft.com/office/powerpoint/2010/main" val="2248404364"/>
              </p:ext>
            </p:extLst>
          </p:nvPr>
        </p:nvGraphicFramePr>
        <p:xfrm>
          <a:off x="365760" y="1005840"/>
          <a:ext cx="8412480" cy="2651760"/>
        </p:xfrm>
        <a:graphic>
          <a:graphicData uri="http://schemas.openxmlformats.org/drawingml/2006/table">
            <a:tbl>
              <a:tblPr/>
              <a:tblGrid>
                <a:gridCol w="2103120">
                  <a:extLst>
                    <a:ext uri="{9D8B030D-6E8A-4147-A177-3AD203B41FA5}">
                      <a16:colId xmlns:a16="http://schemas.microsoft.com/office/drawing/2014/main" val="20000"/>
                    </a:ext>
                  </a:extLst>
                </a:gridCol>
                <a:gridCol w="2103120">
                  <a:extLst>
                    <a:ext uri="{9D8B030D-6E8A-4147-A177-3AD203B41FA5}">
                      <a16:colId xmlns:a16="http://schemas.microsoft.com/office/drawing/2014/main" val="20001"/>
                    </a:ext>
                  </a:extLst>
                </a:gridCol>
                <a:gridCol w="2103120">
                  <a:extLst>
                    <a:ext uri="{9D8B030D-6E8A-4147-A177-3AD203B41FA5}">
                      <a16:colId xmlns:a16="http://schemas.microsoft.com/office/drawing/2014/main" val="20002"/>
                    </a:ext>
                  </a:extLst>
                </a:gridCol>
                <a:gridCol w="2103120">
                  <a:extLst>
                    <a:ext uri="{9D8B030D-6E8A-4147-A177-3AD203B41FA5}">
                      <a16:colId xmlns:a16="http://schemas.microsoft.com/office/drawing/2014/main" val="20003"/>
                    </a:ext>
                  </a:extLst>
                </a:gridCol>
              </a:tblGrid>
              <a:tr h="365760">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YOUR WEIGHT</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1A3C2A"/>
                    </a:solidFill>
                  </a:tcPr>
                </a:tc>
                <a:tc>
                  <a:txBody>
                    <a:bodyPr/>
                    <a:lstStyle/>
                    <a:p>
                      <a:pPr marL="0" indent="0" algn="ctr">
                        <a:buNone/>
                      </a:pPr>
                      <a:r>
                        <a:rPr lang="en-US" sz="1100" b="1" dirty="0">
                          <a:solidFill>
                            <a:srgbClr val="1A3C2A"/>
                          </a:solidFill>
                          <a:latin typeface="Calibri" pitchFamily="34" charset="0"/>
                          <a:ea typeface="Calibri" pitchFamily="34" charset="-122"/>
                          <a:cs typeface="Calibri" pitchFamily="34" charset="-120"/>
                        </a:rPr>
                        <a:t>DAILY CARBS</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D4A843"/>
                    </a:solidFill>
                  </a:tcPr>
                </a:tc>
                <a:tc>
                  <a:txBody>
                    <a:bodyPr/>
                    <a:lstStyle/>
                    <a:p>
                      <a:pPr marL="0" indent="0" algn="ctr">
                        <a:buNone/>
                      </a:pPr>
                      <a:r>
                        <a:rPr lang="en-US" sz="1100" b="1" dirty="0">
                          <a:solidFill>
                            <a:srgbClr val="FFFFFF"/>
                          </a:solidFill>
                          <a:latin typeface="Calibri" pitchFamily="34" charset="0"/>
                          <a:ea typeface="Calibri" pitchFamily="34" charset="-122"/>
                          <a:cs typeface="Calibri" pitchFamily="34" charset="-120"/>
                        </a:rPr>
                        <a:t>DAILY PROTEIN</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2D6A4F"/>
                    </a:solidFill>
                  </a:tcPr>
                </a:tc>
                <a:tc>
                  <a:txBody>
                    <a:bodyPr/>
                    <a:lstStyle/>
                    <a:p>
                      <a:pPr marL="0" indent="0" algn="ctr">
                        <a:buNone/>
                      </a:pPr>
                      <a:r>
                        <a:rPr lang="en-US" sz="1100" b="1" dirty="0">
                          <a:solidFill>
                            <a:srgbClr val="1A3C2A"/>
                          </a:solidFill>
                          <a:latin typeface="Calibri" pitchFamily="34" charset="0"/>
                          <a:ea typeface="Calibri" pitchFamily="34" charset="-122"/>
                          <a:cs typeface="Calibri" pitchFamily="34" charset="-120"/>
                        </a:rPr>
                        <a:t>DAILY FATS</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rgbClr val="52B788"/>
                    </a:solidFill>
                  </a:tcPr>
                </a:tc>
                <a:extLst>
                  <a:ext uri="{0D108BD9-81ED-4DB2-BD59-A6C34878D82A}">
                    <a16:rowId xmlns:a16="http://schemas.microsoft.com/office/drawing/2014/main" val="10000"/>
                  </a:ext>
                </a:extLst>
              </a:tr>
              <a:tr h="457200">
                <a:tc>
                  <a:txBody>
                    <a:bodyPr/>
                    <a:lstStyle/>
                    <a:p>
                      <a:pPr marL="0" indent="0" algn="ctr">
                        <a:buNone/>
                      </a:pPr>
                      <a:r>
                        <a:rPr lang="en-US" sz="1100" b="1" dirty="0">
                          <a:solidFill>
                            <a:srgbClr val="2D2D2D"/>
                          </a:solidFill>
                          <a:latin typeface="Calibri" pitchFamily="34" charset="0"/>
                          <a:ea typeface="Calibri" pitchFamily="34" charset="-122"/>
                          <a:cs typeface="Calibri" pitchFamily="34" charset="-120"/>
                        </a:rPr>
                        <a:t>35-45 kg</a:t>
                      </a:r>
                      <a:endParaRPr lang="en-US" sz="1100" dirty="0">
                        <a:latin typeface="Calibri" charset="0"/>
                        <a:ea typeface="Calibri" charset="0"/>
                        <a:cs typeface="Calibri" charset="0"/>
                      </a:endParaRPr>
                    </a:p>
                    <a:p>
                      <a:pPr marL="0" indent="0" algn="ctr">
                        <a:buNone/>
                      </a:pPr>
                      <a:r>
                        <a:rPr lang="en-US" sz="1100" b="1" dirty="0">
                          <a:solidFill>
                            <a:srgbClr val="2D2D2D"/>
                          </a:solidFill>
                          <a:latin typeface="Calibri" pitchFamily="34" charset="0"/>
                          <a:ea typeface="Calibri" pitchFamily="34" charset="-122"/>
                          <a:cs typeface="Calibri" pitchFamily="34" charset="-120"/>
                        </a:rPr>
                        <a:t>(77-99 lb)</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245-315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56-72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35-45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57200">
                <a:tc>
                  <a:txBody>
                    <a:bodyPr/>
                    <a:lstStyle/>
                    <a:p>
                      <a:pPr marL="0" indent="0" algn="ctr">
                        <a:buNone/>
                      </a:pPr>
                      <a:r>
                        <a:rPr lang="en-US" sz="1100" b="1" dirty="0">
                          <a:solidFill>
                            <a:srgbClr val="2D2D2D"/>
                          </a:solidFill>
                          <a:latin typeface="Calibri" pitchFamily="34" charset="0"/>
                          <a:ea typeface="Calibri" pitchFamily="34" charset="-122"/>
                          <a:cs typeface="Calibri" pitchFamily="34" charset="-120"/>
                        </a:rPr>
                        <a:t>45-55 kg</a:t>
                      </a:r>
                      <a:endParaRPr lang="en-US" sz="1100" dirty="0">
                        <a:latin typeface="Calibri" charset="0"/>
                        <a:ea typeface="Calibri" charset="0"/>
                        <a:cs typeface="Calibri" charset="0"/>
                      </a:endParaRPr>
                    </a:p>
                    <a:p>
                      <a:pPr marL="0" indent="0" algn="ctr">
                        <a:buNone/>
                      </a:pPr>
                      <a:r>
                        <a:rPr lang="en-US" sz="1100" b="1" dirty="0">
                          <a:solidFill>
                            <a:srgbClr val="2D2D2D"/>
                          </a:solidFill>
                          <a:latin typeface="Calibri" pitchFamily="34" charset="0"/>
                          <a:ea typeface="Calibri" pitchFamily="34" charset="-122"/>
                          <a:cs typeface="Calibri" pitchFamily="34" charset="-120"/>
                        </a:rPr>
                        <a:t>(99-121 lb)</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315-385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72-88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45-55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57200">
                <a:tc>
                  <a:txBody>
                    <a:bodyPr/>
                    <a:lstStyle/>
                    <a:p>
                      <a:pPr marL="0" indent="0" algn="ctr">
                        <a:buNone/>
                      </a:pPr>
                      <a:r>
                        <a:rPr lang="en-US" sz="1100" b="1" dirty="0">
                          <a:solidFill>
                            <a:srgbClr val="2D2D2D"/>
                          </a:solidFill>
                          <a:latin typeface="Calibri" pitchFamily="34" charset="0"/>
                          <a:ea typeface="Calibri" pitchFamily="34" charset="-122"/>
                          <a:cs typeface="Calibri" pitchFamily="34" charset="-120"/>
                        </a:rPr>
                        <a:t>55-65 kg</a:t>
                      </a:r>
                      <a:endParaRPr lang="en-US" sz="1100" dirty="0">
                        <a:latin typeface="Calibri" charset="0"/>
                        <a:ea typeface="Calibri" charset="0"/>
                        <a:cs typeface="Calibri" charset="0"/>
                      </a:endParaRPr>
                    </a:p>
                    <a:p>
                      <a:pPr marL="0" indent="0" algn="ctr">
                        <a:buNone/>
                      </a:pPr>
                      <a:r>
                        <a:rPr lang="en-US" sz="1100" b="1" dirty="0">
                          <a:solidFill>
                            <a:srgbClr val="2D2D2D"/>
                          </a:solidFill>
                          <a:latin typeface="Calibri" pitchFamily="34" charset="0"/>
                          <a:ea typeface="Calibri" pitchFamily="34" charset="-122"/>
                          <a:cs typeface="Calibri" pitchFamily="34" charset="-120"/>
                        </a:rPr>
                        <a:t>(121-143 lb)</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385-455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88-104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55-65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57200">
                <a:tc>
                  <a:txBody>
                    <a:bodyPr/>
                    <a:lstStyle/>
                    <a:p>
                      <a:pPr marL="0" indent="0" algn="ctr">
                        <a:buNone/>
                      </a:pPr>
                      <a:r>
                        <a:rPr lang="en-US" sz="1100" b="1" dirty="0">
                          <a:solidFill>
                            <a:srgbClr val="2D2D2D"/>
                          </a:solidFill>
                          <a:latin typeface="Calibri" pitchFamily="34" charset="0"/>
                          <a:ea typeface="Calibri" pitchFamily="34" charset="-122"/>
                          <a:cs typeface="Calibri" pitchFamily="34" charset="-120"/>
                        </a:rPr>
                        <a:t>65-75 kg</a:t>
                      </a:r>
                      <a:endParaRPr lang="en-US" sz="1100" dirty="0">
                        <a:latin typeface="Calibri" charset="0"/>
                        <a:ea typeface="Calibri" charset="0"/>
                        <a:cs typeface="Calibri" charset="0"/>
                      </a:endParaRPr>
                    </a:p>
                    <a:p>
                      <a:pPr marL="0" indent="0" algn="ctr">
                        <a:buNone/>
                      </a:pPr>
                      <a:r>
                        <a:rPr lang="en-US" sz="1100" b="1" dirty="0">
                          <a:solidFill>
                            <a:srgbClr val="2D2D2D"/>
                          </a:solidFill>
                          <a:latin typeface="Calibri" pitchFamily="34" charset="0"/>
                          <a:ea typeface="Calibri" pitchFamily="34" charset="-122"/>
                          <a:cs typeface="Calibri" pitchFamily="34" charset="-120"/>
                        </a:rPr>
                        <a:t>(143-165 lb)</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455-525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104-120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65-75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57200">
                <a:tc>
                  <a:txBody>
                    <a:bodyPr/>
                    <a:lstStyle/>
                    <a:p>
                      <a:pPr marL="0" indent="0" algn="ctr">
                        <a:buNone/>
                      </a:pPr>
                      <a:r>
                        <a:rPr lang="en-US" sz="1100" b="1" dirty="0">
                          <a:solidFill>
                            <a:srgbClr val="2D2D2D"/>
                          </a:solidFill>
                          <a:latin typeface="Calibri" pitchFamily="34" charset="0"/>
                          <a:ea typeface="Calibri" pitchFamily="34" charset="-122"/>
                          <a:cs typeface="Calibri" pitchFamily="34" charset="-120"/>
                        </a:rPr>
                        <a:t>75-85 kg</a:t>
                      </a:r>
                      <a:endParaRPr lang="en-US" sz="1100" dirty="0">
                        <a:latin typeface="Calibri" charset="0"/>
                        <a:ea typeface="Calibri" charset="0"/>
                        <a:cs typeface="Calibri" charset="0"/>
                      </a:endParaRPr>
                    </a:p>
                    <a:p>
                      <a:pPr marL="0" indent="0" algn="ctr">
                        <a:buNone/>
                      </a:pPr>
                      <a:r>
                        <a:rPr lang="en-US" sz="1100" b="1" dirty="0">
                          <a:solidFill>
                            <a:srgbClr val="2D2D2D"/>
                          </a:solidFill>
                          <a:latin typeface="Calibri" pitchFamily="34" charset="0"/>
                          <a:ea typeface="Calibri" pitchFamily="34" charset="-122"/>
                          <a:cs typeface="Calibri" pitchFamily="34" charset="-120"/>
                        </a:rPr>
                        <a:t>(165-187 lb)</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525-595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120-136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tc>
                  <a:txBody>
                    <a:bodyPr/>
                    <a:lstStyle/>
                    <a:p>
                      <a:pPr marL="0" indent="0" algn="ctr">
                        <a:buNone/>
                      </a:pPr>
                      <a:r>
                        <a:rPr lang="en-US" sz="1100" dirty="0">
                          <a:solidFill>
                            <a:srgbClr val="2D2D2D"/>
                          </a:solidFill>
                          <a:latin typeface="Calibri" pitchFamily="34" charset="0"/>
                          <a:ea typeface="Calibri" pitchFamily="34" charset="-122"/>
                          <a:cs typeface="Calibri" pitchFamily="34" charset="-120"/>
                        </a:rPr>
                        <a:t>75-85 g</a:t>
                      </a:r>
                      <a:endParaRPr lang="en-US" sz="1100" dirty="0">
                        <a:latin typeface="Calibri" charset="0"/>
                        <a:ea typeface="Calibri" charset="0"/>
                        <a:cs typeface="Calibri" charset="0"/>
                      </a:endParaRPr>
                    </a:p>
                  </a:txBody>
                  <a:tcPr anchor="ctr">
                    <a:lnL w="6350" cap="flat" cmpd="sng" algn="ctr">
                      <a:solidFill>
                        <a:srgbClr val="DEE2D6"/>
                      </a:solidFill>
                      <a:prstDash val="solid"/>
                      <a:round/>
                      <a:headEnd type="none" w="med" len="med"/>
                      <a:tailEnd type="none" w="med" len="med"/>
                    </a:lnL>
                    <a:lnR w="6350" cap="flat" cmpd="sng" algn="ctr">
                      <a:solidFill>
                        <a:srgbClr val="DEE2D6"/>
                      </a:solidFill>
                      <a:prstDash val="solid"/>
                      <a:round/>
                      <a:headEnd type="none" w="med" len="med"/>
                      <a:tailEnd type="none" w="med" len="med"/>
                    </a:lnR>
                    <a:lnT w="6350" cap="flat" cmpd="sng" algn="ctr">
                      <a:solidFill>
                        <a:srgbClr val="DEE2D6"/>
                      </a:solidFill>
                      <a:prstDash val="solid"/>
                      <a:round/>
                      <a:headEnd type="none" w="med" len="med"/>
                      <a:tailEnd type="none" w="med" len="med"/>
                    </a:lnT>
                    <a:lnB w="6350" cap="flat" cmpd="sng" algn="ctr">
                      <a:solidFill>
                        <a:srgbClr val="DEE2D6"/>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Text 5"/>
          <p:cNvSpPr/>
          <p:nvPr/>
        </p:nvSpPr>
        <p:spPr>
          <a:xfrm>
            <a:off x="548640" y="3811135"/>
            <a:ext cx="804672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1" u="none" strike="noStrike" kern="1200" cap="none" spc="0" normalizeH="0" baseline="0" noProof="0" dirty="0">
                <a:ln>
                  <a:noFill/>
                </a:ln>
                <a:solidFill>
                  <a:srgbClr val="D4A843"/>
                </a:solidFill>
                <a:effectLst/>
                <a:uLnTx/>
                <a:uFillTx/>
                <a:latin typeface="Georgia" pitchFamily="34" charset="0"/>
                <a:ea typeface="Georgia" pitchFamily="34" charset="-122"/>
                <a:cs typeface="Georgia" pitchFamily="34" charset="-120"/>
              </a:rPr>
              <a:t>These numbers might look confusing — the next slides show you exactly what this looks like in REAL FOOD.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6"/>
          <p:cNvSpPr/>
          <p:nvPr/>
        </p:nvSpPr>
        <p:spPr>
          <a:xfrm>
            <a:off x="548640" y="4199755"/>
            <a:ext cx="804672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Note: These are guidelines for training days. On rest days, reduce carbs slightly. If you play multiple matches, eat more carbs. Everyone is different — listen to your body and adjust.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79CD2900-0E23-254F-A9FF-7E9F221499CB}"/>
              </a:ext>
            </a:extLst>
          </p:cNvPr>
          <p:cNvPicPr>
            <a:picLocks noChangeAspect="1"/>
          </p:cNvPicPr>
          <p:nvPr/>
        </p:nvPicPr>
        <p:blipFill>
          <a:blip r:embed="rId3"/>
          <a:stretch>
            <a:fillRect/>
          </a:stretch>
        </p:blipFill>
        <p:spPr>
          <a:xfrm>
            <a:off x="6776837" y="182880"/>
            <a:ext cx="2259496" cy="45720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dirty="0">
                <a:ln>
                  <a:noFill/>
                </a:ln>
                <a:solidFill>
                  <a:srgbClr val="52B788"/>
                </a:solidFill>
                <a:effectLst/>
                <a:uLnTx/>
                <a:uFillTx/>
                <a:latin typeface="Trebuchet MS" pitchFamily="34" charset="0"/>
                <a:ea typeface="Trebuchet MS" pitchFamily="34" charset="-122"/>
                <a:cs typeface="Trebuchet MS" pitchFamily="34" charset="-120"/>
              </a:rPr>
              <a:t>TAKE CARE OF YOUR BODY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0" y="0"/>
            <a:ext cx="9144000" cy="594360"/>
          </a:xfrm>
          <a:prstGeom prst="rect">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548640" y="91440"/>
            <a:ext cx="82296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IF YOU WEIGH 35-45 KG (77-99 LB)</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312582" y="771728"/>
            <a:ext cx="4861236"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A1A"/>
                </a:solidFill>
                <a:effectLst/>
                <a:uLnTx/>
                <a:uFillTx/>
                <a:latin typeface="Georgia" pitchFamily="34" charset="0"/>
                <a:ea typeface="Georgia" pitchFamily="34" charset="-122"/>
                <a:cs typeface="Georgia" pitchFamily="34" charset="-120"/>
              </a:rPr>
              <a:t>Here's what a FULL DAY of eating looks like for you:</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365760" y="1188720"/>
            <a:ext cx="4754880" cy="2926080"/>
          </a:xfrm>
          <a:prstGeom prst="rect">
            <a:avLst/>
          </a:prstGeom>
          <a:solidFill>
            <a:srgbClr val="FFFFFF"/>
          </a:solidFill>
          <a:ln/>
          <a:effectLst>
            <a:outerShdw blurRad="76200" dist="25400" dir="81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7"/>
          <p:cNvSpPr/>
          <p:nvPr/>
        </p:nvSpPr>
        <p:spPr>
          <a:xfrm>
            <a:off x="365760" y="1188720"/>
            <a:ext cx="54864" cy="292608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640080" y="1280160"/>
            <a:ext cx="4297680" cy="274320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chicken breasts (or fish/meat equivalent)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3 cups of cooked rice or pasta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bowl of oatmeal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bananas or pieces of fruit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big bowl of salad or cooked veggies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glasses of milk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handful of nuts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slices of bread or toast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tablespoon of olive oil or half an avocado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365760" y="4160520"/>
            <a:ext cx="4754880" cy="32004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457200" y="4178808"/>
            <a:ext cx="4572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5394960" y="2286000"/>
            <a:ext cx="338328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Add plate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image here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8E0C632C-3F36-9578-F969-860CB136E4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93436" y="771728"/>
            <a:ext cx="3708832" cy="3708832"/>
          </a:xfrm>
          <a:prstGeom prst="rect">
            <a:avLst/>
          </a:prstGeom>
          <a:ln w="19050">
            <a:solidFill>
              <a:schemeClr val="accent6">
                <a:lumMod val="50000"/>
              </a:schemeClr>
            </a:solid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dirty="0">
                <a:ln>
                  <a:noFill/>
                </a:ln>
                <a:solidFill>
                  <a:srgbClr val="52B788"/>
                </a:solidFill>
                <a:effectLst/>
                <a:uLnTx/>
                <a:uFillTx/>
                <a:latin typeface="Trebuchet MS" pitchFamily="34" charset="0"/>
                <a:ea typeface="Trebuchet MS" pitchFamily="34" charset="-122"/>
                <a:cs typeface="Trebuchet MS" pitchFamily="34" charset="-120"/>
              </a:rPr>
              <a:t>TAKE CARE OF YOUR BODY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0" y="0"/>
            <a:ext cx="9144000" cy="594360"/>
          </a:xfrm>
          <a:prstGeom prst="rect">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548640" y="91440"/>
            <a:ext cx="82296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IF YOU WEIGH 45-55 KG (99-121 LB)</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315824" y="777240"/>
            <a:ext cx="4854751"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A1A"/>
                </a:solidFill>
                <a:effectLst/>
                <a:uLnTx/>
                <a:uFillTx/>
                <a:latin typeface="Georgia" pitchFamily="34" charset="0"/>
                <a:ea typeface="Georgia" pitchFamily="34" charset="-122"/>
                <a:cs typeface="Georgia" pitchFamily="34" charset="-120"/>
              </a:rPr>
              <a:t>Here's what a FULL DAY of eating looks like for you:</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365760" y="1188720"/>
            <a:ext cx="4754880" cy="2926080"/>
          </a:xfrm>
          <a:prstGeom prst="rect">
            <a:avLst/>
          </a:prstGeom>
          <a:solidFill>
            <a:srgbClr val="FFFFFF"/>
          </a:solidFill>
          <a:ln/>
          <a:effectLst>
            <a:outerShdw blurRad="76200" dist="25400" dir="81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7"/>
          <p:cNvSpPr/>
          <p:nvPr/>
        </p:nvSpPr>
        <p:spPr>
          <a:xfrm>
            <a:off x="365760" y="1188720"/>
            <a:ext cx="54864" cy="292608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640080" y="1280160"/>
            <a:ext cx="4297680" cy="274320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2.5 chicken breasts (or fish/meat equivalent)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4 cups of cooked rice or pasta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bowl of oatmeal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3 bananas or pieces of fruit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big bowl of salad or cooked veggies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glasses of milk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cup of Greek yogurt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handful of nuts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slices of bread or toast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tablespoon of olive oil or half an avocado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365760" y="4160520"/>
            <a:ext cx="4754880" cy="32004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457200" y="4178808"/>
            <a:ext cx="4572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5394960" y="2286000"/>
            <a:ext cx="338328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Add plate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image here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D9BE691E-6F89-BC75-0FED-B0D863D101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48656" y="777240"/>
            <a:ext cx="3765642" cy="3765642"/>
          </a:xfrm>
          <a:prstGeom prst="rect">
            <a:avLst/>
          </a:prstGeom>
          <a:ln w="19050">
            <a:solidFill>
              <a:schemeClr val="accent6">
                <a:lumMod val="50000"/>
              </a:schemeClr>
            </a:solid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dirty="0">
                <a:ln>
                  <a:noFill/>
                </a:ln>
                <a:solidFill>
                  <a:srgbClr val="52B788"/>
                </a:solidFill>
                <a:effectLst/>
                <a:uLnTx/>
                <a:uFillTx/>
                <a:latin typeface="Trebuchet MS" pitchFamily="34" charset="0"/>
                <a:ea typeface="Trebuchet MS" pitchFamily="34" charset="-122"/>
                <a:cs typeface="Trebuchet MS" pitchFamily="34" charset="-120"/>
              </a:rPr>
              <a:t>TAKE CARE OF YOUR BODY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0" y="0"/>
            <a:ext cx="9144000" cy="594360"/>
          </a:xfrm>
          <a:prstGeom prst="rect">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548640" y="91440"/>
            <a:ext cx="82296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IF YOU WEIGH 55-65 KG (121-143 LB)</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548640" y="777240"/>
            <a:ext cx="457200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A1A"/>
                </a:solidFill>
                <a:effectLst/>
                <a:uLnTx/>
                <a:uFillTx/>
                <a:latin typeface="Georgia" pitchFamily="34" charset="0"/>
                <a:ea typeface="Georgia" pitchFamily="34" charset="-122"/>
                <a:cs typeface="Georgia" pitchFamily="34" charset="-120"/>
              </a:rPr>
              <a:t>Here's what a full day of eating looks like for you:</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365760" y="1188720"/>
            <a:ext cx="4754880" cy="2926080"/>
          </a:xfrm>
          <a:prstGeom prst="rect">
            <a:avLst/>
          </a:prstGeom>
          <a:solidFill>
            <a:srgbClr val="FFFFFF"/>
          </a:solidFill>
          <a:ln/>
          <a:effectLst>
            <a:outerShdw blurRad="76200" dist="25400" dir="81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7"/>
          <p:cNvSpPr/>
          <p:nvPr/>
        </p:nvSpPr>
        <p:spPr>
          <a:xfrm>
            <a:off x="365760" y="1188720"/>
            <a:ext cx="54864" cy="292608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640080" y="1280160"/>
            <a:ext cx="4297680" cy="274320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3 chicken breasts (or fish/meat equivalent)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5 cups of cooked rice or pasta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large bowl of oatmeal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3 bananas or pieces of fruit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bowls of salad or cooked veggies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glasses of milk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cup of Greek yogurt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handful of nuts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3 slices of bread or toast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tablespoon of olive oil or half an avocado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365760" y="4160520"/>
            <a:ext cx="4754880" cy="32004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457200" y="4178808"/>
            <a:ext cx="4572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5394960" y="2286000"/>
            <a:ext cx="338328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Add plate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image here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44979B87-5701-0088-3A38-BFA5BFAE82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70835" y="777240"/>
            <a:ext cx="3732179" cy="3732179"/>
          </a:xfrm>
          <a:prstGeom prst="rect">
            <a:avLst/>
          </a:prstGeom>
          <a:solidFill>
            <a:schemeClr val="accent6">
              <a:lumMod val="50000"/>
            </a:schemeClr>
          </a:solidFill>
          <a:ln w="19050">
            <a:solidFill>
              <a:schemeClr val="accent6">
                <a:lumMod val="50000"/>
              </a:schemeClr>
            </a:solid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dirty="0">
                <a:ln>
                  <a:noFill/>
                </a:ln>
                <a:solidFill>
                  <a:srgbClr val="52B788"/>
                </a:solidFill>
                <a:effectLst/>
                <a:uLnTx/>
                <a:uFillTx/>
                <a:latin typeface="Trebuchet MS" pitchFamily="34" charset="0"/>
                <a:ea typeface="Trebuchet MS" pitchFamily="34" charset="-122"/>
                <a:cs typeface="Trebuchet MS" pitchFamily="34" charset="-120"/>
              </a:rPr>
              <a:t>TAKE CARE OF YOUR BODY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0" y="0"/>
            <a:ext cx="9144000" cy="594360"/>
          </a:xfrm>
          <a:prstGeom prst="rect">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548640" y="91440"/>
            <a:ext cx="82296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IF YOU WEIGH 65-75 KG (143-165 LB)</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548640" y="777240"/>
            <a:ext cx="457200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A1A"/>
                </a:solidFill>
                <a:effectLst/>
                <a:uLnTx/>
                <a:uFillTx/>
                <a:latin typeface="Georgia" pitchFamily="34" charset="0"/>
                <a:ea typeface="Georgia" pitchFamily="34" charset="-122"/>
                <a:cs typeface="Georgia" pitchFamily="34" charset="-120"/>
              </a:rPr>
              <a:t>Here's what a full day of eating looks like for you:</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365760" y="1188720"/>
            <a:ext cx="4754880" cy="2926080"/>
          </a:xfrm>
          <a:prstGeom prst="rect">
            <a:avLst/>
          </a:prstGeom>
          <a:solidFill>
            <a:srgbClr val="FFFFFF"/>
          </a:solidFill>
          <a:ln/>
          <a:effectLst>
            <a:outerShdw blurRad="76200" dist="25400" dir="81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7"/>
          <p:cNvSpPr/>
          <p:nvPr/>
        </p:nvSpPr>
        <p:spPr>
          <a:xfrm>
            <a:off x="365760" y="1188720"/>
            <a:ext cx="54864" cy="292608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640080" y="1280160"/>
            <a:ext cx="4297680" cy="274320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4 chicken breasts (or fish/meat equivalent)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5 cups of cooked rice or pasta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large bowl of oatmeal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4 bananas or pieces of fruit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bowls of salad or cooked veggies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glasses of milk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cup of Greek yogurt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handfuls of nuts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3 slices of bread or toast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tablespoons of olive oil or 1 avocado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365760" y="4160520"/>
            <a:ext cx="4754880" cy="32004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457200" y="4178808"/>
            <a:ext cx="4572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5394960" y="2286000"/>
            <a:ext cx="338328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Add plate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image here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40900DBB-5D55-75CF-BA07-C3787B3788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48656" y="777240"/>
            <a:ext cx="3745473" cy="3745473"/>
          </a:xfrm>
          <a:prstGeom prst="rect">
            <a:avLst/>
          </a:prstGeom>
          <a:ln w="19050">
            <a:solidFill>
              <a:schemeClr val="accent6">
                <a:lumMod val="50000"/>
              </a:schemeClr>
            </a:solid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dirty="0">
                <a:ln>
                  <a:noFill/>
                </a:ln>
                <a:solidFill>
                  <a:srgbClr val="52B788"/>
                </a:solidFill>
                <a:effectLst/>
                <a:uLnTx/>
                <a:uFillTx/>
                <a:latin typeface="Trebuchet MS" pitchFamily="34" charset="0"/>
                <a:ea typeface="Trebuchet MS" pitchFamily="34" charset="-122"/>
                <a:cs typeface="Trebuchet MS" pitchFamily="34" charset="-120"/>
              </a:rPr>
              <a:t>TAKE CARE OF YOUR BODY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0" y="0"/>
            <a:ext cx="9144000" cy="594360"/>
          </a:xfrm>
          <a:prstGeom prst="rect">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548640" y="91440"/>
            <a:ext cx="8229600" cy="4114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IF YOU WEIGH 75-85 KG (165-187 LB)</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548640" y="777240"/>
            <a:ext cx="457200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A1A1A"/>
                </a:solidFill>
                <a:effectLst/>
                <a:uLnTx/>
                <a:uFillTx/>
                <a:latin typeface="Georgia" pitchFamily="34" charset="0"/>
                <a:ea typeface="Georgia" pitchFamily="34" charset="-122"/>
                <a:cs typeface="Georgia" pitchFamily="34" charset="-120"/>
              </a:rPr>
              <a:t>Here's what a full day of eating looks like for you:</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365760" y="1188720"/>
            <a:ext cx="4754880" cy="2926080"/>
          </a:xfrm>
          <a:prstGeom prst="rect">
            <a:avLst/>
          </a:prstGeom>
          <a:solidFill>
            <a:srgbClr val="FFFFFF"/>
          </a:solidFill>
          <a:ln/>
          <a:effectLst>
            <a:outerShdw blurRad="76200" dist="25400" dir="8100000" algn="bl" rotWithShape="0">
              <a:srgbClr val="000000">
                <a:alpha val="12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7"/>
          <p:cNvSpPr/>
          <p:nvPr/>
        </p:nvSpPr>
        <p:spPr>
          <a:xfrm>
            <a:off x="365760" y="1188720"/>
            <a:ext cx="54864" cy="292608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640080" y="1280160"/>
            <a:ext cx="4297680" cy="2743200"/>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5 chicken breasts (or fish/meat equivalent)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6 cups of cooked rice or pasta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large bowl of oatmeal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4 bananas or pieces of fruit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big bowls of salad or cooked veggies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3 glasses of milk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 cup of Greek yogurt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handfuls of nuts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4 slices of bread or toast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400"/>
              </a:spcAft>
              <a:buClrTx/>
              <a:buSzPct val="100000"/>
              <a:buFontTx/>
              <a:buChar char="•"/>
              <a:tabLst/>
              <a:defRPr/>
            </a:pPr>
            <a:r>
              <a:rPr kumimoji="0" lang="en-US" sz="12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2 tablespoons of olive oil or 1 avocado</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365760" y="4160520"/>
            <a:ext cx="4754880" cy="320040"/>
          </a:xfrm>
          <a:prstGeom prst="rect">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457200" y="4178808"/>
            <a:ext cx="4572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5394960" y="2286000"/>
            <a:ext cx="3383280" cy="7315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Add plate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6B7B6E"/>
                </a:solidFill>
                <a:effectLst/>
                <a:uLnTx/>
                <a:uFillTx/>
                <a:latin typeface="Calibri" pitchFamily="34" charset="0"/>
                <a:ea typeface="Calibri" pitchFamily="34" charset="-122"/>
                <a:cs typeface="Calibri" pitchFamily="34" charset="-120"/>
              </a:rPr>
              <a:t>image here</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C2D11C49-15C9-FAA5-AECF-3B9A914418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48656" y="777240"/>
            <a:ext cx="3767328" cy="3767328"/>
          </a:xfrm>
          <a:prstGeom prst="rect">
            <a:avLst/>
          </a:prstGeom>
          <a:ln w="19050">
            <a:solidFill>
              <a:schemeClr val="accent6">
                <a:lumMod val="50000"/>
              </a:schemeClr>
            </a:solid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400" b="1" dirty="0">
                <a:solidFill>
                  <a:srgbClr val="1A3C2A"/>
                </a:solidFill>
                <a:latin typeface="Trebuchet MS" pitchFamily="34" charset="0"/>
                <a:ea typeface="Trebuchet MS" pitchFamily="34" charset="-122"/>
                <a:cs typeface="Trebuchet MS" pitchFamily="34" charset="-120"/>
              </a:rPr>
              <a:t>KEEP IN MIND</a:t>
            </a:r>
            <a:endParaRPr lang="en-US" sz="2400" dirty="0"/>
          </a:p>
        </p:txBody>
      </p:sp>
      <p:sp>
        <p:nvSpPr>
          <p:cNvPr id="6" name="Text 4"/>
          <p:cNvSpPr/>
          <p:nvPr/>
        </p:nvSpPr>
        <p:spPr>
          <a:xfrm>
            <a:off x="731520" y="914400"/>
            <a:ext cx="7680960" cy="3200400"/>
          </a:xfrm>
          <a:prstGeom prst="rect">
            <a:avLst/>
          </a:prstGeom>
          <a:noFill/>
          <a:ln/>
        </p:spPr>
        <p:txBody>
          <a:bodyPr wrap="square" rtlCol="0" anchor="ctr"/>
          <a:lstStyle/>
          <a:p>
            <a:pPr marL="0" indent="0">
              <a:buNone/>
            </a:pPr>
            <a:r>
              <a:rPr lang="en-US" sz="1300" b="1" dirty="0">
                <a:solidFill>
                  <a:srgbClr val="2D2D2D"/>
                </a:solidFill>
                <a:latin typeface="Calibri" pitchFamily="34" charset="0"/>
                <a:ea typeface="Calibri" pitchFamily="34" charset="-122"/>
                <a:cs typeface="Calibri" pitchFamily="34" charset="-120"/>
              </a:rPr>
              <a:t>You don't have to eat all of this in 3 meals</a:t>
            </a:r>
            <a:endParaRPr lang="en-US" sz="1300" dirty="0"/>
          </a:p>
          <a:p>
            <a:pPr marL="0" indent="0">
              <a:spcAft>
                <a:spcPts val="1200"/>
              </a:spcAft>
              <a:buNone/>
            </a:pPr>
            <a:r>
              <a:rPr lang="en-US" sz="1300" dirty="0">
                <a:solidFill>
                  <a:srgbClr val="2D2D2D"/>
                </a:solidFill>
                <a:latin typeface="Calibri" pitchFamily="34" charset="0"/>
                <a:ea typeface="Calibri" pitchFamily="34" charset="-122"/>
                <a:cs typeface="Calibri" pitchFamily="34" charset="-120"/>
              </a:rPr>
              <a:t>Spread it across the whole day: breakfast, snacks, lunch, pre-practice, post-practice, dinner. Eating smaller amounts more often is easier on your stomach and keeps your energy steady.</a:t>
            </a:r>
            <a:endParaRPr lang="en-US" sz="1300" dirty="0"/>
          </a:p>
          <a:p>
            <a:pPr marL="0" indent="0">
              <a:buNone/>
            </a:pPr>
            <a:r>
              <a:rPr lang="en-US" sz="1300" b="1" dirty="0">
                <a:solidFill>
                  <a:srgbClr val="2D2D2D"/>
                </a:solidFill>
                <a:latin typeface="Calibri" pitchFamily="34" charset="0"/>
                <a:ea typeface="Calibri" pitchFamily="34" charset="-122"/>
                <a:cs typeface="Calibri" pitchFamily="34" charset="-120"/>
              </a:rPr>
              <a:t>These are just examples</a:t>
            </a:r>
            <a:endParaRPr lang="en-US" sz="1300" dirty="0"/>
          </a:p>
          <a:p>
            <a:pPr marL="0" indent="0">
              <a:spcAft>
                <a:spcPts val="1200"/>
              </a:spcAft>
              <a:buNone/>
            </a:pPr>
            <a:r>
              <a:rPr lang="en-US" sz="1300" dirty="0">
                <a:solidFill>
                  <a:srgbClr val="2D2D2D"/>
                </a:solidFill>
                <a:latin typeface="Calibri" pitchFamily="34" charset="0"/>
                <a:ea typeface="Calibri" pitchFamily="34" charset="-122"/>
                <a:cs typeface="Calibri" pitchFamily="34" charset="-120"/>
              </a:rPr>
              <a:t>You can swap chicken for fish, turkey, eggs, beef, beans, or any other protein source you like. The point is how much protein you need, not which specific food. This applies to the other food examples as well</a:t>
            </a:r>
          </a:p>
          <a:p>
            <a:pPr marL="0" indent="0">
              <a:spcAft>
                <a:spcPts val="1200"/>
              </a:spcAft>
              <a:buNone/>
            </a:pPr>
            <a:endParaRPr lang="en-US" sz="1300" dirty="0"/>
          </a:p>
          <a:p>
            <a:pPr marL="0" indent="0">
              <a:buNone/>
            </a:pPr>
            <a:r>
              <a:rPr lang="en-US" sz="1300" b="1" dirty="0">
                <a:solidFill>
                  <a:srgbClr val="C00000"/>
                </a:solidFill>
                <a:latin typeface="Calibri" pitchFamily="34" charset="0"/>
                <a:ea typeface="Calibri" pitchFamily="34" charset="-122"/>
                <a:cs typeface="Calibri" pitchFamily="34" charset="-120"/>
              </a:rPr>
              <a:t>NOTE</a:t>
            </a:r>
            <a:endParaRPr lang="en-US" sz="1300" dirty="0">
              <a:solidFill>
                <a:srgbClr val="C00000"/>
              </a:solidFill>
            </a:endParaRPr>
          </a:p>
          <a:p>
            <a:pPr marL="0" indent="0">
              <a:buNone/>
            </a:pPr>
            <a:r>
              <a:rPr lang="en-US" sz="1300" b="1" dirty="0">
                <a:solidFill>
                  <a:srgbClr val="C00000"/>
                </a:solidFill>
                <a:latin typeface="Calibri" pitchFamily="34" charset="0"/>
                <a:ea typeface="Calibri" pitchFamily="34" charset="-122"/>
                <a:cs typeface="Calibri" pitchFamily="34" charset="-120"/>
              </a:rPr>
              <a:t>All the previous information given about nutrition and hydration are general guidelines and it is not an individualized meal plan. To obtain further information about specific and individualized food and fluid intakes it is recommended to go to a Sports Dietitian.</a:t>
            </a:r>
            <a:endParaRPr lang="en-US" sz="1300" b="1" dirty="0">
              <a:solidFill>
                <a:srgbClr val="C00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37">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MATCH DAY NUTRITION TIMELINE</a:t>
            </a:r>
            <a:endParaRPr lang="en-US" sz="2200" dirty="0"/>
          </a:p>
        </p:txBody>
      </p:sp>
      <p:sp>
        <p:nvSpPr>
          <p:cNvPr id="6" name="Shape 4"/>
          <p:cNvSpPr/>
          <p:nvPr/>
        </p:nvSpPr>
        <p:spPr>
          <a:xfrm>
            <a:off x="457200" y="914400"/>
            <a:ext cx="8229600" cy="658368"/>
          </a:xfrm>
          <a:prstGeom prst="rect">
            <a:avLst/>
          </a:prstGeom>
          <a:solidFill>
            <a:srgbClr val="FFFFFF"/>
          </a:solidFill>
          <a:ln/>
        </p:spPr>
        <p:txBody>
          <a:bodyPr/>
          <a:lstStyle/>
          <a:p>
            <a:endParaRPr lang="en-US"/>
          </a:p>
        </p:txBody>
      </p:sp>
      <p:sp>
        <p:nvSpPr>
          <p:cNvPr id="7" name="Shape 5"/>
          <p:cNvSpPr/>
          <p:nvPr/>
        </p:nvSpPr>
        <p:spPr>
          <a:xfrm>
            <a:off x="457200" y="914400"/>
            <a:ext cx="54864" cy="658368"/>
          </a:xfrm>
          <a:prstGeom prst="rect">
            <a:avLst/>
          </a:prstGeom>
          <a:solidFill>
            <a:srgbClr val="2D6A4F"/>
          </a:solidFill>
          <a:ln/>
        </p:spPr>
        <p:txBody>
          <a:bodyPr/>
          <a:lstStyle/>
          <a:p>
            <a:endParaRPr lang="en-US"/>
          </a:p>
        </p:txBody>
      </p:sp>
      <p:sp>
        <p:nvSpPr>
          <p:cNvPr id="8" name="Text 6"/>
          <p:cNvSpPr/>
          <p:nvPr/>
        </p:nvSpPr>
        <p:spPr>
          <a:xfrm>
            <a:off x="640080" y="960120"/>
            <a:ext cx="1828800" cy="256032"/>
          </a:xfrm>
          <a:prstGeom prst="rect">
            <a:avLst/>
          </a:prstGeom>
          <a:noFill/>
          <a:ln/>
        </p:spPr>
        <p:txBody>
          <a:bodyPr wrap="square" lIns="0" tIns="0" rIns="0" bIns="0" rtlCol="0" anchor="ctr"/>
          <a:lstStyle/>
          <a:p>
            <a:pPr marL="0" indent="0">
              <a:buNone/>
            </a:pPr>
            <a:r>
              <a:rPr lang="en-US" sz="1000" b="1" dirty="0">
                <a:solidFill>
                  <a:srgbClr val="2D6A4F"/>
                </a:solidFill>
                <a:latin typeface="Trebuchet MS" pitchFamily="34" charset="0"/>
                <a:ea typeface="Trebuchet MS" pitchFamily="34" charset="-122"/>
                <a:cs typeface="Trebuchet MS" pitchFamily="34" charset="-120"/>
              </a:rPr>
              <a:t>3 HRS BEFORE</a:t>
            </a:r>
            <a:endParaRPr lang="en-US" sz="1000" dirty="0"/>
          </a:p>
        </p:txBody>
      </p:sp>
      <p:sp>
        <p:nvSpPr>
          <p:cNvPr id="9" name="Text 7"/>
          <p:cNvSpPr/>
          <p:nvPr/>
        </p:nvSpPr>
        <p:spPr>
          <a:xfrm>
            <a:off x="640080" y="1216152"/>
            <a:ext cx="1828800" cy="256032"/>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Main Meal</a:t>
            </a:r>
            <a:endParaRPr lang="en-US" sz="1000" dirty="0"/>
          </a:p>
        </p:txBody>
      </p:sp>
      <p:sp>
        <p:nvSpPr>
          <p:cNvPr id="10" name="Text 8"/>
          <p:cNvSpPr/>
          <p:nvPr/>
        </p:nvSpPr>
        <p:spPr>
          <a:xfrm>
            <a:off x="2560320" y="960120"/>
            <a:ext cx="4223101" cy="612648"/>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Complex carbs + moderate protein + low fat. Examples: oatmeal with banana and eggs, rice with chicken, pasta with lean sauce.</a:t>
            </a:r>
            <a:endParaRPr lang="en-US" sz="1050" dirty="0"/>
          </a:p>
        </p:txBody>
      </p:sp>
      <p:sp>
        <p:nvSpPr>
          <p:cNvPr id="11" name="Shape 9"/>
          <p:cNvSpPr/>
          <p:nvPr/>
        </p:nvSpPr>
        <p:spPr>
          <a:xfrm>
            <a:off x="457200" y="1691640"/>
            <a:ext cx="8229600" cy="658368"/>
          </a:xfrm>
          <a:prstGeom prst="rect">
            <a:avLst/>
          </a:prstGeom>
          <a:solidFill>
            <a:srgbClr val="FFFFFF"/>
          </a:solidFill>
          <a:ln/>
        </p:spPr>
        <p:txBody>
          <a:bodyPr/>
          <a:lstStyle/>
          <a:p>
            <a:endParaRPr lang="en-US"/>
          </a:p>
        </p:txBody>
      </p:sp>
      <p:sp>
        <p:nvSpPr>
          <p:cNvPr id="12" name="Shape 10"/>
          <p:cNvSpPr/>
          <p:nvPr/>
        </p:nvSpPr>
        <p:spPr>
          <a:xfrm>
            <a:off x="457200" y="1691640"/>
            <a:ext cx="54864" cy="658368"/>
          </a:xfrm>
          <a:prstGeom prst="rect">
            <a:avLst/>
          </a:prstGeom>
          <a:solidFill>
            <a:srgbClr val="D4A843"/>
          </a:solidFill>
          <a:ln/>
        </p:spPr>
        <p:txBody>
          <a:bodyPr/>
          <a:lstStyle/>
          <a:p>
            <a:endParaRPr lang="en-US"/>
          </a:p>
        </p:txBody>
      </p:sp>
      <p:sp>
        <p:nvSpPr>
          <p:cNvPr id="13" name="Text 11"/>
          <p:cNvSpPr/>
          <p:nvPr/>
        </p:nvSpPr>
        <p:spPr>
          <a:xfrm>
            <a:off x="640080" y="1737360"/>
            <a:ext cx="1828800" cy="256032"/>
          </a:xfrm>
          <a:prstGeom prst="rect">
            <a:avLst/>
          </a:prstGeom>
          <a:noFill/>
          <a:ln/>
        </p:spPr>
        <p:txBody>
          <a:bodyPr wrap="square" lIns="0" tIns="0" rIns="0" bIns="0" rtlCol="0" anchor="ctr"/>
          <a:lstStyle/>
          <a:p>
            <a:pPr marL="0" indent="0">
              <a:buNone/>
            </a:pPr>
            <a:r>
              <a:rPr lang="en-US" sz="1000" b="1" dirty="0">
                <a:solidFill>
                  <a:srgbClr val="D4A843"/>
                </a:solidFill>
                <a:latin typeface="Trebuchet MS" pitchFamily="34" charset="0"/>
                <a:ea typeface="Trebuchet MS" pitchFamily="34" charset="-122"/>
                <a:cs typeface="Trebuchet MS" pitchFamily="34" charset="-120"/>
              </a:rPr>
              <a:t>60-90 MIN BEFORE</a:t>
            </a:r>
            <a:endParaRPr lang="en-US" sz="1000" dirty="0"/>
          </a:p>
        </p:txBody>
      </p:sp>
      <p:sp>
        <p:nvSpPr>
          <p:cNvPr id="14" name="Text 12"/>
          <p:cNvSpPr/>
          <p:nvPr/>
        </p:nvSpPr>
        <p:spPr>
          <a:xfrm>
            <a:off x="640080" y="1993392"/>
            <a:ext cx="1828800" cy="256032"/>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Light Snack</a:t>
            </a:r>
            <a:endParaRPr lang="en-US" sz="1000" dirty="0"/>
          </a:p>
        </p:txBody>
      </p:sp>
      <p:sp>
        <p:nvSpPr>
          <p:cNvPr id="15" name="Text 13"/>
          <p:cNvSpPr/>
          <p:nvPr/>
        </p:nvSpPr>
        <p:spPr>
          <a:xfrm>
            <a:off x="2560320" y="1737360"/>
            <a:ext cx="4174975" cy="548640"/>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Easy-to-digest carbs: banana, toast with honey, energy bar, rice cake.</a:t>
            </a:r>
            <a:endParaRPr lang="en-US" sz="1050" dirty="0"/>
          </a:p>
        </p:txBody>
      </p:sp>
      <p:sp>
        <p:nvSpPr>
          <p:cNvPr id="16" name="Shape 14"/>
          <p:cNvSpPr/>
          <p:nvPr/>
        </p:nvSpPr>
        <p:spPr>
          <a:xfrm>
            <a:off x="457200" y="2468880"/>
            <a:ext cx="8229600" cy="658368"/>
          </a:xfrm>
          <a:prstGeom prst="rect">
            <a:avLst/>
          </a:prstGeom>
          <a:solidFill>
            <a:srgbClr val="FFFFFF"/>
          </a:solidFill>
          <a:ln/>
        </p:spPr>
        <p:txBody>
          <a:bodyPr/>
          <a:lstStyle/>
          <a:p>
            <a:endParaRPr lang="en-US"/>
          </a:p>
        </p:txBody>
      </p:sp>
      <p:sp>
        <p:nvSpPr>
          <p:cNvPr id="17" name="Shape 15"/>
          <p:cNvSpPr/>
          <p:nvPr/>
        </p:nvSpPr>
        <p:spPr>
          <a:xfrm>
            <a:off x="457200" y="2468880"/>
            <a:ext cx="54864" cy="658368"/>
          </a:xfrm>
          <a:prstGeom prst="rect">
            <a:avLst/>
          </a:prstGeom>
          <a:solidFill>
            <a:srgbClr val="52B788"/>
          </a:solidFill>
          <a:ln/>
        </p:spPr>
        <p:txBody>
          <a:bodyPr/>
          <a:lstStyle/>
          <a:p>
            <a:endParaRPr lang="en-US"/>
          </a:p>
        </p:txBody>
      </p:sp>
      <p:sp>
        <p:nvSpPr>
          <p:cNvPr id="18" name="Text 16"/>
          <p:cNvSpPr/>
          <p:nvPr/>
        </p:nvSpPr>
        <p:spPr>
          <a:xfrm>
            <a:off x="640080" y="2514600"/>
            <a:ext cx="1828800" cy="256032"/>
          </a:xfrm>
          <a:prstGeom prst="rect">
            <a:avLst/>
          </a:prstGeom>
          <a:noFill/>
          <a:ln/>
        </p:spPr>
        <p:txBody>
          <a:bodyPr wrap="square" lIns="0" tIns="0" rIns="0" bIns="0" rtlCol="0" anchor="ctr"/>
          <a:lstStyle/>
          <a:p>
            <a:pPr marL="0" indent="0">
              <a:buNone/>
            </a:pPr>
            <a:r>
              <a:rPr lang="en-US" sz="1000" b="1" dirty="0">
                <a:solidFill>
                  <a:srgbClr val="52B788"/>
                </a:solidFill>
                <a:latin typeface="Trebuchet MS" pitchFamily="34" charset="0"/>
                <a:ea typeface="Trebuchet MS" pitchFamily="34" charset="-122"/>
                <a:cs typeface="Trebuchet MS" pitchFamily="34" charset="-120"/>
              </a:rPr>
              <a:t>DURING MATCH</a:t>
            </a:r>
            <a:endParaRPr lang="en-US" sz="1000" dirty="0"/>
          </a:p>
        </p:txBody>
      </p:sp>
      <p:sp>
        <p:nvSpPr>
          <p:cNvPr id="19" name="Text 17"/>
          <p:cNvSpPr/>
          <p:nvPr/>
        </p:nvSpPr>
        <p:spPr>
          <a:xfrm>
            <a:off x="640080" y="2770632"/>
            <a:ext cx="1828800" cy="256032"/>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Fuel &amp; Hydrate</a:t>
            </a:r>
            <a:endParaRPr lang="en-US" sz="1000" dirty="0"/>
          </a:p>
        </p:txBody>
      </p:sp>
      <p:sp>
        <p:nvSpPr>
          <p:cNvPr id="20" name="Text 18"/>
          <p:cNvSpPr/>
          <p:nvPr/>
        </p:nvSpPr>
        <p:spPr>
          <a:xfrm>
            <a:off x="2560320" y="2514600"/>
            <a:ext cx="4022063" cy="530352"/>
          </a:xfrm>
          <a:prstGeom prst="rect">
            <a:avLst/>
          </a:prstGeom>
          <a:noFill/>
          <a:ln/>
        </p:spPr>
        <p:txBody>
          <a:bodyPr wrap="square" lIns="0" tIns="0" rIns="0" bIns="0" rtlCol="0" anchor="ctr"/>
          <a:lstStyle/>
          <a:p>
            <a:r>
              <a:rPr lang="en-US" sz="1050" dirty="0">
                <a:solidFill>
                  <a:srgbClr val="2D2D2D"/>
                </a:solidFill>
                <a:latin typeface="Calibri" pitchFamily="34" charset="0"/>
                <a:ea typeface="Calibri" pitchFamily="34" charset="-122"/>
                <a:cs typeface="Calibri" pitchFamily="34" charset="-120"/>
              </a:rPr>
              <a:t>Every changeover: Water + electrolytes + snacks like dates, bananas (small bites)</a:t>
            </a:r>
            <a:endParaRPr lang="en-US" sz="1050" dirty="0"/>
          </a:p>
        </p:txBody>
      </p:sp>
      <p:sp>
        <p:nvSpPr>
          <p:cNvPr id="21" name="Shape 19"/>
          <p:cNvSpPr/>
          <p:nvPr/>
        </p:nvSpPr>
        <p:spPr>
          <a:xfrm>
            <a:off x="457200" y="3246120"/>
            <a:ext cx="8229600" cy="658368"/>
          </a:xfrm>
          <a:prstGeom prst="rect">
            <a:avLst/>
          </a:prstGeom>
          <a:solidFill>
            <a:srgbClr val="FFFFFF"/>
          </a:solidFill>
          <a:ln/>
        </p:spPr>
        <p:txBody>
          <a:bodyPr/>
          <a:lstStyle/>
          <a:p>
            <a:endParaRPr lang="en-US"/>
          </a:p>
        </p:txBody>
      </p:sp>
      <p:sp>
        <p:nvSpPr>
          <p:cNvPr id="22" name="Shape 20"/>
          <p:cNvSpPr/>
          <p:nvPr/>
        </p:nvSpPr>
        <p:spPr>
          <a:xfrm>
            <a:off x="457200" y="3246120"/>
            <a:ext cx="54864" cy="658368"/>
          </a:xfrm>
          <a:prstGeom prst="rect">
            <a:avLst/>
          </a:prstGeom>
          <a:solidFill>
            <a:srgbClr val="5B8DB8"/>
          </a:solidFill>
          <a:ln/>
        </p:spPr>
        <p:txBody>
          <a:bodyPr/>
          <a:lstStyle/>
          <a:p>
            <a:endParaRPr lang="en-US"/>
          </a:p>
        </p:txBody>
      </p:sp>
      <p:sp>
        <p:nvSpPr>
          <p:cNvPr id="23" name="Text 21"/>
          <p:cNvSpPr/>
          <p:nvPr/>
        </p:nvSpPr>
        <p:spPr>
          <a:xfrm>
            <a:off x="640080" y="3291840"/>
            <a:ext cx="1828800" cy="256032"/>
          </a:xfrm>
          <a:prstGeom prst="rect">
            <a:avLst/>
          </a:prstGeom>
          <a:noFill/>
          <a:ln/>
        </p:spPr>
        <p:txBody>
          <a:bodyPr wrap="square" lIns="0" tIns="0" rIns="0" bIns="0" rtlCol="0" anchor="ctr"/>
          <a:lstStyle/>
          <a:p>
            <a:pPr marL="0" indent="0">
              <a:buNone/>
            </a:pPr>
            <a:r>
              <a:rPr lang="en-US" sz="1000" b="1" dirty="0">
                <a:solidFill>
                  <a:srgbClr val="5B8DB8"/>
                </a:solidFill>
                <a:latin typeface="Trebuchet MS" pitchFamily="34" charset="0"/>
                <a:ea typeface="Trebuchet MS" pitchFamily="34" charset="-122"/>
                <a:cs typeface="Trebuchet MS" pitchFamily="34" charset="-120"/>
              </a:rPr>
              <a:t>WITHIN 30 MIN AFTER</a:t>
            </a:r>
            <a:endParaRPr lang="en-US" sz="1000" dirty="0"/>
          </a:p>
        </p:txBody>
      </p:sp>
      <p:sp>
        <p:nvSpPr>
          <p:cNvPr id="24" name="Text 22"/>
          <p:cNvSpPr/>
          <p:nvPr/>
        </p:nvSpPr>
        <p:spPr>
          <a:xfrm>
            <a:off x="640080" y="3547872"/>
            <a:ext cx="1828800" cy="256032"/>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Recovery Window</a:t>
            </a:r>
            <a:endParaRPr lang="en-US" sz="1000" dirty="0"/>
          </a:p>
        </p:txBody>
      </p:sp>
      <p:sp>
        <p:nvSpPr>
          <p:cNvPr id="25" name="Text 23"/>
          <p:cNvSpPr/>
          <p:nvPr/>
        </p:nvSpPr>
        <p:spPr>
          <a:xfrm>
            <a:off x="2560320" y="3291840"/>
            <a:ext cx="4174975" cy="530352"/>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Protein + carbs for muscle repair. Examples: protein shake + banana, chicken sandwich, yogurt with granola</a:t>
            </a:r>
            <a:endParaRPr lang="en-US" sz="1050" dirty="0"/>
          </a:p>
        </p:txBody>
      </p:sp>
      <p:sp>
        <p:nvSpPr>
          <p:cNvPr id="26" name="Shape 24"/>
          <p:cNvSpPr/>
          <p:nvPr/>
        </p:nvSpPr>
        <p:spPr>
          <a:xfrm>
            <a:off x="457200" y="4023360"/>
            <a:ext cx="8229600" cy="658368"/>
          </a:xfrm>
          <a:prstGeom prst="rect">
            <a:avLst/>
          </a:prstGeom>
          <a:solidFill>
            <a:srgbClr val="FFFFFF"/>
          </a:solidFill>
          <a:ln/>
        </p:spPr>
        <p:txBody>
          <a:bodyPr/>
          <a:lstStyle/>
          <a:p>
            <a:endParaRPr lang="en-US"/>
          </a:p>
        </p:txBody>
      </p:sp>
      <p:sp>
        <p:nvSpPr>
          <p:cNvPr id="27" name="Shape 25"/>
          <p:cNvSpPr/>
          <p:nvPr/>
        </p:nvSpPr>
        <p:spPr>
          <a:xfrm>
            <a:off x="457200" y="4023360"/>
            <a:ext cx="54864" cy="658368"/>
          </a:xfrm>
          <a:prstGeom prst="rect">
            <a:avLst/>
          </a:prstGeom>
          <a:solidFill>
            <a:srgbClr val="1A3C2A"/>
          </a:solidFill>
          <a:ln/>
        </p:spPr>
        <p:txBody>
          <a:bodyPr/>
          <a:lstStyle/>
          <a:p>
            <a:endParaRPr lang="en-US"/>
          </a:p>
        </p:txBody>
      </p:sp>
      <p:sp>
        <p:nvSpPr>
          <p:cNvPr id="28" name="Text 26"/>
          <p:cNvSpPr/>
          <p:nvPr/>
        </p:nvSpPr>
        <p:spPr>
          <a:xfrm>
            <a:off x="640080" y="4069080"/>
            <a:ext cx="1590797" cy="301752"/>
          </a:xfrm>
          <a:prstGeom prst="rect">
            <a:avLst/>
          </a:prstGeom>
          <a:noFill/>
          <a:ln/>
        </p:spPr>
        <p:txBody>
          <a:bodyPr wrap="square" lIns="0" tIns="0" rIns="0" bIns="0" rtlCol="0" anchor="ctr"/>
          <a:lstStyle/>
          <a:p>
            <a:pPr marL="0" indent="0">
              <a:buNone/>
            </a:pPr>
            <a:r>
              <a:rPr lang="en-US" sz="1000" b="1" dirty="0">
                <a:solidFill>
                  <a:srgbClr val="1A3C2A"/>
                </a:solidFill>
                <a:latin typeface="Trebuchet MS" pitchFamily="34" charset="0"/>
                <a:ea typeface="Trebuchet MS" pitchFamily="34" charset="-122"/>
                <a:cs typeface="Trebuchet MS" pitchFamily="34" charset="-120"/>
              </a:rPr>
              <a:t>2-3 HRS AFTER THE LAST MATCH OF THE DAY</a:t>
            </a:r>
            <a:endParaRPr lang="en-US" sz="1000" dirty="0"/>
          </a:p>
        </p:txBody>
      </p:sp>
      <p:sp>
        <p:nvSpPr>
          <p:cNvPr id="29" name="Text 27"/>
          <p:cNvSpPr/>
          <p:nvPr/>
        </p:nvSpPr>
        <p:spPr>
          <a:xfrm>
            <a:off x="640080" y="4389833"/>
            <a:ext cx="1828800" cy="256032"/>
          </a:xfrm>
          <a:prstGeom prst="rect">
            <a:avLst/>
          </a:prstGeom>
          <a:noFill/>
          <a:ln/>
        </p:spPr>
        <p:txBody>
          <a:bodyPr wrap="square" lIns="0" tIns="0" rIns="0" bIns="0" rtlCol="0" anchor="ctr"/>
          <a:lstStyle/>
          <a:p>
            <a:pPr marL="0" indent="0">
              <a:buNone/>
            </a:pPr>
            <a:r>
              <a:rPr lang="en-US" sz="1000" dirty="0">
                <a:solidFill>
                  <a:srgbClr val="6B7B6E"/>
                </a:solidFill>
                <a:latin typeface="Calibri" pitchFamily="34" charset="0"/>
                <a:ea typeface="Calibri" pitchFamily="34" charset="-122"/>
                <a:cs typeface="Calibri" pitchFamily="34" charset="-120"/>
              </a:rPr>
              <a:t>Full Recovery Meal</a:t>
            </a:r>
            <a:endParaRPr lang="en-US" sz="1000" dirty="0"/>
          </a:p>
        </p:txBody>
      </p:sp>
      <p:sp>
        <p:nvSpPr>
          <p:cNvPr id="30" name="Text 28"/>
          <p:cNvSpPr/>
          <p:nvPr/>
        </p:nvSpPr>
        <p:spPr>
          <a:xfrm>
            <a:off x="2560320" y="4069080"/>
            <a:ext cx="4174975" cy="612648"/>
          </a:xfrm>
          <a:prstGeom prst="rect">
            <a:avLst/>
          </a:prstGeom>
          <a:noFill/>
          <a:ln/>
        </p:spPr>
        <p:txBody>
          <a:bodyPr wrap="square" lIns="0" tIns="0" rIns="0" bIns="0" rtlCol="0" anchor="ctr"/>
          <a:lstStyle/>
          <a:p>
            <a:pPr marL="0" indent="0">
              <a:buNone/>
            </a:pPr>
            <a:r>
              <a:rPr lang="en-US" sz="1050" dirty="0">
                <a:solidFill>
                  <a:srgbClr val="2D2D2D"/>
                </a:solidFill>
                <a:latin typeface="Calibri" pitchFamily="34" charset="0"/>
                <a:ea typeface="Calibri" pitchFamily="34" charset="-122"/>
                <a:cs typeface="Calibri" pitchFamily="34" charset="-120"/>
              </a:rPr>
              <a:t>Balanced plate: lean protein, complex carbs, vegetables, healthy fats. Example: steak with sweet potato and salad, chicken with rice and broccoli</a:t>
            </a:r>
            <a:endParaRPr lang="en-US" sz="1050" dirty="0"/>
          </a:p>
        </p:txBody>
      </p:sp>
      <p:pic>
        <p:nvPicPr>
          <p:cNvPr id="31" name="Picture 30">
            <a:extLst>
              <a:ext uri="{FF2B5EF4-FFF2-40B4-BE49-F238E27FC236}">
                <a16:creationId xmlns:a16="http://schemas.microsoft.com/office/drawing/2014/main" id="{DE8FF3C0-49C5-FAEF-4BFD-1017099093C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131801" y="914400"/>
            <a:ext cx="1554999" cy="658368"/>
          </a:xfrm>
          <a:prstGeom prst="rect">
            <a:avLst/>
          </a:prstGeom>
        </p:spPr>
      </p:pic>
      <p:pic>
        <p:nvPicPr>
          <p:cNvPr id="33" name="Picture 32">
            <a:extLst>
              <a:ext uri="{FF2B5EF4-FFF2-40B4-BE49-F238E27FC236}">
                <a16:creationId xmlns:a16="http://schemas.microsoft.com/office/drawing/2014/main" id="{CC31D5A4-FFF8-A3B7-2DCE-D2608E0A87F0}"/>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790526" y="1691640"/>
            <a:ext cx="1896274" cy="630936"/>
          </a:xfrm>
          <a:prstGeom prst="rect">
            <a:avLst/>
          </a:prstGeom>
        </p:spPr>
      </p:pic>
      <p:pic>
        <p:nvPicPr>
          <p:cNvPr id="35" name="Picture 34">
            <a:extLst>
              <a:ext uri="{FF2B5EF4-FFF2-40B4-BE49-F238E27FC236}">
                <a16:creationId xmlns:a16="http://schemas.microsoft.com/office/drawing/2014/main" id="{B24FC080-CAFF-E203-6A25-3DB9529BCD05}"/>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808707" y="2468880"/>
            <a:ext cx="1878093" cy="651510"/>
          </a:xfrm>
          <a:prstGeom prst="rect">
            <a:avLst/>
          </a:prstGeom>
        </p:spPr>
      </p:pic>
      <p:pic>
        <p:nvPicPr>
          <p:cNvPr id="37" name="Picture 36">
            <a:extLst>
              <a:ext uri="{FF2B5EF4-FFF2-40B4-BE49-F238E27FC236}">
                <a16:creationId xmlns:a16="http://schemas.microsoft.com/office/drawing/2014/main" id="{12CCA5BB-05B1-E120-FAE1-989E9A7BFFF3}"/>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6735295" y="3291840"/>
            <a:ext cx="1951505" cy="621792"/>
          </a:xfrm>
          <a:prstGeom prst="rect">
            <a:avLst/>
          </a:prstGeom>
        </p:spPr>
      </p:pic>
      <p:pic>
        <p:nvPicPr>
          <p:cNvPr id="39" name="Picture 38">
            <a:extLst>
              <a:ext uri="{FF2B5EF4-FFF2-40B4-BE49-F238E27FC236}">
                <a16:creationId xmlns:a16="http://schemas.microsoft.com/office/drawing/2014/main" id="{FE9F81E6-FD06-6052-15A0-11E2D02601B8}"/>
              </a:ext>
            </a:extLst>
          </p:cNvPr>
          <p:cNvPicPr>
            <a:picLocks noChangeAspect="1"/>
          </p:cNvPicPr>
          <p:nvPr/>
        </p:nvPicPr>
        <p:blipFill>
          <a:blip r:embed="rId7" cstate="screen">
            <a:extLst>
              <a:ext uri="{28A0092B-C50C-407E-A947-70E740481C1C}">
                <a14:useLocalDpi xmlns:a14="http://schemas.microsoft.com/office/drawing/2010/main"/>
              </a:ext>
            </a:extLst>
          </a:blip>
          <a:srcRect l="-3225"/>
          <a:stretch>
            <a:fillRect/>
          </a:stretch>
        </p:blipFill>
        <p:spPr>
          <a:xfrm>
            <a:off x="7268961" y="4069080"/>
            <a:ext cx="1463559" cy="594359"/>
          </a:xfrm>
          <a:prstGeom prst="rect">
            <a:avLst/>
          </a:prstGeom>
        </p:spPr>
      </p:pic>
      <p:pic>
        <p:nvPicPr>
          <p:cNvPr id="4" name="Picture 3">
            <a:extLst>
              <a:ext uri="{FF2B5EF4-FFF2-40B4-BE49-F238E27FC236}">
                <a16:creationId xmlns:a16="http://schemas.microsoft.com/office/drawing/2014/main" id="{A9DBF179-3434-97DD-A797-CD7B84954AA3}"/>
              </a:ext>
            </a:extLst>
          </p:cNvPr>
          <p:cNvPicPr>
            <a:picLocks noChangeAspect="1"/>
          </p:cNvPicPr>
          <p:nvPr/>
        </p:nvPicPr>
        <p:blipFill>
          <a:blip r:embed="rId8"/>
          <a:stretch>
            <a:fillRect/>
          </a:stretch>
        </p:blipFill>
        <p:spPr>
          <a:xfrm>
            <a:off x="6776837" y="182880"/>
            <a:ext cx="2259496" cy="4572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38">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HYDRATION: Drink Water All Day, Every Day</a:t>
            </a:r>
            <a:endParaRPr lang="en-US" sz="2200" dirty="0"/>
          </a:p>
        </p:txBody>
      </p:sp>
      <p:pic>
        <p:nvPicPr>
          <p:cNvPr id="6" name="Image 0"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40" y="960120"/>
            <a:ext cx="411480" cy="411480"/>
          </a:xfrm>
          <a:prstGeom prst="rect">
            <a:avLst/>
          </a:prstGeom>
        </p:spPr>
      </p:pic>
      <p:sp>
        <p:nvSpPr>
          <p:cNvPr id="7" name="Text 4"/>
          <p:cNvSpPr/>
          <p:nvPr/>
        </p:nvSpPr>
        <p:spPr>
          <a:xfrm>
            <a:off x="1097280" y="1005840"/>
            <a:ext cx="7315200" cy="365760"/>
          </a:xfrm>
          <a:prstGeom prst="rect">
            <a:avLst/>
          </a:prstGeom>
          <a:noFill/>
          <a:ln/>
        </p:spPr>
        <p:txBody>
          <a:bodyPr wrap="square" lIns="0" tIns="0" rIns="0" bIns="0" rtlCol="0" anchor="ctr"/>
          <a:lstStyle/>
          <a:p>
            <a:pPr marL="0" indent="0">
              <a:buNone/>
            </a:pPr>
            <a:r>
              <a:rPr lang="en-US" sz="1500" b="1" dirty="0">
                <a:solidFill>
                  <a:srgbClr val="1A1A1A"/>
                </a:solidFill>
                <a:latin typeface="Georgia" pitchFamily="34" charset="0"/>
                <a:ea typeface="Georgia" pitchFamily="34" charset="-122"/>
                <a:cs typeface="Georgia" pitchFamily="34" charset="-120"/>
              </a:rPr>
              <a:t>You should NEVER step on court already dehydrated.</a:t>
            </a:r>
            <a:endParaRPr lang="en-US" sz="1500" dirty="0"/>
          </a:p>
        </p:txBody>
      </p:sp>
      <p:sp>
        <p:nvSpPr>
          <p:cNvPr id="8" name="Text 5"/>
          <p:cNvSpPr/>
          <p:nvPr/>
        </p:nvSpPr>
        <p:spPr>
          <a:xfrm>
            <a:off x="731520" y="1508760"/>
            <a:ext cx="7680960" cy="2926080"/>
          </a:xfrm>
          <a:prstGeom prst="rect">
            <a:avLst/>
          </a:prstGeom>
          <a:noFill/>
          <a:ln/>
        </p:spPr>
        <p:txBody>
          <a:bodyPr wrap="square" rtlCol="0" anchor="ctr"/>
          <a:lstStyle/>
          <a:p>
            <a:pPr marL="0" indent="0">
              <a:buNone/>
            </a:pPr>
            <a:r>
              <a:rPr lang="en-US" sz="1150" b="1" dirty="0">
                <a:solidFill>
                  <a:srgbClr val="2D2D2D"/>
                </a:solidFill>
                <a:latin typeface="Calibri" pitchFamily="34" charset="0"/>
                <a:ea typeface="Calibri" pitchFamily="34" charset="-122"/>
                <a:cs typeface="Calibri" pitchFamily="34" charset="-120"/>
              </a:rPr>
              <a:t>Carry a water bottle with you EVERYWHERE</a:t>
            </a:r>
            <a:endParaRPr lang="en-US" sz="1150" dirty="0"/>
          </a:p>
          <a:p>
            <a:pPr marL="0" indent="0">
              <a:spcAft>
                <a:spcPts val="1000"/>
              </a:spcAft>
              <a:buNone/>
            </a:pPr>
            <a:r>
              <a:rPr lang="en-US" sz="1150" dirty="0">
                <a:solidFill>
                  <a:srgbClr val="2D2D2D"/>
                </a:solidFill>
                <a:latin typeface="Calibri" pitchFamily="34" charset="0"/>
                <a:ea typeface="Calibri" pitchFamily="34" charset="-122"/>
                <a:cs typeface="Calibri" pitchFamily="34" charset="-120"/>
              </a:rPr>
              <a:t>Drink water throughout the entire day — not just during practice. By the time you feel thirsty, you're already dehydrated. Your goal is to arrive at every session already hydrated.</a:t>
            </a:r>
            <a:endParaRPr lang="en-US" sz="1150" dirty="0"/>
          </a:p>
          <a:p>
            <a:pPr marL="0" indent="0">
              <a:buNone/>
            </a:pPr>
            <a:r>
              <a:rPr lang="en-US" sz="1150" b="1" dirty="0">
                <a:solidFill>
                  <a:srgbClr val="2D2D2D"/>
                </a:solidFill>
                <a:latin typeface="Calibri" pitchFamily="34" charset="0"/>
                <a:ea typeface="Calibri" pitchFamily="34" charset="-122"/>
                <a:cs typeface="Calibri" pitchFamily="34" charset="-120"/>
              </a:rPr>
              <a:t>How much? At least 2.5-3 liters (half a gallon to a gallon) per day</a:t>
            </a:r>
            <a:endParaRPr lang="en-US" sz="1150" dirty="0"/>
          </a:p>
          <a:p>
            <a:pPr marL="0" indent="0">
              <a:spcAft>
                <a:spcPts val="1000"/>
              </a:spcAft>
              <a:buNone/>
            </a:pPr>
            <a:r>
              <a:rPr lang="en-US" sz="1150" dirty="0">
                <a:solidFill>
                  <a:srgbClr val="2D2D2D"/>
                </a:solidFill>
                <a:latin typeface="Calibri" pitchFamily="34" charset="0"/>
                <a:ea typeface="Calibri" pitchFamily="34" charset="-122"/>
                <a:cs typeface="Calibri" pitchFamily="34" charset="-120"/>
              </a:rPr>
              <a:t>That's about 8-10 glasses. More if it's hot or you're sweating a lot. A simple check: your urine should be light yellow, not dark. Dark urine = dehydrated</a:t>
            </a:r>
            <a:endParaRPr lang="en-US" sz="1150" dirty="0"/>
          </a:p>
          <a:p>
            <a:pPr marL="0" indent="0">
              <a:buNone/>
            </a:pPr>
            <a:r>
              <a:rPr lang="en-US" sz="1150" b="1" dirty="0">
                <a:solidFill>
                  <a:srgbClr val="2D2D2D"/>
                </a:solidFill>
                <a:latin typeface="Calibri" pitchFamily="34" charset="0"/>
                <a:ea typeface="Calibri" pitchFamily="34" charset="-122"/>
                <a:cs typeface="Calibri" pitchFamily="34" charset="-120"/>
              </a:rPr>
              <a:t>During matches: </a:t>
            </a:r>
            <a:r>
              <a:rPr lang="en-US" sz="1150" dirty="0">
                <a:solidFill>
                  <a:srgbClr val="2D2D2D"/>
                </a:solidFill>
                <a:latin typeface="Calibri" pitchFamily="34" charset="0"/>
                <a:ea typeface="Calibri" pitchFamily="34" charset="-122"/>
                <a:cs typeface="Calibri" pitchFamily="34" charset="-120"/>
              </a:rPr>
              <a:t>Drink water + electrolytes. Drink more if its hot (25°C / 75°F or hotter)</a:t>
            </a:r>
          </a:p>
          <a:p>
            <a:pPr marL="0" indent="0">
              <a:buNone/>
            </a:pPr>
            <a:endParaRPr lang="en-US" sz="1150" dirty="0"/>
          </a:p>
          <a:p>
            <a:pPr marL="0" indent="0">
              <a:buNone/>
            </a:pPr>
            <a:r>
              <a:rPr lang="en-US" sz="1150" b="1" dirty="0">
                <a:solidFill>
                  <a:srgbClr val="2D2D2D"/>
                </a:solidFill>
                <a:latin typeface="Calibri" pitchFamily="34" charset="0"/>
                <a:ea typeface="Calibri" pitchFamily="34" charset="-122"/>
                <a:cs typeface="Calibri" pitchFamily="34" charset="-120"/>
              </a:rPr>
              <a:t>Electrolytes matter!</a:t>
            </a:r>
            <a:endParaRPr lang="en-US" sz="1150" dirty="0"/>
          </a:p>
          <a:p>
            <a:pPr marL="0" indent="0">
              <a:buNone/>
            </a:pPr>
            <a:r>
              <a:rPr lang="en-US" sz="1150" dirty="0">
                <a:solidFill>
                  <a:srgbClr val="2D2D2D"/>
                </a:solidFill>
                <a:latin typeface="Calibri" pitchFamily="34" charset="0"/>
                <a:ea typeface="Calibri" pitchFamily="34" charset="-122"/>
                <a:cs typeface="Calibri" pitchFamily="34" charset="-120"/>
              </a:rPr>
              <a:t>When you sweat, you lose salt and minerals — not just water. Add electrolytes (sports drinks, tablets, or a pinch of salt) especially in hot weather. Drinking only plain water when you've sweated a lot can actually make you feel worse.</a:t>
            </a:r>
          </a:p>
          <a:p>
            <a:pPr marL="0" indent="0">
              <a:buNone/>
            </a:pPr>
            <a:r>
              <a:rPr lang="en-US" sz="1150" dirty="0">
                <a:solidFill>
                  <a:srgbClr val="2D2D2D"/>
                </a:solidFill>
                <a:latin typeface="Calibri" pitchFamily="34" charset="0"/>
                <a:ea typeface="Calibri" pitchFamily="34" charset="-122"/>
                <a:cs typeface="Calibri" pitchFamily="34" charset="-120"/>
              </a:rPr>
              <a:t>Electrolytes examples: </a:t>
            </a:r>
            <a:r>
              <a:rPr lang="en-US" sz="1150" noProof="0" dirty="0">
                <a:solidFill>
                  <a:srgbClr val="2D2D2D"/>
                </a:solidFill>
                <a:latin typeface="Calibri" pitchFamily="34" charset="0"/>
                <a:ea typeface="Calibri" pitchFamily="34" charset="-122"/>
                <a:cs typeface="Calibri" pitchFamily="34" charset="-120"/>
              </a:rPr>
              <a:t>Nuun, Hydralyte, Liquid I.V., Pedialyte</a:t>
            </a:r>
            <a:endParaRPr lang="en-US" sz="1150" dirty="0"/>
          </a:p>
        </p:txBody>
      </p:sp>
      <p:pic>
        <p:nvPicPr>
          <p:cNvPr id="4" name="Picture 3">
            <a:extLst>
              <a:ext uri="{FF2B5EF4-FFF2-40B4-BE49-F238E27FC236}">
                <a16:creationId xmlns:a16="http://schemas.microsoft.com/office/drawing/2014/main" id="{2C732610-CB4C-E906-2DA8-D2EE95085231}"/>
              </a:ext>
            </a:extLst>
          </p:cNvPr>
          <p:cNvPicPr>
            <a:picLocks noChangeAspect="1"/>
          </p:cNvPicPr>
          <p:nvPr/>
        </p:nvPicPr>
        <p:blipFill>
          <a:blip r:embed="rId4"/>
          <a:stretch>
            <a:fillRect/>
          </a:stretch>
        </p:blipFill>
        <p:spPr>
          <a:xfrm>
            <a:off x="6533556" y="274320"/>
            <a:ext cx="2259496" cy="4572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39">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548640" y="1097280"/>
            <a:ext cx="1005840" cy="1005840"/>
          </a:xfrm>
          <a:prstGeom prst="ellipse">
            <a:avLst/>
          </a:prstGeom>
          <a:solidFill>
            <a:srgbClr val="D4A843"/>
          </a:solidFill>
          <a:ln/>
        </p:spPr>
        <p:txBody>
          <a:bodyPr/>
          <a:lstStyle/>
          <a:p>
            <a:endParaRPr lang="en-US"/>
          </a:p>
        </p:txBody>
      </p:sp>
      <p:sp>
        <p:nvSpPr>
          <p:cNvPr id="3" name="Text 1"/>
          <p:cNvSpPr/>
          <p:nvPr/>
        </p:nvSpPr>
        <p:spPr>
          <a:xfrm>
            <a:off x="548640" y="1097280"/>
            <a:ext cx="1005840" cy="1005840"/>
          </a:xfrm>
          <a:prstGeom prst="rect">
            <a:avLst/>
          </a:prstGeom>
          <a:noFill/>
          <a:ln/>
        </p:spPr>
        <p:txBody>
          <a:bodyPr wrap="square" lIns="0" tIns="0" rIns="0" bIns="0" rtlCol="0" anchor="ctr"/>
          <a:lstStyle/>
          <a:p>
            <a:pPr marL="0" indent="0" algn="ctr">
              <a:buNone/>
            </a:pPr>
            <a:r>
              <a:rPr lang="en-US" sz="3600" b="1" dirty="0">
                <a:solidFill>
                  <a:srgbClr val="1A3C2A"/>
                </a:solidFill>
                <a:latin typeface="Georgia" pitchFamily="34" charset="0"/>
                <a:ea typeface="Georgia" pitchFamily="34" charset="-122"/>
                <a:cs typeface="Georgia" pitchFamily="34" charset="-120"/>
              </a:rPr>
              <a:t>9</a:t>
            </a:r>
            <a:endParaRPr lang="en-US" sz="3600" dirty="0"/>
          </a:p>
        </p:txBody>
      </p:sp>
      <p:sp>
        <p:nvSpPr>
          <p:cNvPr id="4" name="Text 2"/>
          <p:cNvSpPr/>
          <p:nvPr/>
        </p:nvSpPr>
        <p:spPr>
          <a:xfrm>
            <a:off x="1920240" y="914400"/>
            <a:ext cx="6583680" cy="640080"/>
          </a:xfrm>
          <a:prstGeom prst="rect">
            <a:avLst/>
          </a:prstGeom>
          <a:noFill/>
          <a:ln/>
        </p:spPr>
        <p:txBody>
          <a:bodyPr wrap="square" lIns="0" tIns="0" rIns="0" bIns="0" rtlCol="0" anchor="ctr"/>
          <a:lstStyle/>
          <a:p>
            <a:pPr marL="0" indent="0">
              <a:buNone/>
            </a:pPr>
            <a:r>
              <a:rPr lang="en-US" sz="3200" b="1" kern="0" spc="200" dirty="0">
                <a:solidFill>
                  <a:srgbClr val="FFFFFF"/>
                </a:solidFill>
                <a:latin typeface="Trebuchet MS" pitchFamily="34" charset="0"/>
                <a:ea typeface="Trebuchet MS" pitchFamily="34" charset="-122"/>
                <a:cs typeface="Trebuchet MS" pitchFamily="34" charset="-120"/>
              </a:rPr>
              <a:t>SLEEP</a:t>
            </a:r>
            <a:endParaRPr lang="en-US" sz="3200" dirty="0"/>
          </a:p>
        </p:txBody>
      </p:sp>
      <p:sp>
        <p:nvSpPr>
          <p:cNvPr id="5" name="Text 3"/>
          <p:cNvSpPr/>
          <p:nvPr/>
        </p:nvSpPr>
        <p:spPr>
          <a:xfrm>
            <a:off x="1920240" y="1554480"/>
            <a:ext cx="6583680" cy="457200"/>
          </a:xfrm>
          <a:prstGeom prst="rect">
            <a:avLst/>
          </a:prstGeom>
          <a:noFill/>
          <a:ln/>
        </p:spPr>
        <p:txBody>
          <a:bodyPr wrap="square" lIns="0" tIns="0" rIns="0" bIns="0" rtlCol="0" anchor="ctr"/>
          <a:lstStyle/>
          <a:p>
            <a:pPr marL="0" indent="0">
              <a:buNone/>
            </a:pPr>
            <a:r>
              <a:rPr lang="en-US" sz="1500" dirty="0">
                <a:solidFill>
                  <a:srgbClr val="52B788"/>
                </a:solidFill>
                <a:latin typeface="Calibri" pitchFamily="34" charset="0"/>
                <a:ea typeface="Calibri" pitchFamily="34" charset="-122"/>
                <a:cs typeface="Calibri" pitchFamily="34" charset="-120"/>
              </a:rPr>
              <a:t>The most powerful recovery tool you have</a:t>
            </a:r>
            <a:endParaRPr lang="en-US" sz="1500" dirty="0"/>
          </a:p>
        </p:txBody>
      </p:sp>
      <p:sp>
        <p:nvSpPr>
          <p:cNvPr id="6" name="Shape 4"/>
          <p:cNvSpPr/>
          <p:nvPr/>
        </p:nvSpPr>
        <p:spPr>
          <a:xfrm>
            <a:off x="1371600" y="2926080"/>
            <a:ext cx="6400800" cy="1463040"/>
          </a:xfrm>
          <a:prstGeom prst="rect">
            <a:avLst/>
          </a:prstGeom>
          <a:solidFill>
            <a:srgbClr val="234D35"/>
          </a:solidFill>
          <a:ln/>
        </p:spPr>
        <p:txBody>
          <a:bodyPr/>
          <a:lstStyle/>
          <a:p>
            <a:endParaRPr lang="en-US"/>
          </a:p>
        </p:txBody>
      </p:sp>
      <p:sp>
        <p:nvSpPr>
          <p:cNvPr id="7" name="Text 5"/>
          <p:cNvSpPr/>
          <p:nvPr/>
        </p:nvSpPr>
        <p:spPr>
          <a:xfrm>
            <a:off x="1645920" y="3017520"/>
            <a:ext cx="5852160" cy="914400"/>
          </a:xfrm>
          <a:prstGeom prst="rect">
            <a:avLst/>
          </a:prstGeom>
          <a:noFill/>
          <a:ln/>
        </p:spPr>
        <p:txBody>
          <a:bodyPr wrap="square" lIns="0" tIns="0" rIns="0" bIns="0" rtlCol="0" anchor="ctr"/>
          <a:lstStyle/>
          <a:p>
            <a:pPr marL="0" indent="0">
              <a:buNone/>
            </a:pPr>
            <a:r>
              <a:rPr lang="en-US" sz="1400" i="1" dirty="0">
                <a:solidFill>
                  <a:srgbClr val="F0C05A"/>
                </a:solidFill>
                <a:latin typeface="Georgia" pitchFamily="34" charset="0"/>
                <a:ea typeface="Georgia" pitchFamily="34" charset="-122"/>
                <a:cs typeface="Georgia" pitchFamily="34" charset="-120"/>
              </a:rPr>
              <a:t>"I need my 10 hours of sleep. If I don't get that, I don't feel recovered. Sleep is where the magic happens."</a:t>
            </a:r>
            <a:endParaRPr lang="en-US" sz="1400" dirty="0"/>
          </a:p>
        </p:txBody>
      </p:sp>
      <p:sp>
        <p:nvSpPr>
          <p:cNvPr id="8" name="Text 6"/>
          <p:cNvSpPr/>
          <p:nvPr/>
        </p:nvSpPr>
        <p:spPr>
          <a:xfrm>
            <a:off x="1645920" y="3840480"/>
            <a:ext cx="5852160" cy="365760"/>
          </a:xfrm>
          <a:prstGeom prst="rect">
            <a:avLst/>
          </a:prstGeom>
          <a:noFill/>
          <a:ln/>
        </p:spPr>
        <p:txBody>
          <a:bodyPr wrap="square" lIns="0" tIns="0" rIns="0" bIns="0" rtlCol="0" anchor="ctr"/>
          <a:lstStyle/>
          <a:p>
            <a:pPr marL="0" indent="0" algn="r">
              <a:buNone/>
            </a:pPr>
            <a:r>
              <a:rPr lang="en-US" sz="1200" dirty="0">
                <a:solidFill>
                  <a:srgbClr val="52B788"/>
                </a:solidFill>
                <a:latin typeface="Calibri" pitchFamily="34" charset="0"/>
                <a:ea typeface="Calibri" pitchFamily="34" charset="-122"/>
                <a:cs typeface="Calibri" pitchFamily="34" charset="-120"/>
              </a:rPr>
              <a:t>— Roger Federer</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548640" y="1097280"/>
            <a:ext cx="1005840" cy="1005840"/>
          </a:xfrm>
          <a:prstGeom prst="ellipse">
            <a:avLst/>
          </a:prstGeom>
          <a:solidFill>
            <a:srgbClr val="D4A843"/>
          </a:solidFill>
          <a:ln/>
        </p:spPr>
        <p:txBody>
          <a:bodyPr/>
          <a:lstStyle/>
          <a:p>
            <a:endParaRPr lang="en-US"/>
          </a:p>
        </p:txBody>
      </p:sp>
      <p:sp>
        <p:nvSpPr>
          <p:cNvPr id="3" name="Text 1"/>
          <p:cNvSpPr/>
          <p:nvPr/>
        </p:nvSpPr>
        <p:spPr>
          <a:xfrm>
            <a:off x="548640" y="1097280"/>
            <a:ext cx="1005840" cy="1005840"/>
          </a:xfrm>
          <a:prstGeom prst="rect">
            <a:avLst/>
          </a:prstGeom>
          <a:noFill/>
          <a:ln/>
        </p:spPr>
        <p:txBody>
          <a:bodyPr wrap="square" lIns="0" tIns="0" rIns="0" bIns="0" rtlCol="0" anchor="ctr"/>
          <a:lstStyle/>
          <a:p>
            <a:pPr marL="0" indent="0" algn="ctr">
              <a:buNone/>
            </a:pPr>
            <a:r>
              <a:rPr lang="en-US" sz="3600" b="1" dirty="0">
                <a:solidFill>
                  <a:srgbClr val="1A3C2A"/>
                </a:solidFill>
                <a:latin typeface="Georgia" pitchFamily="34" charset="0"/>
                <a:ea typeface="Georgia" pitchFamily="34" charset="-122"/>
                <a:cs typeface="Georgia" pitchFamily="34" charset="-120"/>
              </a:rPr>
              <a:t>2</a:t>
            </a:r>
            <a:endParaRPr lang="en-US" sz="3600" dirty="0"/>
          </a:p>
        </p:txBody>
      </p:sp>
      <p:sp>
        <p:nvSpPr>
          <p:cNvPr id="4" name="Text 2"/>
          <p:cNvSpPr/>
          <p:nvPr/>
        </p:nvSpPr>
        <p:spPr>
          <a:xfrm>
            <a:off x="1920240" y="914400"/>
            <a:ext cx="6583680" cy="640080"/>
          </a:xfrm>
          <a:prstGeom prst="rect">
            <a:avLst/>
          </a:prstGeom>
          <a:noFill/>
          <a:ln/>
        </p:spPr>
        <p:txBody>
          <a:bodyPr wrap="square" lIns="0" tIns="0" rIns="0" bIns="0" rtlCol="0" anchor="ctr"/>
          <a:lstStyle/>
          <a:p>
            <a:pPr marL="0" indent="0">
              <a:buNone/>
            </a:pPr>
            <a:r>
              <a:rPr lang="en-US" sz="3200" b="1" kern="0" spc="200" dirty="0">
                <a:solidFill>
                  <a:srgbClr val="FFFFFF"/>
                </a:solidFill>
                <a:latin typeface="Trebuchet MS" pitchFamily="34" charset="0"/>
                <a:ea typeface="Trebuchet MS" pitchFamily="34" charset="-122"/>
                <a:cs typeface="Trebuchet MS" pitchFamily="34" charset="-120"/>
              </a:rPr>
              <a:t>WARM-UP SCIENCE</a:t>
            </a:r>
            <a:endParaRPr lang="en-US" sz="3200" dirty="0"/>
          </a:p>
        </p:txBody>
      </p:sp>
      <p:sp>
        <p:nvSpPr>
          <p:cNvPr id="5" name="Text 3"/>
          <p:cNvSpPr/>
          <p:nvPr/>
        </p:nvSpPr>
        <p:spPr>
          <a:xfrm>
            <a:off x="1920240" y="1554480"/>
            <a:ext cx="6583680" cy="457200"/>
          </a:xfrm>
          <a:prstGeom prst="rect">
            <a:avLst/>
          </a:prstGeom>
          <a:noFill/>
          <a:ln/>
        </p:spPr>
        <p:txBody>
          <a:bodyPr wrap="square" lIns="0" tIns="0" rIns="0" bIns="0" rtlCol="0" anchor="ctr"/>
          <a:lstStyle/>
          <a:p>
            <a:pPr marL="0" indent="0">
              <a:buNone/>
            </a:pPr>
            <a:r>
              <a:rPr lang="en-US" sz="1500" dirty="0">
                <a:solidFill>
                  <a:srgbClr val="52B788"/>
                </a:solidFill>
                <a:latin typeface="Calibri" pitchFamily="34" charset="0"/>
                <a:ea typeface="Calibri" pitchFamily="34" charset="-122"/>
                <a:cs typeface="Calibri" pitchFamily="34" charset="-120"/>
              </a:rPr>
              <a:t>Why warming up properly is non-negotiable</a:t>
            </a:r>
            <a:endParaRPr lang="en-US" sz="1500" dirty="0"/>
          </a:p>
        </p:txBody>
      </p:sp>
      <p:sp>
        <p:nvSpPr>
          <p:cNvPr id="6" name="Shape 4"/>
          <p:cNvSpPr/>
          <p:nvPr/>
        </p:nvSpPr>
        <p:spPr>
          <a:xfrm>
            <a:off x="1371600" y="2926080"/>
            <a:ext cx="6400800" cy="1463040"/>
          </a:xfrm>
          <a:prstGeom prst="rect">
            <a:avLst/>
          </a:prstGeom>
          <a:solidFill>
            <a:srgbClr val="234D35"/>
          </a:solidFill>
          <a:ln/>
        </p:spPr>
        <p:txBody>
          <a:bodyPr/>
          <a:lstStyle/>
          <a:p>
            <a:endParaRPr lang="en-US"/>
          </a:p>
        </p:txBody>
      </p:sp>
      <p:sp>
        <p:nvSpPr>
          <p:cNvPr id="7" name="Text 5"/>
          <p:cNvSpPr/>
          <p:nvPr/>
        </p:nvSpPr>
        <p:spPr>
          <a:xfrm>
            <a:off x="1645920" y="3017520"/>
            <a:ext cx="5852160" cy="914400"/>
          </a:xfrm>
          <a:prstGeom prst="rect">
            <a:avLst/>
          </a:prstGeom>
          <a:noFill/>
          <a:ln/>
        </p:spPr>
        <p:txBody>
          <a:bodyPr wrap="square" lIns="0" tIns="0" rIns="0" bIns="0" rtlCol="0" anchor="ctr"/>
          <a:lstStyle/>
          <a:p>
            <a:pPr marL="0" indent="0">
              <a:buNone/>
            </a:pPr>
            <a:r>
              <a:rPr lang="en-US" sz="1400" i="1" dirty="0">
                <a:solidFill>
                  <a:srgbClr val="F0C05A"/>
                </a:solidFill>
                <a:latin typeface="Georgia" pitchFamily="34" charset="0"/>
                <a:ea typeface="Georgia" pitchFamily="34" charset="-122"/>
                <a:cs typeface="Georgia" pitchFamily="34" charset="-120"/>
              </a:rPr>
              <a:t>"I always warm up the same way. It's part of my routine. If I skip it, my body knows — and my game suffers."</a:t>
            </a:r>
            <a:endParaRPr lang="en-US" sz="1400" dirty="0"/>
          </a:p>
        </p:txBody>
      </p:sp>
      <p:sp>
        <p:nvSpPr>
          <p:cNvPr id="8" name="Text 6"/>
          <p:cNvSpPr/>
          <p:nvPr/>
        </p:nvSpPr>
        <p:spPr>
          <a:xfrm>
            <a:off x="1645920" y="3840480"/>
            <a:ext cx="5852160" cy="365760"/>
          </a:xfrm>
          <a:prstGeom prst="rect">
            <a:avLst/>
          </a:prstGeom>
          <a:noFill/>
          <a:ln/>
        </p:spPr>
        <p:txBody>
          <a:bodyPr wrap="square" lIns="0" tIns="0" rIns="0" bIns="0" rtlCol="0" anchor="ctr"/>
          <a:lstStyle/>
          <a:p>
            <a:pPr marL="0" indent="0" algn="r">
              <a:buNone/>
            </a:pPr>
            <a:r>
              <a:rPr lang="en-US" sz="1200" dirty="0">
                <a:solidFill>
                  <a:srgbClr val="52B788"/>
                </a:solidFill>
                <a:latin typeface="Calibri" pitchFamily="34" charset="0"/>
                <a:ea typeface="Calibri" pitchFamily="34" charset="-122"/>
                <a:cs typeface="Calibri" pitchFamily="34" charset="-120"/>
              </a:rPr>
              <a:t>— Maria Sharapova</a:t>
            </a:r>
            <a:endParaRPr lang="en-US" sz="1200" dirty="0"/>
          </a:p>
        </p:txBody>
      </p:sp>
      <p:pic>
        <p:nvPicPr>
          <p:cNvPr id="9" name="Picture 8">
            <a:extLst>
              <a:ext uri="{FF2B5EF4-FFF2-40B4-BE49-F238E27FC236}">
                <a16:creationId xmlns:a16="http://schemas.microsoft.com/office/drawing/2014/main" id="{6F257281-FA76-0E86-E768-026CB23AFF38}"/>
              </a:ext>
            </a:extLst>
          </p:cNvPr>
          <p:cNvPicPr>
            <a:picLocks noChangeAspect="1"/>
          </p:cNvPicPr>
          <p:nvPr/>
        </p:nvPicPr>
        <p:blipFill>
          <a:blip r:embed="rId3"/>
          <a:stretch>
            <a:fillRect/>
          </a:stretch>
        </p:blipFill>
        <p:spPr>
          <a:xfrm>
            <a:off x="6776837" y="182880"/>
            <a:ext cx="2259496" cy="4572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40">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457200"/>
          </a:xfrm>
          <a:prstGeom prst="rect">
            <a:avLst/>
          </a:prstGeom>
          <a:noFill/>
          <a:ln/>
        </p:spPr>
        <p:txBody>
          <a:bodyPr wrap="square" lIns="0" tIns="0" rIns="0" bIns="0" rtlCol="0" anchor="ctr"/>
          <a:lstStyle/>
          <a:p>
            <a:pPr marL="0" indent="0">
              <a:buNone/>
            </a:pPr>
            <a:r>
              <a:rPr lang="en-US" sz="2200" b="1" dirty="0">
                <a:solidFill>
                  <a:srgbClr val="1A3C2A"/>
                </a:solidFill>
                <a:latin typeface="Trebuchet MS" pitchFamily="34" charset="0"/>
                <a:ea typeface="Trebuchet MS" pitchFamily="34" charset="-122"/>
                <a:cs typeface="Trebuchet MS" pitchFamily="34" charset="-120"/>
              </a:rPr>
              <a:t>SLEEP: Your Body's #1 Recovery Tool</a:t>
            </a:r>
            <a:endParaRPr lang="en-US" sz="2200" dirty="0"/>
          </a:p>
        </p:txBody>
      </p:sp>
      <p:sp>
        <p:nvSpPr>
          <p:cNvPr id="6" name="Shape 4"/>
          <p:cNvSpPr/>
          <p:nvPr/>
        </p:nvSpPr>
        <p:spPr>
          <a:xfrm>
            <a:off x="457200" y="914400"/>
            <a:ext cx="8229600" cy="914400"/>
          </a:xfrm>
          <a:prstGeom prst="rect">
            <a:avLst/>
          </a:prstGeom>
          <a:solidFill>
            <a:srgbClr val="1A3C2A"/>
          </a:solidFill>
          <a:ln/>
        </p:spPr>
        <p:txBody>
          <a:bodyPr/>
          <a:lstStyle/>
          <a:p>
            <a:endParaRPr lang="en-US"/>
          </a:p>
        </p:txBody>
      </p:sp>
      <p:sp>
        <p:nvSpPr>
          <p:cNvPr id="7" name="Text 5"/>
          <p:cNvSpPr/>
          <p:nvPr/>
        </p:nvSpPr>
        <p:spPr>
          <a:xfrm>
            <a:off x="731520" y="960120"/>
            <a:ext cx="7680960" cy="822960"/>
          </a:xfrm>
          <a:prstGeom prst="rect">
            <a:avLst/>
          </a:prstGeom>
          <a:noFill/>
          <a:ln/>
        </p:spPr>
        <p:txBody>
          <a:bodyPr wrap="square" lIns="0" tIns="0" rIns="0" bIns="0" rtlCol="0" anchor="ctr"/>
          <a:lstStyle/>
          <a:p>
            <a:pPr marL="0" indent="0">
              <a:buNone/>
            </a:pPr>
            <a:r>
              <a:rPr lang="en-US" sz="1800" b="1" dirty="0">
                <a:solidFill>
                  <a:srgbClr val="D4A843"/>
                </a:solidFill>
                <a:latin typeface="Georgia" pitchFamily="34" charset="0"/>
                <a:ea typeface="Georgia" pitchFamily="34" charset="-122"/>
                <a:cs typeface="Georgia" pitchFamily="34" charset="-120"/>
              </a:rPr>
              <a:t>Athletes who sleep less than 8 hours have a </a:t>
            </a:r>
            <a:r>
              <a:rPr lang="en-US" b="1" dirty="0">
                <a:solidFill>
                  <a:srgbClr val="D4A843"/>
                </a:solidFill>
                <a:latin typeface="Georgia" pitchFamily="34" charset="0"/>
                <a:ea typeface="Georgia" pitchFamily="34" charset="-122"/>
                <a:cs typeface="Georgia" pitchFamily="34" charset="-120"/>
              </a:rPr>
              <a:t>2</a:t>
            </a:r>
            <a:r>
              <a:rPr lang="en-US" sz="1800" b="1" dirty="0">
                <a:solidFill>
                  <a:srgbClr val="D4A843"/>
                </a:solidFill>
                <a:latin typeface="Georgia" pitchFamily="34" charset="0"/>
                <a:ea typeface="Georgia" pitchFamily="34" charset="-122"/>
                <a:cs typeface="Georgia" pitchFamily="34" charset="-120"/>
              </a:rPr>
              <a:t>x HIGHER injury risk</a:t>
            </a:r>
            <a:endParaRPr lang="en-US" sz="1800" dirty="0"/>
          </a:p>
        </p:txBody>
      </p:sp>
      <p:sp>
        <p:nvSpPr>
          <p:cNvPr id="8" name="Shape 6"/>
          <p:cNvSpPr/>
          <p:nvPr/>
        </p:nvSpPr>
        <p:spPr>
          <a:xfrm>
            <a:off x="457200" y="2011680"/>
            <a:ext cx="3931920" cy="11887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9" name="Shape 7"/>
          <p:cNvSpPr/>
          <p:nvPr/>
        </p:nvSpPr>
        <p:spPr>
          <a:xfrm>
            <a:off x="457200" y="2011680"/>
            <a:ext cx="54864" cy="1188720"/>
          </a:xfrm>
          <a:prstGeom prst="rect">
            <a:avLst/>
          </a:prstGeom>
          <a:solidFill>
            <a:srgbClr val="2D6A4F"/>
          </a:solidFill>
          <a:ln/>
        </p:spPr>
        <p:txBody>
          <a:bodyPr/>
          <a:lstStyle/>
          <a:p>
            <a:endParaRPr lang="en-US"/>
          </a:p>
        </p:txBody>
      </p:sp>
      <p:pic>
        <p:nvPicPr>
          <p:cNvPr id="10" name="Image 0"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 y="2194560"/>
            <a:ext cx="320040" cy="320040"/>
          </a:xfrm>
          <a:prstGeom prst="rect">
            <a:avLst/>
          </a:prstGeom>
        </p:spPr>
      </p:pic>
      <p:sp>
        <p:nvSpPr>
          <p:cNvPr id="11" name="Text 8"/>
          <p:cNvSpPr/>
          <p:nvPr/>
        </p:nvSpPr>
        <p:spPr>
          <a:xfrm>
            <a:off x="1051560" y="214884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How Much: 8-10 Hours (Ages 10-18)</a:t>
            </a:r>
            <a:endParaRPr lang="en-US" sz="1300" dirty="0"/>
          </a:p>
        </p:txBody>
      </p:sp>
      <p:sp>
        <p:nvSpPr>
          <p:cNvPr id="12" name="Text 9"/>
          <p:cNvSpPr/>
          <p:nvPr/>
        </p:nvSpPr>
        <p:spPr>
          <a:xfrm>
            <a:off x="685800" y="2514600"/>
            <a:ext cx="3474720" cy="59436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This is not a suggestion — it's what your growing body needs. Most muscle repair and growth hormone release happens during deep sleep.</a:t>
            </a:r>
            <a:endParaRPr lang="en-US" sz="1100" dirty="0"/>
          </a:p>
        </p:txBody>
      </p:sp>
      <p:sp>
        <p:nvSpPr>
          <p:cNvPr id="13" name="Shape 10"/>
          <p:cNvSpPr/>
          <p:nvPr/>
        </p:nvSpPr>
        <p:spPr>
          <a:xfrm>
            <a:off x="4754880" y="2011680"/>
            <a:ext cx="3931920" cy="11887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4" name="Shape 11"/>
          <p:cNvSpPr/>
          <p:nvPr/>
        </p:nvSpPr>
        <p:spPr>
          <a:xfrm>
            <a:off x="4754880" y="2011680"/>
            <a:ext cx="54864" cy="1188720"/>
          </a:xfrm>
          <a:prstGeom prst="rect">
            <a:avLst/>
          </a:prstGeom>
          <a:solidFill>
            <a:srgbClr val="D4A843"/>
          </a:solidFill>
          <a:ln/>
        </p:spPr>
        <p:txBody>
          <a:bodyPr/>
          <a:lstStyle/>
          <a:p>
            <a:endParaRPr lang="en-US"/>
          </a:p>
        </p:txBody>
      </p:sp>
      <p:pic>
        <p:nvPicPr>
          <p:cNvPr id="15" name="Image 1" descr="preencode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37760" y="2194560"/>
            <a:ext cx="320040" cy="320040"/>
          </a:xfrm>
          <a:prstGeom prst="rect">
            <a:avLst/>
          </a:prstGeom>
        </p:spPr>
      </p:pic>
      <p:sp>
        <p:nvSpPr>
          <p:cNvPr id="16" name="Text 12"/>
          <p:cNvSpPr/>
          <p:nvPr/>
        </p:nvSpPr>
        <p:spPr>
          <a:xfrm>
            <a:off x="5349240" y="214884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Sleep = Performance</a:t>
            </a:r>
            <a:endParaRPr lang="en-US" sz="1300" dirty="0"/>
          </a:p>
        </p:txBody>
      </p:sp>
      <p:sp>
        <p:nvSpPr>
          <p:cNvPr id="17" name="Text 13"/>
          <p:cNvSpPr/>
          <p:nvPr/>
        </p:nvSpPr>
        <p:spPr>
          <a:xfrm>
            <a:off x="4983480" y="2514600"/>
            <a:ext cx="3474720" cy="59436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Studies show that athletes who get 9+ hours of sleep run faster, react quicker, and make fewer errors. Sleep affects your coordination, focus, and reaction time on court.</a:t>
            </a:r>
            <a:endParaRPr lang="en-US" sz="1100" dirty="0"/>
          </a:p>
        </p:txBody>
      </p:sp>
      <p:sp>
        <p:nvSpPr>
          <p:cNvPr id="18" name="Shape 14"/>
          <p:cNvSpPr/>
          <p:nvPr/>
        </p:nvSpPr>
        <p:spPr>
          <a:xfrm>
            <a:off x="457200" y="3383280"/>
            <a:ext cx="3931920" cy="1084958"/>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9" name="Shape 15"/>
          <p:cNvSpPr/>
          <p:nvPr/>
        </p:nvSpPr>
        <p:spPr>
          <a:xfrm>
            <a:off x="457200" y="3383279"/>
            <a:ext cx="45719" cy="1084957"/>
          </a:xfrm>
          <a:prstGeom prst="rect">
            <a:avLst/>
          </a:prstGeom>
          <a:solidFill>
            <a:srgbClr val="52B788"/>
          </a:solidFill>
          <a:ln/>
        </p:spPr>
        <p:txBody>
          <a:bodyPr/>
          <a:lstStyle/>
          <a:p>
            <a:endParaRPr lang="en-US"/>
          </a:p>
        </p:txBody>
      </p:sp>
      <p:pic>
        <p:nvPicPr>
          <p:cNvPr id="20" name="Image 2" descr="preencoded.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0080" y="3566160"/>
            <a:ext cx="320040" cy="320040"/>
          </a:xfrm>
          <a:prstGeom prst="rect">
            <a:avLst/>
          </a:prstGeom>
        </p:spPr>
      </p:pic>
      <p:sp>
        <p:nvSpPr>
          <p:cNvPr id="21" name="Text 16"/>
          <p:cNvSpPr/>
          <p:nvPr/>
        </p:nvSpPr>
        <p:spPr>
          <a:xfrm>
            <a:off x="1051560" y="352044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Consistent Schedule</a:t>
            </a:r>
            <a:endParaRPr lang="en-US" sz="1300" dirty="0"/>
          </a:p>
        </p:txBody>
      </p:sp>
      <p:sp>
        <p:nvSpPr>
          <p:cNvPr id="22" name="Text 17"/>
          <p:cNvSpPr/>
          <p:nvPr/>
        </p:nvSpPr>
        <p:spPr>
          <a:xfrm>
            <a:off x="685800" y="3886200"/>
            <a:ext cx="3474720" cy="32004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Go to bed and wake up at the same time every day — even on weekends. Your body's clock works best with a routine.</a:t>
            </a:r>
            <a:endParaRPr lang="en-US" sz="1100" dirty="0"/>
          </a:p>
        </p:txBody>
      </p:sp>
      <p:sp>
        <p:nvSpPr>
          <p:cNvPr id="23" name="Shape 18"/>
          <p:cNvSpPr/>
          <p:nvPr/>
        </p:nvSpPr>
        <p:spPr>
          <a:xfrm>
            <a:off x="4754880" y="3383280"/>
            <a:ext cx="3931920" cy="1084958"/>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4" name="Shape 19"/>
          <p:cNvSpPr/>
          <p:nvPr/>
        </p:nvSpPr>
        <p:spPr>
          <a:xfrm>
            <a:off x="4754880" y="3383280"/>
            <a:ext cx="45720" cy="1084958"/>
          </a:xfrm>
          <a:prstGeom prst="rect">
            <a:avLst/>
          </a:prstGeom>
          <a:solidFill>
            <a:srgbClr val="5B8DB8"/>
          </a:solidFill>
          <a:ln/>
        </p:spPr>
        <p:txBody>
          <a:bodyPr/>
          <a:lstStyle/>
          <a:p>
            <a:endParaRPr lang="en-US"/>
          </a:p>
        </p:txBody>
      </p:sp>
      <p:pic>
        <p:nvPicPr>
          <p:cNvPr id="25" name="Image 3" descr="preencoded.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37760" y="3566160"/>
            <a:ext cx="320040" cy="320040"/>
          </a:xfrm>
          <a:prstGeom prst="rect">
            <a:avLst/>
          </a:prstGeom>
        </p:spPr>
      </p:pic>
      <p:sp>
        <p:nvSpPr>
          <p:cNvPr id="26" name="Text 20"/>
          <p:cNvSpPr/>
          <p:nvPr/>
        </p:nvSpPr>
        <p:spPr>
          <a:xfrm>
            <a:off x="5303520" y="3520440"/>
            <a:ext cx="3383280" cy="320040"/>
          </a:xfrm>
          <a:prstGeom prst="rect">
            <a:avLst/>
          </a:prstGeom>
          <a:noFill/>
          <a:ln/>
        </p:spPr>
        <p:txBody>
          <a:bodyPr wrap="square" lIns="0" tIns="0" rIns="0" bIns="0" rtlCol="0" anchor="ctr"/>
          <a:lstStyle/>
          <a:p>
            <a:pPr marL="0" indent="0">
              <a:buNone/>
            </a:pPr>
            <a:r>
              <a:rPr lang="en-US" sz="1700" b="1" dirty="0">
                <a:solidFill>
                  <a:srgbClr val="1A1A1A"/>
                </a:solidFill>
                <a:latin typeface="Trebuchet MS" pitchFamily="34" charset="0"/>
                <a:ea typeface="Trebuchet MS" pitchFamily="34" charset="-122"/>
                <a:cs typeface="Trebuchet MS" pitchFamily="34" charset="-120"/>
              </a:rPr>
              <a:t>Screen Off 30-60 Min Before Bed</a:t>
            </a:r>
            <a:endParaRPr lang="en-US" sz="1700" dirty="0"/>
          </a:p>
        </p:txBody>
      </p:sp>
      <p:sp>
        <p:nvSpPr>
          <p:cNvPr id="27" name="Text 21"/>
          <p:cNvSpPr/>
          <p:nvPr/>
        </p:nvSpPr>
        <p:spPr>
          <a:xfrm>
            <a:off x="4983480" y="3886200"/>
            <a:ext cx="3474720" cy="32004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Blue light from phones and screens suppresses melatonin (your sleep hormone). Put screens away before bed for deeper, better-quality sleep.</a:t>
            </a:r>
            <a:endParaRPr lang="en-US" sz="11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42">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1828800" y="-914400"/>
            <a:ext cx="5486400" cy="5486400"/>
          </a:xfrm>
          <a:prstGeom prst="ellipse">
            <a:avLst/>
          </a:prstGeom>
          <a:solidFill>
            <a:srgbClr val="234D35">
              <a:alpha val="60000"/>
            </a:srgbClr>
          </a:solidFill>
          <a:ln/>
        </p:spPr>
        <p:txBody>
          <a:bodyPr/>
          <a:lstStyle/>
          <a:p>
            <a:endParaRPr lang="en-US"/>
          </a:p>
        </p:txBody>
      </p:sp>
      <p:sp>
        <p:nvSpPr>
          <p:cNvPr id="3" name="Shape 1"/>
          <p:cNvSpPr/>
          <p:nvPr/>
        </p:nvSpPr>
        <p:spPr>
          <a:xfrm>
            <a:off x="5943600" y="2286000"/>
            <a:ext cx="4572000" cy="4572000"/>
          </a:xfrm>
          <a:prstGeom prst="ellipse">
            <a:avLst/>
          </a:prstGeom>
          <a:solidFill>
            <a:srgbClr val="1E4430">
              <a:alpha val="70000"/>
            </a:srgbClr>
          </a:solidFill>
          <a:ln/>
        </p:spPr>
        <p:txBody>
          <a:bodyPr/>
          <a:lstStyle/>
          <a:p>
            <a:endParaRPr lang="en-US"/>
          </a:p>
        </p:txBody>
      </p:sp>
      <p:sp>
        <p:nvSpPr>
          <p:cNvPr id="9" name="Text 3"/>
          <p:cNvSpPr/>
          <p:nvPr/>
        </p:nvSpPr>
        <p:spPr>
          <a:xfrm>
            <a:off x="548640" y="274320"/>
            <a:ext cx="8046720" cy="548640"/>
          </a:xfrm>
          <a:prstGeom prst="rect">
            <a:avLst/>
          </a:prstGeom>
          <a:noFill/>
          <a:ln/>
        </p:spPr>
        <p:txBody>
          <a:bodyPr wrap="square" lIns="0" tIns="0" rIns="0" bIns="0" rtlCol="0" anchor="ctr"/>
          <a:lstStyle/>
          <a:p>
            <a:pPr marL="0" indent="0">
              <a:buNone/>
            </a:pPr>
            <a:r>
              <a:rPr lang="en-US" sz="2800" b="1" dirty="0">
                <a:solidFill>
                  <a:schemeClr val="bg1"/>
                </a:solidFill>
                <a:latin typeface="Trebuchet MS" pitchFamily="34" charset="0"/>
                <a:ea typeface="Trebuchet MS" pitchFamily="34" charset="-122"/>
                <a:cs typeface="Trebuchet MS" pitchFamily="34" charset="-120"/>
              </a:rPr>
              <a:t>PUTTING IT ALL TOGETHER</a:t>
            </a:r>
            <a:endParaRPr lang="en-US" sz="2800" dirty="0">
              <a:solidFill>
                <a:schemeClr val="bg1"/>
              </a:solidFill>
            </a:endParaRPr>
          </a:p>
        </p:txBody>
      </p:sp>
      <p:sp>
        <p:nvSpPr>
          <p:cNvPr id="10" name="Text 4"/>
          <p:cNvSpPr/>
          <p:nvPr/>
        </p:nvSpPr>
        <p:spPr>
          <a:xfrm>
            <a:off x="548640" y="777240"/>
            <a:ext cx="8046720" cy="320040"/>
          </a:xfrm>
          <a:prstGeom prst="rect">
            <a:avLst/>
          </a:prstGeom>
          <a:noFill/>
          <a:ln/>
        </p:spPr>
        <p:txBody>
          <a:bodyPr wrap="square" lIns="0" tIns="0" rIns="0" bIns="0" rtlCol="0" anchor="ctr"/>
          <a:lstStyle/>
          <a:p>
            <a:pPr marL="0" indent="0">
              <a:buNone/>
            </a:pPr>
            <a:r>
              <a:rPr lang="en-US" sz="1300" dirty="0">
                <a:solidFill>
                  <a:schemeClr val="accent4">
                    <a:lumMod val="60000"/>
                    <a:lumOff val="40000"/>
                  </a:schemeClr>
                </a:solidFill>
                <a:latin typeface="Calibri" pitchFamily="34" charset="0"/>
                <a:ea typeface="Calibri" pitchFamily="34" charset="-122"/>
                <a:cs typeface="Calibri" pitchFamily="34" charset="-120"/>
              </a:rPr>
              <a:t>Everything you've learned in this presentation comes down to a few daily habits:</a:t>
            </a:r>
            <a:endParaRPr lang="en-US" sz="1300" dirty="0">
              <a:solidFill>
                <a:schemeClr val="accent4">
                  <a:lumMod val="60000"/>
                  <a:lumOff val="40000"/>
                </a:schemeClr>
              </a:solidFill>
            </a:endParaRPr>
          </a:p>
        </p:txBody>
      </p:sp>
      <p:sp>
        <p:nvSpPr>
          <p:cNvPr id="11" name="Shape 5"/>
          <p:cNvSpPr/>
          <p:nvPr/>
        </p:nvSpPr>
        <p:spPr>
          <a:xfrm>
            <a:off x="457200" y="1106424"/>
            <a:ext cx="8229600" cy="566928"/>
          </a:xfrm>
          <a:prstGeom prst="rect">
            <a:avLst/>
          </a:prstGeom>
          <a:solidFill>
            <a:srgbClr val="FFFFFF"/>
          </a:solidFill>
          <a:ln/>
        </p:spPr>
        <p:txBody>
          <a:bodyPr/>
          <a:lstStyle/>
          <a:p>
            <a:endParaRPr lang="en-US"/>
          </a:p>
        </p:txBody>
      </p:sp>
      <p:sp>
        <p:nvSpPr>
          <p:cNvPr id="12" name="Shape 6"/>
          <p:cNvSpPr/>
          <p:nvPr/>
        </p:nvSpPr>
        <p:spPr>
          <a:xfrm>
            <a:off x="457200" y="1106424"/>
            <a:ext cx="54864" cy="566928"/>
          </a:xfrm>
          <a:prstGeom prst="rect">
            <a:avLst/>
          </a:prstGeom>
          <a:solidFill>
            <a:srgbClr val="2D6A4F"/>
          </a:solidFill>
          <a:ln/>
        </p:spPr>
        <p:txBody>
          <a:bodyPr/>
          <a:lstStyle/>
          <a:p>
            <a:endParaRPr lang="en-US"/>
          </a:p>
        </p:txBody>
      </p:sp>
      <p:pic>
        <p:nvPicPr>
          <p:cNvPr id="13" name="Image 0"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 y="1216152"/>
            <a:ext cx="320040" cy="320040"/>
          </a:xfrm>
          <a:prstGeom prst="rect">
            <a:avLst/>
          </a:prstGeom>
        </p:spPr>
      </p:pic>
      <p:sp>
        <p:nvSpPr>
          <p:cNvPr id="14" name="Text 7"/>
          <p:cNvSpPr/>
          <p:nvPr/>
        </p:nvSpPr>
        <p:spPr>
          <a:xfrm>
            <a:off x="1097280" y="1133856"/>
            <a:ext cx="7406640" cy="228600"/>
          </a:xfrm>
          <a:prstGeom prst="rect">
            <a:avLst/>
          </a:prstGeom>
          <a:noFill/>
          <a:ln/>
        </p:spPr>
        <p:txBody>
          <a:bodyPr wrap="square" lIns="0" tIns="0" rIns="0" bIns="0" rtlCol="0" anchor="ctr"/>
          <a:lstStyle/>
          <a:p>
            <a:pPr marL="0" indent="0">
              <a:buNone/>
            </a:pPr>
            <a:r>
              <a:rPr lang="en-US" sz="1200" b="1" dirty="0">
                <a:solidFill>
                  <a:srgbClr val="1A1A1A"/>
                </a:solidFill>
                <a:latin typeface="Trebuchet MS" pitchFamily="34" charset="0"/>
                <a:ea typeface="Trebuchet MS" pitchFamily="34" charset="-122"/>
                <a:cs typeface="Trebuchet MS" pitchFamily="34" charset="-120"/>
              </a:rPr>
              <a:t>Stretch every day</a:t>
            </a:r>
            <a:endParaRPr lang="en-US" sz="1200" dirty="0"/>
          </a:p>
        </p:txBody>
      </p:sp>
      <p:sp>
        <p:nvSpPr>
          <p:cNvPr id="15" name="Text 8"/>
          <p:cNvSpPr/>
          <p:nvPr/>
        </p:nvSpPr>
        <p:spPr>
          <a:xfrm>
            <a:off x="1097280" y="1380744"/>
            <a:ext cx="7406640" cy="256032"/>
          </a:xfrm>
          <a:prstGeom prst="rect">
            <a:avLst/>
          </a:prstGeom>
          <a:noFill/>
          <a:ln/>
        </p:spPr>
        <p:txBody>
          <a:bodyPr wrap="square" lIns="0" tIns="0" rIns="0" bIns="0" rtlCol="0" anchor="ctr"/>
          <a:lstStyle/>
          <a:p>
            <a:pPr marL="0" indent="0">
              <a:buNone/>
            </a:pPr>
            <a:r>
              <a:rPr lang="en-US" sz="950" dirty="0">
                <a:solidFill>
                  <a:srgbClr val="6B7B6E"/>
                </a:solidFill>
                <a:latin typeface="Calibri" pitchFamily="34" charset="0"/>
                <a:ea typeface="Calibri" pitchFamily="34" charset="-122"/>
                <a:cs typeface="Calibri" pitchFamily="34" charset="-120"/>
              </a:rPr>
              <a:t>This is the most important habit. Daily stretching reduces soreness, prevents tightness from building up, and dramatically lowers your risk of pulling a muscle.</a:t>
            </a:r>
            <a:endParaRPr lang="en-US" sz="950" dirty="0"/>
          </a:p>
        </p:txBody>
      </p:sp>
      <p:sp>
        <p:nvSpPr>
          <p:cNvPr id="16" name="Shape 9"/>
          <p:cNvSpPr/>
          <p:nvPr/>
        </p:nvSpPr>
        <p:spPr>
          <a:xfrm>
            <a:off x="457200" y="1764792"/>
            <a:ext cx="8229600" cy="566928"/>
          </a:xfrm>
          <a:prstGeom prst="rect">
            <a:avLst/>
          </a:prstGeom>
          <a:solidFill>
            <a:srgbClr val="EBF0E8"/>
          </a:solidFill>
          <a:ln/>
        </p:spPr>
        <p:txBody>
          <a:bodyPr/>
          <a:lstStyle/>
          <a:p>
            <a:endParaRPr lang="en-US"/>
          </a:p>
        </p:txBody>
      </p:sp>
      <p:sp>
        <p:nvSpPr>
          <p:cNvPr id="17" name="Shape 10"/>
          <p:cNvSpPr/>
          <p:nvPr/>
        </p:nvSpPr>
        <p:spPr>
          <a:xfrm>
            <a:off x="457200" y="1764792"/>
            <a:ext cx="54864" cy="566928"/>
          </a:xfrm>
          <a:prstGeom prst="rect">
            <a:avLst/>
          </a:prstGeom>
          <a:solidFill>
            <a:srgbClr val="C0392B"/>
          </a:solidFill>
          <a:ln/>
        </p:spPr>
        <p:txBody>
          <a:bodyPr/>
          <a:lstStyle/>
          <a:p>
            <a:endParaRPr lang="en-US"/>
          </a:p>
        </p:txBody>
      </p:sp>
      <p:pic>
        <p:nvPicPr>
          <p:cNvPr id="18" name="Image 1" descr="preencode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0080" y="1874520"/>
            <a:ext cx="320040" cy="320040"/>
          </a:xfrm>
          <a:prstGeom prst="rect">
            <a:avLst/>
          </a:prstGeom>
        </p:spPr>
      </p:pic>
      <p:sp>
        <p:nvSpPr>
          <p:cNvPr id="19" name="Text 11"/>
          <p:cNvSpPr/>
          <p:nvPr/>
        </p:nvSpPr>
        <p:spPr>
          <a:xfrm>
            <a:off x="1097280" y="1792224"/>
            <a:ext cx="7406640" cy="228600"/>
          </a:xfrm>
          <a:prstGeom prst="rect">
            <a:avLst/>
          </a:prstGeom>
          <a:noFill/>
          <a:ln/>
        </p:spPr>
        <p:txBody>
          <a:bodyPr wrap="square" lIns="0" tIns="0" rIns="0" bIns="0" rtlCol="0" anchor="ctr"/>
          <a:lstStyle/>
          <a:p>
            <a:pPr marL="0" indent="0">
              <a:buNone/>
            </a:pPr>
            <a:r>
              <a:rPr lang="en-US" sz="1200" b="1" dirty="0">
                <a:solidFill>
                  <a:srgbClr val="1A1A1A"/>
                </a:solidFill>
                <a:latin typeface="Trebuchet MS" pitchFamily="34" charset="0"/>
                <a:ea typeface="Trebuchet MS" pitchFamily="34" charset="-122"/>
                <a:cs typeface="Trebuchet MS" pitchFamily="34" charset="-120"/>
              </a:rPr>
              <a:t>If you're sore in a specific area, use the injury prevention exercises</a:t>
            </a:r>
            <a:endParaRPr lang="en-US" sz="1200" dirty="0"/>
          </a:p>
        </p:txBody>
      </p:sp>
      <p:sp>
        <p:nvSpPr>
          <p:cNvPr id="20" name="Text 12"/>
          <p:cNvSpPr/>
          <p:nvPr/>
        </p:nvSpPr>
        <p:spPr>
          <a:xfrm>
            <a:off x="1097280" y="2039112"/>
            <a:ext cx="7406640" cy="256032"/>
          </a:xfrm>
          <a:prstGeom prst="rect">
            <a:avLst/>
          </a:prstGeom>
          <a:noFill/>
          <a:ln/>
        </p:spPr>
        <p:txBody>
          <a:bodyPr wrap="square" lIns="0" tIns="0" rIns="0" bIns="0" rtlCol="0" anchor="ctr"/>
          <a:lstStyle/>
          <a:p>
            <a:pPr marL="0" indent="0">
              <a:buNone/>
            </a:pPr>
            <a:r>
              <a:rPr lang="en-US" sz="950" dirty="0">
                <a:solidFill>
                  <a:srgbClr val="6B7B6E"/>
                </a:solidFill>
                <a:latin typeface="Calibri" pitchFamily="34" charset="0"/>
                <a:ea typeface="Calibri" pitchFamily="34" charset="-122"/>
                <a:cs typeface="Calibri" pitchFamily="34" charset="-120"/>
              </a:rPr>
              <a:t>Feeling tightness in your elbow, shoulder, knee, or back? Go to the injury prevention section and do the corresponding mobility exercises. Don't wait until it becomes a real injury.</a:t>
            </a:r>
            <a:endParaRPr lang="en-US" sz="950" dirty="0"/>
          </a:p>
        </p:txBody>
      </p:sp>
      <p:sp>
        <p:nvSpPr>
          <p:cNvPr id="21" name="Shape 13"/>
          <p:cNvSpPr/>
          <p:nvPr/>
        </p:nvSpPr>
        <p:spPr>
          <a:xfrm>
            <a:off x="457200" y="2423160"/>
            <a:ext cx="8229600" cy="566928"/>
          </a:xfrm>
          <a:prstGeom prst="rect">
            <a:avLst/>
          </a:prstGeom>
          <a:solidFill>
            <a:srgbClr val="FFFFFF"/>
          </a:solidFill>
          <a:ln/>
        </p:spPr>
        <p:txBody>
          <a:bodyPr/>
          <a:lstStyle/>
          <a:p>
            <a:endParaRPr lang="en-US"/>
          </a:p>
        </p:txBody>
      </p:sp>
      <p:sp>
        <p:nvSpPr>
          <p:cNvPr id="22" name="Shape 14"/>
          <p:cNvSpPr/>
          <p:nvPr/>
        </p:nvSpPr>
        <p:spPr>
          <a:xfrm>
            <a:off x="457200" y="2423160"/>
            <a:ext cx="54864" cy="566928"/>
          </a:xfrm>
          <a:prstGeom prst="rect">
            <a:avLst/>
          </a:prstGeom>
          <a:solidFill>
            <a:srgbClr val="D4A843"/>
          </a:solidFill>
          <a:ln/>
        </p:spPr>
        <p:txBody>
          <a:bodyPr/>
          <a:lstStyle/>
          <a:p>
            <a:endParaRPr lang="en-US"/>
          </a:p>
        </p:txBody>
      </p:sp>
      <p:pic>
        <p:nvPicPr>
          <p:cNvPr id="23" name="Image 2" descr="preencoded.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0080" y="2532888"/>
            <a:ext cx="320040" cy="320040"/>
          </a:xfrm>
          <a:prstGeom prst="rect">
            <a:avLst/>
          </a:prstGeom>
        </p:spPr>
      </p:pic>
      <p:sp>
        <p:nvSpPr>
          <p:cNvPr id="24" name="Text 15"/>
          <p:cNvSpPr/>
          <p:nvPr/>
        </p:nvSpPr>
        <p:spPr>
          <a:xfrm>
            <a:off x="1097280" y="2450592"/>
            <a:ext cx="7406640" cy="228600"/>
          </a:xfrm>
          <a:prstGeom prst="rect">
            <a:avLst/>
          </a:prstGeom>
          <a:noFill/>
          <a:ln/>
        </p:spPr>
        <p:txBody>
          <a:bodyPr wrap="square" lIns="0" tIns="0" rIns="0" bIns="0" rtlCol="0" anchor="ctr"/>
          <a:lstStyle/>
          <a:p>
            <a:pPr marL="0" indent="0">
              <a:buNone/>
            </a:pPr>
            <a:r>
              <a:rPr lang="en-US" sz="1200" b="1" dirty="0">
                <a:solidFill>
                  <a:srgbClr val="1A1A1A"/>
                </a:solidFill>
                <a:latin typeface="Trebuchet MS" pitchFamily="34" charset="0"/>
                <a:ea typeface="Trebuchet MS" pitchFamily="34" charset="-122"/>
                <a:cs typeface="Trebuchet MS" pitchFamily="34" charset="-120"/>
              </a:rPr>
              <a:t>Use recovery tools to speed up recovery</a:t>
            </a:r>
            <a:endParaRPr lang="en-US" sz="1200" dirty="0"/>
          </a:p>
        </p:txBody>
      </p:sp>
      <p:sp>
        <p:nvSpPr>
          <p:cNvPr id="25" name="Text 16"/>
          <p:cNvSpPr/>
          <p:nvPr/>
        </p:nvSpPr>
        <p:spPr>
          <a:xfrm>
            <a:off x="1097280" y="2697480"/>
            <a:ext cx="7406640" cy="256032"/>
          </a:xfrm>
          <a:prstGeom prst="rect">
            <a:avLst/>
          </a:prstGeom>
          <a:noFill/>
          <a:ln/>
        </p:spPr>
        <p:txBody>
          <a:bodyPr wrap="square" lIns="0" tIns="0" rIns="0" bIns="0" rtlCol="0" anchor="ctr"/>
          <a:lstStyle/>
          <a:p>
            <a:pPr marL="0" indent="0">
              <a:buNone/>
            </a:pPr>
            <a:r>
              <a:rPr lang="en-US" sz="950" dirty="0">
                <a:solidFill>
                  <a:srgbClr val="6B7B6E"/>
                </a:solidFill>
                <a:latin typeface="Calibri" pitchFamily="34" charset="0"/>
                <a:ea typeface="Calibri" pitchFamily="34" charset="-122"/>
                <a:cs typeface="Calibri" pitchFamily="34" charset="-120"/>
              </a:rPr>
              <a:t>Foam roller, massage gun, ice bath, and light cardio — these tools increase blood flow and help your muscles heal faster. Use them consistently.</a:t>
            </a:r>
            <a:endParaRPr lang="en-US" sz="950" dirty="0"/>
          </a:p>
        </p:txBody>
      </p:sp>
      <p:sp>
        <p:nvSpPr>
          <p:cNvPr id="26" name="Shape 17"/>
          <p:cNvSpPr/>
          <p:nvPr/>
        </p:nvSpPr>
        <p:spPr>
          <a:xfrm>
            <a:off x="457200" y="3081528"/>
            <a:ext cx="8229600" cy="566928"/>
          </a:xfrm>
          <a:prstGeom prst="rect">
            <a:avLst/>
          </a:prstGeom>
          <a:solidFill>
            <a:srgbClr val="EBF0E8"/>
          </a:solidFill>
          <a:ln/>
        </p:spPr>
        <p:txBody>
          <a:bodyPr/>
          <a:lstStyle/>
          <a:p>
            <a:endParaRPr lang="en-US"/>
          </a:p>
        </p:txBody>
      </p:sp>
      <p:sp>
        <p:nvSpPr>
          <p:cNvPr id="27" name="Shape 18"/>
          <p:cNvSpPr/>
          <p:nvPr/>
        </p:nvSpPr>
        <p:spPr>
          <a:xfrm>
            <a:off x="457200" y="3081528"/>
            <a:ext cx="54864" cy="566928"/>
          </a:xfrm>
          <a:prstGeom prst="rect">
            <a:avLst/>
          </a:prstGeom>
          <a:solidFill>
            <a:srgbClr val="52B788"/>
          </a:solidFill>
          <a:ln/>
        </p:spPr>
        <p:txBody>
          <a:bodyPr/>
          <a:lstStyle/>
          <a:p>
            <a:endParaRPr lang="en-US"/>
          </a:p>
        </p:txBody>
      </p:sp>
      <p:pic>
        <p:nvPicPr>
          <p:cNvPr id="28" name="Image 3" descr="preencoded.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0080" y="3191256"/>
            <a:ext cx="320040" cy="320040"/>
          </a:xfrm>
          <a:prstGeom prst="rect">
            <a:avLst/>
          </a:prstGeom>
        </p:spPr>
      </p:pic>
      <p:sp>
        <p:nvSpPr>
          <p:cNvPr id="29" name="Text 19"/>
          <p:cNvSpPr/>
          <p:nvPr/>
        </p:nvSpPr>
        <p:spPr>
          <a:xfrm>
            <a:off x="1097280" y="3108960"/>
            <a:ext cx="7406640" cy="228600"/>
          </a:xfrm>
          <a:prstGeom prst="rect">
            <a:avLst/>
          </a:prstGeom>
          <a:noFill/>
          <a:ln/>
        </p:spPr>
        <p:txBody>
          <a:bodyPr wrap="square" lIns="0" tIns="0" rIns="0" bIns="0" rtlCol="0" anchor="ctr"/>
          <a:lstStyle/>
          <a:p>
            <a:pPr marL="0" indent="0">
              <a:buNone/>
            </a:pPr>
            <a:r>
              <a:rPr lang="en-US" sz="1200" b="1" dirty="0">
                <a:solidFill>
                  <a:srgbClr val="1A1A1A"/>
                </a:solidFill>
                <a:latin typeface="Trebuchet MS" pitchFamily="34" charset="0"/>
                <a:ea typeface="Trebuchet MS" pitchFamily="34" charset="-122"/>
                <a:cs typeface="Trebuchet MS" pitchFamily="34" charset="-120"/>
              </a:rPr>
              <a:t>Follow the sample routines on match days and days off</a:t>
            </a:r>
            <a:endParaRPr lang="en-US" sz="1200" dirty="0"/>
          </a:p>
        </p:txBody>
      </p:sp>
      <p:sp>
        <p:nvSpPr>
          <p:cNvPr id="30" name="Text 20"/>
          <p:cNvSpPr/>
          <p:nvPr/>
        </p:nvSpPr>
        <p:spPr>
          <a:xfrm>
            <a:off x="1097280" y="3355848"/>
            <a:ext cx="7406640" cy="256032"/>
          </a:xfrm>
          <a:prstGeom prst="rect">
            <a:avLst/>
          </a:prstGeom>
          <a:noFill/>
          <a:ln/>
        </p:spPr>
        <p:txBody>
          <a:bodyPr wrap="square" lIns="0" tIns="0" rIns="0" bIns="0" rtlCol="0" anchor="ctr"/>
          <a:lstStyle/>
          <a:p>
            <a:pPr marL="0" indent="0">
              <a:buNone/>
            </a:pPr>
            <a:r>
              <a:rPr lang="en-US" sz="950" dirty="0">
                <a:solidFill>
                  <a:srgbClr val="6B7B6E"/>
                </a:solidFill>
                <a:latin typeface="Calibri" pitchFamily="34" charset="0"/>
                <a:ea typeface="Calibri" pitchFamily="34" charset="-122"/>
                <a:cs typeface="Calibri" pitchFamily="34" charset="-120"/>
              </a:rPr>
              <a:t>The post-match and rest day routines give you a clear plan for exactly what to do and when. Follow them.</a:t>
            </a:r>
            <a:endParaRPr lang="en-US" sz="950" dirty="0"/>
          </a:p>
        </p:txBody>
      </p:sp>
      <p:sp>
        <p:nvSpPr>
          <p:cNvPr id="31" name="Shape 21"/>
          <p:cNvSpPr/>
          <p:nvPr/>
        </p:nvSpPr>
        <p:spPr>
          <a:xfrm>
            <a:off x="457200" y="4411980"/>
            <a:ext cx="8229600" cy="566928"/>
          </a:xfrm>
          <a:prstGeom prst="rect">
            <a:avLst/>
          </a:prstGeom>
          <a:solidFill>
            <a:srgbClr val="FFFFFF"/>
          </a:solidFill>
          <a:ln/>
        </p:spPr>
        <p:txBody>
          <a:bodyPr/>
          <a:lstStyle/>
          <a:p>
            <a:endParaRPr lang="en-US"/>
          </a:p>
        </p:txBody>
      </p:sp>
      <p:sp>
        <p:nvSpPr>
          <p:cNvPr id="32" name="Shape 22"/>
          <p:cNvSpPr/>
          <p:nvPr/>
        </p:nvSpPr>
        <p:spPr>
          <a:xfrm>
            <a:off x="457200" y="4411980"/>
            <a:ext cx="54864" cy="566928"/>
          </a:xfrm>
          <a:prstGeom prst="rect">
            <a:avLst/>
          </a:prstGeom>
          <a:solidFill>
            <a:srgbClr val="5B8DB8"/>
          </a:solidFill>
          <a:ln/>
        </p:spPr>
        <p:txBody>
          <a:bodyPr/>
          <a:lstStyle/>
          <a:p>
            <a:endParaRPr lang="en-US"/>
          </a:p>
        </p:txBody>
      </p:sp>
      <p:pic>
        <p:nvPicPr>
          <p:cNvPr id="33" name="Image 4" descr="preencoded.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0080" y="4521708"/>
            <a:ext cx="320040" cy="320040"/>
          </a:xfrm>
          <a:prstGeom prst="rect">
            <a:avLst/>
          </a:prstGeom>
        </p:spPr>
      </p:pic>
      <p:sp>
        <p:nvSpPr>
          <p:cNvPr id="34" name="Text 23"/>
          <p:cNvSpPr/>
          <p:nvPr/>
        </p:nvSpPr>
        <p:spPr>
          <a:xfrm>
            <a:off x="1097280" y="4439412"/>
            <a:ext cx="7406640" cy="228600"/>
          </a:xfrm>
          <a:prstGeom prst="rect">
            <a:avLst/>
          </a:prstGeom>
          <a:noFill/>
          <a:ln/>
        </p:spPr>
        <p:txBody>
          <a:bodyPr wrap="square" lIns="0" tIns="0" rIns="0" bIns="0" rtlCol="0" anchor="ctr"/>
          <a:lstStyle/>
          <a:p>
            <a:pPr marL="0" indent="0">
              <a:buNone/>
            </a:pPr>
            <a:r>
              <a:rPr lang="en-US" sz="1200" b="1" dirty="0">
                <a:solidFill>
                  <a:srgbClr val="1A1A1A"/>
                </a:solidFill>
                <a:latin typeface="Trebuchet MS" pitchFamily="34" charset="0"/>
                <a:ea typeface="Trebuchet MS" pitchFamily="34" charset="-122"/>
                <a:cs typeface="Trebuchet MS" pitchFamily="34" charset="-120"/>
              </a:rPr>
              <a:t>Sleep is critical — manage your time wisely</a:t>
            </a:r>
            <a:endParaRPr lang="en-US" sz="1200" dirty="0"/>
          </a:p>
        </p:txBody>
      </p:sp>
      <p:sp>
        <p:nvSpPr>
          <p:cNvPr id="35" name="Text 24"/>
          <p:cNvSpPr/>
          <p:nvPr/>
        </p:nvSpPr>
        <p:spPr>
          <a:xfrm>
            <a:off x="1097280" y="4686300"/>
            <a:ext cx="7406640" cy="256032"/>
          </a:xfrm>
          <a:prstGeom prst="rect">
            <a:avLst/>
          </a:prstGeom>
          <a:noFill/>
          <a:ln/>
        </p:spPr>
        <p:txBody>
          <a:bodyPr wrap="square" lIns="0" tIns="0" rIns="0" bIns="0" rtlCol="0" anchor="ctr"/>
          <a:lstStyle/>
          <a:p>
            <a:pPr marL="0" indent="0">
              <a:buNone/>
            </a:pPr>
            <a:r>
              <a:rPr lang="en-US" sz="950" dirty="0">
                <a:solidFill>
                  <a:srgbClr val="6B7B6E"/>
                </a:solidFill>
                <a:latin typeface="Calibri" pitchFamily="34" charset="0"/>
                <a:ea typeface="Calibri" pitchFamily="34" charset="-122"/>
                <a:cs typeface="Calibri" pitchFamily="34" charset="-120"/>
              </a:rPr>
              <a:t>Don't stay up late scrolling or procrastinating on homework. Get your chores and schoolwork done efficiently so you can get 8-10 hours of sleep. This is where your body actually recovers.</a:t>
            </a:r>
            <a:endParaRPr lang="en-US" sz="950" dirty="0"/>
          </a:p>
        </p:txBody>
      </p:sp>
      <p:sp>
        <p:nvSpPr>
          <p:cNvPr id="4" name="Shape 21">
            <a:extLst>
              <a:ext uri="{FF2B5EF4-FFF2-40B4-BE49-F238E27FC236}">
                <a16:creationId xmlns:a16="http://schemas.microsoft.com/office/drawing/2014/main" id="{B86764B8-8D3D-A009-7C2F-13573138B313}"/>
              </a:ext>
            </a:extLst>
          </p:cNvPr>
          <p:cNvSpPr/>
          <p:nvPr/>
        </p:nvSpPr>
        <p:spPr>
          <a:xfrm>
            <a:off x="462579" y="3762756"/>
            <a:ext cx="8229600" cy="566928"/>
          </a:xfrm>
          <a:prstGeom prst="rect">
            <a:avLst/>
          </a:prstGeom>
          <a:solidFill>
            <a:srgbClr val="FFFFFF"/>
          </a:solidFill>
          <a:ln/>
        </p:spPr>
        <p:txBody>
          <a:bodyPr/>
          <a:lstStyle/>
          <a:p>
            <a:endParaRPr lang="en-US" dirty="0"/>
          </a:p>
        </p:txBody>
      </p:sp>
      <p:sp>
        <p:nvSpPr>
          <p:cNvPr id="5" name="Shape 22">
            <a:extLst>
              <a:ext uri="{FF2B5EF4-FFF2-40B4-BE49-F238E27FC236}">
                <a16:creationId xmlns:a16="http://schemas.microsoft.com/office/drawing/2014/main" id="{5B19CD4B-34B3-38F2-281A-A5D0E2986ADD}"/>
              </a:ext>
            </a:extLst>
          </p:cNvPr>
          <p:cNvSpPr/>
          <p:nvPr/>
        </p:nvSpPr>
        <p:spPr>
          <a:xfrm>
            <a:off x="462579" y="3762756"/>
            <a:ext cx="54864" cy="566928"/>
          </a:xfrm>
          <a:prstGeom prst="rect">
            <a:avLst/>
          </a:prstGeom>
          <a:solidFill>
            <a:srgbClr val="E5C16A"/>
          </a:solidFill>
          <a:ln/>
        </p:spPr>
        <p:txBody>
          <a:bodyPr/>
          <a:lstStyle/>
          <a:p>
            <a:endParaRPr lang="en-US"/>
          </a:p>
        </p:txBody>
      </p:sp>
      <p:sp>
        <p:nvSpPr>
          <p:cNvPr id="7" name="Text 23">
            <a:extLst>
              <a:ext uri="{FF2B5EF4-FFF2-40B4-BE49-F238E27FC236}">
                <a16:creationId xmlns:a16="http://schemas.microsoft.com/office/drawing/2014/main" id="{A8FB2DAF-909D-65DB-E82B-18E3E8F11606}"/>
              </a:ext>
            </a:extLst>
          </p:cNvPr>
          <p:cNvSpPr/>
          <p:nvPr/>
        </p:nvSpPr>
        <p:spPr>
          <a:xfrm>
            <a:off x="1102659" y="3790188"/>
            <a:ext cx="7406640" cy="228600"/>
          </a:xfrm>
          <a:prstGeom prst="rect">
            <a:avLst/>
          </a:prstGeom>
          <a:noFill/>
          <a:ln/>
        </p:spPr>
        <p:txBody>
          <a:bodyPr wrap="square" lIns="0" tIns="0" rIns="0" bIns="0" rtlCol="0" anchor="ctr"/>
          <a:lstStyle/>
          <a:p>
            <a:pPr marL="0" indent="0">
              <a:buNone/>
            </a:pPr>
            <a:r>
              <a:rPr lang="en-US" sz="1200" b="1" dirty="0">
                <a:solidFill>
                  <a:srgbClr val="1A1A1A"/>
                </a:solidFill>
                <a:latin typeface="Trebuchet MS" pitchFamily="34" charset="0"/>
                <a:ea typeface="Trebuchet MS" pitchFamily="34" charset="-122"/>
                <a:cs typeface="Trebuchet MS" pitchFamily="34" charset="-120"/>
              </a:rPr>
              <a:t>Nutrition is your fuel</a:t>
            </a:r>
            <a:endParaRPr lang="en-US" sz="1200" dirty="0"/>
          </a:p>
        </p:txBody>
      </p:sp>
      <p:sp>
        <p:nvSpPr>
          <p:cNvPr id="8" name="Text 24">
            <a:extLst>
              <a:ext uri="{FF2B5EF4-FFF2-40B4-BE49-F238E27FC236}">
                <a16:creationId xmlns:a16="http://schemas.microsoft.com/office/drawing/2014/main" id="{D252436D-0183-D46E-BC2B-0E61E5B77473}"/>
              </a:ext>
            </a:extLst>
          </p:cNvPr>
          <p:cNvSpPr/>
          <p:nvPr/>
        </p:nvSpPr>
        <p:spPr>
          <a:xfrm>
            <a:off x="1102659" y="4037076"/>
            <a:ext cx="7406640" cy="256032"/>
          </a:xfrm>
          <a:prstGeom prst="rect">
            <a:avLst/>
          </a:prstGeom>
          <a:noFill/>
          <a:ln/>
        </p:spPr>
        <p:txBody>
          <a:bodyPr wrap="square" lIns="0" tIns="0" rIns="0" bIns="0" rtlCol="0" anchor="ctr"/>
          <a:lstStyle/>
          <a:p>
            <a:pPr marL="0" indent="0">
              <a:buNone/>
            </a:pPr>
            <a:r>
              <a:rPr lang="en-US" sz="950" dirty="0"/>
              <a:t>Prioritize real, whole foods over factory-made snacks. Plan your meals with purpose so you never step on the court empty or dehydrated</a:t>
            </a:r>
          </a:p>
        </p:txBody>
      </p:sp>
      <p:pic>
        <p:nvPicPr>
          <p:cNvPr id="36" name="Image 0" descr="preencoded.png">
            <a:extLst>
              <a:ext uri="{FF2B5EF4-FFF2-40B4-BE49-F238E27FC236}">
                <a16:creationId xmlns:a16="http://schemas.microsoft.com/office/drawing/2014/main" id="{0C1345A4-7A45-F789-0BD6-3D17E8739061}"/>
              </a:ext>
            </a:extLst>
          </p:cNvPr>
          <p:cNvPicPr>
            <a:picLocks noChangeAspect="1"/>
          </p:cNvPicPr>
          <p:nvPr/>
        </p:nvPicPr>
        <p:blipFill>
          <a:blip r:embed="rId8" cstate="screen">
            <a:duotone>
              <a:schemeClr val="accent4">
                <a:shade val="45000"/>
                <a:satMod val="135000"/>
              </a:schemeClr>
              <a:prstClr val="white"/>
            </a:duotone>
            <a:alphaModFix/>
            <a:extLst>
              <a:ext uri="{BEBA8EAE-BF5A-486C-A8C5-ECC9F3942E4B}">
                <a14:imgProps xmlns:a14="http://schemas.microsoft.com/office/drawing/2010/main">
                  <a14:imgLayer r:embed="rId9">
                    <a14:imgEffect>
                      <a14:colorTemperature colorTemp="11500"/>
                    </a14:imgEffect>
                    <a14:imgEffect>
                      <a14:saturation sat="400000"/>
                    </a14:imgEffect>
                  </a14:imgLayer>
                </a14:imgProps>
              </a:ext>
              <a:ext uri="{28A0092B-C50C-407E-A947-70E740481C1C}">
                <a14:useLocalDpi xmlns:a14="http://schemas.microsoft.com/office/drawing/2010/main"/>
              </a:ext>
            </a:extLst>
          </a:blip>
          <a:stretch>
            <a:fillRect/>
          </a:stretch>
        </p:blipFill>
        <p:spPr>
          <a:xfrm>
            <a:off x="610295" y="3846464"/>
            <a:ext cx="399512" cy="399512"/>
          </a:xfrm>
          <a:prstGeom prst="rect">
            <a:avLst/>
          </a:prstGeom>
          <a:noFill/>
        </p:spPr>
      </p:pic>
      <p:pic>
        <p:nvPicPr>
          <p:cNvPr id="6" name="Picture 5">
            <a:extLst>
              <a:ext uri="{FF2B5EF4-FFF2-40B4-BE49-F238E27FC236}">
                <a16:creationId xmlns:a16="http://schemas.microsoft.com/office/drawing/2014/main" id="{B5D48201-B7B7-76C4-3792-3FF8AAE246D8}"/>
              </a:ext>
            </a:extLst>
          </p:cNvPr>
          <p:cNvPicPr>
            <a:picLocks noChangeAspect="1"/>
          </p:cNvPicPr>
          <p:nvPr/>
        </p:nvPicPr>
        <p:blipFill>
          <a:blip r:embed="rId10"/>
          <a:stretch>
            <a:fillRect/>
          </a:stretch>
        </p:blipFill>
        <p:spPr>
          <a:xfrm>
            <a:off x="6583890" y="155448"/>
            <a:ext cx="2259496" cy="4572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1A3C2A"/>
        </a:solidFill>
        <a:effectLst/>
      </p:bgPr>
    </p:bg>
    <p:spTree>
      <p:nvGrpSpPr>
        <p:cNvPr id="1" name="">
          <a:extLst>
            <a:ext uri="{FF2B5EF4-FFF2-40B4-BE49-F238E27FC236}">
              <a16:creationId xmlns:a16="http://schemas.microsoft.com/office/drawing/2014/main" id="{A607596C-86E9-1A2C-46EB-66BF321EF079}"/>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93E9C85-70E8-D201-B6DA-01AF45B09EC9}"/>
              </a:ext>
            </a:extLst>
          </p:cNvPr>
          <p:cNvSpPr/>
          <p:nvPr/>
        </p:nvSpPr>
        <p:spPr>
          <a:xfrm>
            <a:off x="-1828800" y="-914400"/>
            <a:ext cx="5486400" cy="5486400"/>
          </a:xfrm>
          <a:prstGeom prst="ellipse">
            <a:avLst/>
          </a:prstGeom>
          <a:solidFill>
            <a:srgbClr val="234D35">
              <a:alpha val="60000"/>
            </a:srgbClr>
          </a:solidFill>
          <a:ln/>
        </p:spPr>
        <p:txBody>
          <a:bodyPr/>
          <a:lstStyle/>
          <a:p>
            <a:endParaRPr lang="en-US"/>
          </a:p>
        </p:txBody>
      </p:sp>
      <p:sp>
        <p:nvSpPr>
          <p:cNvPr id="3" name="Shape 1">
            <a:extLst>
              <a:ext uri="{FF2B5EF4-FFF2-40B4-BE49-F238E27FC236}">
                <a16:creationId xmlns:a16="http://schemas.microsoft.com/office/drawing/2014/main" id="{4A35A3E4-5082-638B-EE81-6D1539DFFA64}"/>
              </a:ext>
            </a:extLst>
          </p:cNvPr>
          <p:cNvSpPr/>
          <p:nvPr/>
        </p:nvSpPr>
        <p:spPr>
          <a:xfrm>
            <a:off x="5943600" y="2286000"/>
            <a:ext cx="4572000" cy="4572000"/>
          </a:xfrm>
          <a:prstGeom prst="ellipse">
            <a:avLst/>
          </a:prstGeom>
          <a:solidFill>
            <a:srgbClr val="1E4430">
              <a:alpha val="70000"/>
            </a:srgbClr>
          </a:solidFill>
          <a:ln/>
        </p:spPr>
        <p:txBody>
          <a:bodyPr/>
          <a:lstStyle/>
          <a:p>
            <a:endParaRPr lang="en-US"/>
          </a:p>
        </p:txBody>
      </p:sp>
      <p:sp>
        <p:nvSpPr>
          <p:cNvPr id="4" name="Text 2">
            <a:extLst>
              <a:ext uri="{FF2B5EF4-FFF2-40B4-BE49-F238E27FC236}">
                <a16:creationId xmlns:a16="http://schemas.microsoft.com/office/drawing/2014/main" id="{6BFE324F-5339-B517-749F-8CA7A37897CB}"/>
              </a:ext>
            </a:extLst>
          </p:cNvPr>
          <p:cNvSpPr/>
          <p:nvPr/>
        </p:nvSpPr>
        <p:spPr>
          <a:xfrm>
            <a:off x="914400" y="731520"/>
            <a:ext cx="7315200" cy="640080"/>
          </a:xfrm>
          <a:prstGeom prst="rect">
            <a:avLst/>
          </a:prstGeom>
          <a:noFill/>
          <a:ln/>
        </p:spPr>
        <p:txBody>
          <a:bodyPr wrap="square" lIns="0" tIns="0" rIns="0" bIns="0" rtlCol="0" anchor="ctr"/>
          <a:lstStyle/>
          <a:p>
            <a:pPr marL="0" indent="0">
              <a:buNone/>
            </a:pPr>
            <a:r>
              <a:rPr lang="en-US" sz="3600" b="1" dirty="0">
                <a:solidFill>
                  <a:srgbClr val="D4A843"/>
                </a:solidFill>
                <a:latin typeface="Georgia" pitchFamily="34" charset="0"/>
                <a:ea typeface="Georgia" pitchFamily="34" charset="-122"/>
                <a:cs typeface="Georgia" pitchFamily="34" charset="-120"/>
              </a:rPr>
              <a:t>ACT LIKE A PRO</a:t>
            </a:r>
            <a:endParaRPr lang="en-US" sz="3600" dirty="0"/>
          </a:p>
        </p:txBody>
      </p:sp>
      <p:sp>
        <p:nvSpPr>
          <p:cNvPr id="5" name="Text 3">
            <a:extLst>
              <a:ext uri="{FF2B5EF4-FFF2-40B4-BE49-F238E27FC236}">
                <a16:creationId xmlns:a16="http://schemas.microsoft.com/office/drawing/2014/main" id="{CFD2F427-6EFD-C584-6140-AA85C2CE1E7D}"/>
              </a:ext>
            </a:extLst>
          </p:cNvPr>
          <p:cNvSpPr/>
          <p:nvPr/>
        </p:nvSpPr>
        <p:spPr>
          <a:xfrm>
            <a:off x="914400" y="1325880"/>
            <a:ext cx="7315200" cy="640080"/>
          </a:xfrm>
          <a:prstGeom prst="rect">
            <a:avLst/>
          </a:prstGeom>
          <a:noFill/>
          <a:ln/>
        </p:spPr>
        <p:txBody>
          <a:bodyPr wrap="square" lIns="0" tIns="0" rIns="0" bIns="0" rtlCol="0" anchor="ctr"/>
          <a:lstStyle/>
          <a:p>
            <a:pPr marL="0" indent="0">
              <a:buNone/>
            </a:pPr>
            <a:r>
              <a:rPr lang="en-US" sz="3600" b="1" dirty="0">
                <a:solidFill>
                  <a:srgbClr val="FFFFFF"/>
                </a:solidFill>
                <a:latin typeface="Georgia" pitchFamily="34" charset="0"/>
                <a:ea typeface="Georgia" pitchFamily="34" charset="-122"/>
                <a:cs typeface="Georgia" pitchFamily="34" charset="-120"/>
              </a:rPr>
              <a:t>TODAY</a:t>
            </a:r>
            <a:endParaRPr lang="en-US" sz="3600" dirty="0"/>
          </a:p>
        </p:txBody>
      </p:sp>
      <p:sp>
        <p:nvSpPr>
          <p:cNvPr id="6" name="Shape 4">
            <a:extLst>
              <a:ext uri="{FF2B5EF4-FFF2-40B4-BE49-F238E27FC236}">
                <a16:creationId xmlns:a16="http://schemas.microsoft.com/office/drawing/2014/main" id="{8BE0178D-E455-6B30-5505-CFFE3EE759A1}"/>
              </a:ext>
            </a:extLst>
          </p:cNvPr>
          <p:cNvSpPr/>
          <p:nvPr/>
        </p:nvSpPr>
        <p:spPr>
          <a:xfrm>
            <a:off x="914400" y="2057400"/>
            <a:ext cx="2286000" cy="36576"/>
          </a:xfrm>
          <a:prstGeom prst="rect">
            <a:avLst/>
          </a:prstGeom>
          <a:solidFill>
            <a:srgbClr val="D4A843"/>
          </a:solidFill>
          <a:ln/>
        </p:spPr>
        <p:txBody>
          <a:bodyPr/>
          <a:lstStyle/>
          <a:p>
            <a:endParaRPr lang="en-US"/>
          </a:p>
        </p:txBody>
      </p:sp>
      <p:sp>
        <p:nvSpPr>
          <p:cNvPr id="7" name="Text 5">
            <a:extLst>
              <a:ext uri="{FF2B5EF4-FFF2-40B4-BE49-F238E27FC236}">
                <a16:creationId xmlns:a16="http://schemas.microsoft.com/office/drawing/2014/main" id="{F08D92DF-4B82-A9ED-11B1-84EA64363E26}"/>
              </a:ext>
            </a:extLst>
          </p:cNvPr>
          <p:cNvSpPr/>
          <p:nvPr/>
        </p:nvSpPr>
        <p:spPr>
          <a:xfrm>
            <a:off x="1097280" y="2377440"/>
            <a:ext cx="6858000" cy="1463040"/>
          </a:xfrm>
          <a:prstGeom prst="rect">
            <a:avLst/>
          </a:prstGeom>
          <a:noFill/>
          <a:ln/>
        </p:spPr>
        <p:txBody>
          <a:bodyPr wrap="square" rtlCol="0" anchor="ctr"/>
          <a:lstStyle/>
          <a:p>
            <a:pPr marL="342900" indent="-342900">
              <a:spcAft>
                <a:spcPts val="800"/>
              </a:spcAft>
              <a:buSzPct val="100000"/>
              <a:buChar char="•"/>
            </a:pPr>
            <a:r>
              <a:rPr lang="en-US" sz="1400" dirty="0">
                <a:solidFill>
                  <a:srgbClr val="52B788"/>
                </a:solidFill>
                <a:latin typeface="Calibri" pitchFamily="34" charset="0"/>
                <a:ea typeface="Calibri" pitchFamily="34" charset="-122"/>
                <a:cs typeface="Calibri" pitchFamily="34" charset="-120"/>
              </a:rPr>
              <a:t>Recovery and nutrition make champions.</a:t>
            </a:r>
            <a:endParaRPr lang="en-US" sz="1400" dirty="0"/>
          </a:p>
          <a:p>
            <a:pPr marL="342900" indent="-342900">
              <a:spcAft>
                <a:spcPts val="800"/>
              </a:spcAft>
              <a:buSzPct val="100000"/>
              <a:buChar char="•"/>
            </a:pPr>
            <a:r>
              <a:rPr lang="en-US" sz="1400" dirty="0">
                <a:solidFill>
                  <a:srgbClr val="52B788"/>
                </a:solidFill>
                <a:latin typeface="Calibri" pitchFamily="34" charset="0"/>
                <a:ea typeface="Calibri" pitchFamily="34" charset="-122"/>
                <a:cs typeface="Calibri" pitchFamily="34" charset="-120"/>
              </a:rPr>
              <a:t>Build habits today that keep you injury-free tomorrow.</a:t>
            </a:r>
            <a:endParaRPr lang="en-US" sz="1400" dirty="0"/>
          </a:p>
          <a:p>
            <a:pPr marL="342900" indent="-342900">
              <a:spcAft>
                <a:spcPts val="800"/>
              </a:spcAft>
              <a:buSzPct val="100000"/>
              <a:buChar char="•"/>
            </a:pPr>
            <a:r>
              <a:rPr lang="en-US" sz="1400" dirty="0">
                <a:solidFill>
                  <a:srgbClr val="52B788"/>
                </a:solidFill>
                <a:latin typeface="Calibri" pitchFamily="34" charset="0"/>
                <a:ea typeface="Calibri" pitchFamily="34" charset="-122"/>
                <a:cs typeface="Calibri" pitchFamily="34" charset="-120"/>
              </a:rPr>
              <a:t>The players who take care of their bodies are the ones who reach their goals — whether that's college tennis, or going pro</a:t>
            </a:r>
          </a:p>
          <a:p>
            <a:pPr marL="342900" indent="-342900">
              <a:spcAft>
                <a:spcPts val="800"/>
              </a:spcAft>
              <a:buSzPct val="100000"/>
              <a:buChar char="•"/>
            </a:pPr>
            <a:r>
              <a:rPr lang="en-US" sz="1400" dirty="0">
                <a:solidFill>
                  <a:srgbClr val="52B788"/>
                </a:solidFill>
                <a:latin typeface="Calibri" pitchFamily="34" charset="0"/>
                <a:ea typeface="Calibri" pitchFamily="34" charset="-122"/>
                <a:cs typeface="Calibri" pitchFamily="34" charset="-120"/>
              </a:rPr>
              <a:t>Your body will thank you — and your results will show it.</a:t>
            </a:r>
            <a:endParaRPr lang="en-US" sz="1400" dirty="0"/>
          </a:p>
        </p:txBody>
      </p:sp>
      <p:sp>
        <p:nvSpPr>
          <p:cNvPr id="8" name="Text 6">
            <a:extLst>
              <a:ext uri="{FF2B5EF4-FFF2-40B4-BE49-F238E27FC236}">
                <a16:creationId xmlns:a16="http://schemas.microsoft.com/office/drawing/2014/main" id="{8BDED937-7550-FF40-0DDF-9E0C35E61829}"/>
              </a:ext>
            </a:extLst>
          </p:cNvPr>
          <p:cNvSpPr/>
          <p:nvPr/>
        </p:nvSpPr>
        <p:spPr>
          <a:xfrm>
            <a:off x="1097280" y="3931920"/>
            <a:ext cx="6858000" cy="731520"/>
          </a:xfrm>
          <a:prstGeom prst="rect">
            <a:avLst/>
          </a:prstGeom>
          <a:noFill/>
          <a:ln/>
        </p:spPr>
        <p:txBody>
          <a:bodyPr wrap="square" lIns="0" tIns="0" rIns="0" bIns="0" rtlCol="0" anchor="ctr"/>
          <a:lstStyle/>
          <a:p>
            <a:pPr marL="0" indent="0">
              <a:buNone/>
            </a:pPr>
            <a:r>
              <a:rPr lang="en-US" sz="1400" i="1" dirty="0">
                <a:solidFill>
                  <a:srgbClr val="F0C05A"/>
                </a:solidFill>
                <a:latin typeface="Georgia" pitchFamily="34" charset="0"/>
                <a:ea typeface="Georgia" pitchFamily="34" charset="-122"/>
                <a:cs typeface="Georgia" pitchFamily="34" charset="-120"/>
              </a:rPr>
              <a:t>"If you want to be the best, you have to do things that other people aren't willing to do."</a:t>
            </a:r>
            <a:endParaRPr lang="en-US" sz="1400" dirty="0"/>
          </a:p>
          <a:p>
            <a:pPr marL="0" indent="0">
              <a:buNone/>
            </a:pPr>
            <a:r>
              <a:rPr lang="en-US" sz="1400" i="1" dirty="0">
                <a:solidFill>
                  <a:srgbClr val="52B788"/>
                </a:solidFill>
                <a:latin typeface="Georgia" pitchFamily="34" charset="0"/>
                <a:ea typeface="Georgia" pitchFamily="34" charset="-122"/>
                <a:cs typeface="Georgia" pitchFamily="34" charset="-120"/>
              </a:rPr>
              <a:t>— Michael Chang</a:t>
            </a:r>
            <a:endParaRPr lang="en-US" sz="1400" dirty="0"/>
          </a:p>
        </p:txBody>
      </p:sp>
      <p:pic>
        <p:nvPicPr>
          <p:cNvPr id="9" name="Picture 8">
            <a:extLst>
              <a:ext uri="{FF2B5EF4-FFF2-40B4-BE49-F238E27FC236}">
                <a16:creationId xmlns:a16="http://schemas.microsoft.com/office/drawing/2014/main" id="{757F4A3C-1728-6F10-789D-4581AE0B4D6A}"/>
              </a:ext>
            </a:extLst>
          </p:cNvPr>
          <p:cNvPicPr>
            <a:picLocks noChangeAspect="1"/>
          </p:cNvPicPr>
          <p:nvPr/>
        </p:nvPicPr>
        <p:blipFill>
          <a:blip r:embed="rId3"/>
          <a:stretch>
            <a:fillRect/>
          </a:stretch>
        </p:blipFill>
        <p:spPr>
          <a:xfrm>
            <a:off x="6776837" y="182880"/>
            <a:ext cx="2259496" cy="457200"/>
          </a:xfrm>
          <a:prstGeom prst="rect">
            <a:avLst/>
          </a:prstGeom>
        </p:spPr>
      </p:pic>
    </p:spTree>
    <p:extLst>
      <p:ext uri="{BB962C8B-B14F-4D97-AF65-F5344CB8AC3E}">
        <p14:creationId xmlns:p14="http://schemas.microsoft.com/office/powerpoint/2010/main" val="390740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548640"/>
          </a:xfrm>
          <a:prstGeom prst="rect">
            <a:avLst/>
          </a:prstGeom>
          <a:noFill/>
          <a:ln/>
        </p:spPr>
        <p:txBody>
          <a:bodyPr wrap="square" lIns="0" tIns="0" rIns="0" bIns="0" rtlCol="0" anchor="ctr"/>
          <a:lstStyle/>
          <a:p>
            <a:pPr marL="0" indent="0">
              <a:buNone/>
            </a:pPr>
            <a:r>
              <a:rPr lang="en-US" sz="2600" b="1" dirty="0">
                <a:solidFill>
                  <a:srgbClr val="1A3C2A"/>
                </a:solidFill>
                <a:latin typeface="Trebuchet MS" pitchFamily="34" charset="0"/>
                <a:ea typeface="Trebuchet MS" pitchFamily="34" charset="-122"/>
                <a:cs typeface="Trebuchet MS" pitchFamily="34" charset="-120"/>
              </a:rPr>
              <a:t>WHY YOU MUST WARM UP PROPERLY</a:t>
            </a:r>
            <a:endParaRPr lang="en-US" sz="2600" dirty="0"/>
          </a:p>
        </p:txBody>
      </p:sp>
      <p:sp>
        <p:nvSpPr>
          <p:cNvPr id="6" name="Shape 4"/>
          <p:cNvSpPr/>
          <p:nvPr/>
        </p:nvSpPr>
        <p:spPr>
          <a:xfrm>
            <a:off x="457200" y="1005840"/>
            <a:ext cx="3931920" cy="12801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7" name="Shape 5"/>
          <p:cNvSpPr/>
          <p:nvPr/>
        </p:nvSpPr>
        <p:spPr>
          <a:xfrm>
            <a:off x="457200" y="1005840"/>
            <a:ext cx="54864" cy="1280160"/>
          </a:xfrm>
          <a:prstGeom prst="rect">
            <a:avLst/>
          </a:prstGeom>
          <a:solidFill>
            <a:srgbClr val="2D6A4F"/>
          </a:solidFill>
          <a:ln/>
        </p:spPr>
        <p:txBody>
          <a:bodyPr/>
          <a:lstStyle/>
          <a:p>
            <a:endParaRPr lang="en-US"/>
          </a:p>
        </p:txBody>
      </p:sp>
      <p:pic>
        <p:nvPicPr>
          <p:cNvPr id="8" name="Image 0" descr="preencoded.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0" y="1188720"/>
            <a:ext cx="320040" cy="320040"/>
          </a:xfrm>
          <a:prstGeom prst="rect">
            <a:avLst/>
          </a:prstGeom>
        </p:spPr>
      </p:pic>
      <p:sp>
        <p:nvSpPr>
          <p:cNvPr id="9" name="Text 6"/>
          <p:cNvSpPr/>
          <p:nvPr/>
        </p:nvSpPr>
        <p:spPr>
          <a:xfrm>
            <a:off x="1051560" y="114300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Raises Heart Rate &amp; Blood Flow</a:t>
            </a:r>
            <a:endParaRPr lang="en-US" sz="1300" dirty="0"/>
          </a:p>
        </p:txBody>
      </p:sp>
      <p:sp>
        <p:nvSpPr>
          <p:cNvPr id="10" name="Text 7"/>
          <p:cNvSpPr/>
          <p:nvPr/>
        </p:nvSpPr>
        <p:spPr>
          <a:xfrm>
            <a:off x="685800" y="1508760"/>
            <a:ext cx="3474720" cy="68580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Warming up increases core body temperature by 1-2°C, which improves muscle elasticity and nerve transmission speed.</a:t>
            </a:r>
            <a:endParaRPr lang="en-US" sz="1100" dirty="0"/>
          </a:p>
        </p:txBody>
      </p:sp>
      <p:sp>
        <p:nvSpPr>
          <p:cNvPr id="11" name="Shape 8"/>
          <p:cNvSpPr/>
          <p:nvPr/>
        </p:nvSpPr>
        <p:spPr>
          <a:xfrm>
            <a:off x="4754880" y="1005840"/>
            <a:ext cx="3931920" cy="12801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2" name="Shape 9"/>
          <p:cNvSpPr/>
          <p:nvPr/>
        </p:nvSpPr>
        <p:spPr>
          <a:xfrm>
            <a:off x="4754880" y="1005840"/>
            <a:ext cx="54864" cy="1280160"/>
          </a:xfrm>
          <a:prstGeom prst="rect">
            <a:avLst/>
          </a:prstGeom>
          <a:solidFill>
            <a:srgbClr val="D4A843"/>
          </a:solidFill>
          <a:ln/>
        </p:spPr>
        <p:txBody>
          <a:bodyPr/>
          <a:lstStyle/>
          <a:p>
            <a:endParaRPr lang="en-US"/>
          </a:p>
        </p:txBody>
      </p:sp>
      <p:pic>
        <p:nvPicPr>
          <p:cNvPr id="13" name="Image 1" descr="preencoded.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37760" y="1188720"/>
            <a:ext cx="320040" cy="320040"/>
          </a:xfrm>
          <a:prstGeom prst="rect">
            <a:avLst/>
          </a:prstGeom>
        </p:spPr>
      </p:pic>
      <p:sp>
        <p:nvSpPr>
          <p:cNvPr id="14" name="Text 10"/>
          <p:cNvSpPr/>
          <p:nvPr/>
        </p:nvSpPr>
        <p:spPr>
          <a:xfrm>
            <a:off x="5349240" y="114300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Prevents Muscle Injuries</a:t>
            </a:r>
            <a:endParaRPr lang="en-US" sz="1300" dirty="0"/>
          </a:p>
        </p:txBody>
      </p:sp>
      <p:sp>
        <p:nvSpPr>
          <p:cNvPr id="15" name="Text 11"/>
          <p:cNvSpPr/>
          <p:nvPr/>
        </p:nvSpPr>
        <p:spPr>
          <a:xfrm>
            <a:off x="4983480" y="1508760"/>
            <a:ext cx="3474720" cy="68580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Cold muscles are more prone to tears and strains. Research shows dynamic warm-ups reduce injury risk by up to 35%.</a:t>
            </a:r>
            <a:endParaRPr lang="en-US" sz="1100" dirty="0"/>
          </a:p>
        </p:txBody>
      </p:sp>
      <p:sp>
        <p:nvSpPr>
          <p:cNvPr id="16" name="Shape 12"/>
          <p:cNvSpPr/>
          <p:nvPr/>
        </p:nvSpPr>
        <p:spPr>
          <a:xfrm>
            <a:off x="457200" y="2468880"/>
            <a:ext cx="3931920" cy="12801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17" name="Shape 13"/>
          <p:cNvSpPr/>
          <p:nvPr/>
        </p:nvSpPr>
        <p:spPr>
          <a:xfrm>
            <a:off x="457200" y="2468880"/>
            <a:ext cx="54864" cy="1280160"/>
          </a:xfrm>
          <a:prstGeom prst="rect">
            <a:avLst/>
          </a:prstGeom>
          <a:solidFill>
            <a:srgbClr val="52B788"/>
          </a:solidFill>
          <a:ln/>
        </p:spPr>
        <p:txBody>
          <a:bodyPr/>
          <a:lstStyle/>
          <a:p>
            <a:endParaRPr lang="en-US"/>
          </a:p>
        </p:txBody>
      </p:sp>
      <p:pic>
        <p:nvPicPr>
          <p:cNvPr id="18" name="Image 2" descr="preencoded.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0080" y="2651760"/>
            <a:ext cx="320040" cy="320040"/>
          </a:xfrm>
          <a:prstGeom prst="rect">
            <a:avLst/>
          </a:prstGeom>
        </p:spPr>
      </p:pic>
      <p:sp>
        <p:nvSpPr>
          <p:cNvPr id="19" name="Text 14"/>
          <p:cNvSpPr/>
          <p:nvPr/>
        </p:nvSpPr>
        <p:spPr>
          <a:xfrm>
            <a:off x="1051560" y="260604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Improves Performance</a:t>
            </a:r>
            <a:endParaRPr lang="en-US" sz="1300" dirty="0"/>
          </a:p>
        </p:txBody>
      </p:sp>
      <p:sp>
        <p:nvSpPr>
          <p:cNvPr id="20" name="Text 15"/>
          <p:cNvSpPr/>
          <p:nvPr/>
        </p:nvSpPr>
        <p:spPr>
          <a:xfrm>
            <a:off x="685800" y="2971800"/>
            <a:ext cx="3474720" cy="68580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Studies show athletes who warm up properly have faster reaction times, more explosive first steps, and better coordination.</a:t>
            </a:r>
            <a:endParaRPr lang="en-US" sz="1100" dirty="0"/>
          </a:p>
        </p:txBody>
      </p:sp>
      <p:sp>
        <p:nvSpPr>
          <p:cNvPr id="21" name="Shape 16"/>
          <p:cNvSpPr/>
          <p:nvPr/>
        </p:nvSpPr>
        <p:spPr>
          <a:xfrm>
            <a:off x="4754880" y="2468880"/>
            <a:ext cx="3931920" cy="12801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US"/>
          </a:p>
        </p:txBody>
      </p:sp>
      <p:sp>
        <p:nvSpPr>
          <p:cNvPr id="22" name="Shape 17"/>
          <p:cNvSpPr/>
          <p:nvPr/>
        </p:nvSpPr>
        <p:spPr>
          <a:xfrm>
            <a:off x="4754880" y="2468880"/>
            <a:ext cx="54864" cy="1280160"/>
          </a:xfrm>
          <a:prstGeom prst="rect">
            <a:avLst/>
          </a:prstGeom>
          <a:solidFill>
            <a:srgbClr val="2D6A4F"/>
          </a:solidFill>
          <a:ln/>
        </p:spPr>
        <p:txBody>
          <a:bodyPr/>
          <a:lstStyle/>
          <a:p>
            <a:endParaRPr lang="en-US"/>
          </a:p>
        </p:txBody>
      </p:sp>
      <p:pic>
        <p:nvPicPr>
          <p:cNvPr id="23" name="Image 3" descr="preencoded.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37760" y="2651760"/>
            <a:ext cx="320040" cy="320040"/>
          </a:xfrm>
          <a:prstGeom prst="rect">
            <a:avLst/>
          </a:prstGeom>
        </p:spPr>
      </p:pic>
      <p:sp>
        <p:nvSpPr>
          <p:cNvPr id="24" name="Text 18"/>
          <p:cNvSpPr/>
          <p:nvPr/>
        </p:nvSpPr>
        <p:spPr>
          <a:xfrm>
            <a:off x="5349240" y="2606040"/>
            <a:ext cx="3154680" cy="320040"/>
          </a:xfrm>
          <a:prstGeom prst="rect">
            <a:avLst/>
          </a:prstGeom>
          <a:noFill/>
          <a:ln/>
        </p:spPr>
        <p:txBody>
          <a:bodyPr wrap="square" lIns="0" tIns="0" rIns="0" bIns="0" rtlCol="0" anchor="ctr"/>
          <a:lstStyle/>
          <a:p>
            <a:pPr marL="0" indent="0">
              <a:buNone/>
            </a:pPr>
            <a:r>
              <a:rPr lang="en-US" sz="1300" b="1" dirty="0">
                <a:solidFill>
                  <a:srgbClr val="1A1A1A"/>
                </a:solidFill>
                <a:latin typeface="Trebuchet MS" pitchFamily="34" charset="0"/>
                <a:ea typeface="Trebuchet MS" pitchFamily="34" charset="-122"/>
                <a:cs typeface="Trebuchet MS" pitchFamily="34" charset="-120"/>
              </a:rPr>
              <a:t>Mental Preparation</a:t>
            </a:r>
            <a:endParaRPr lang="en-US" sz="1300" dirty="0"/>
          </a:p>
        </p:txBody>
      </p:sp>
      <p:sp>
        <p:nvSpPr>
          <p:cNvPr id="25" name="Text 19"/>
          <p:cNvSpPr/>
          <p:nvPr/>
        </p:nvSpPr>
        <p:spPr>
          <a:xfrm>
            <a:off x="4983480" y="2971800"/>
            <a:ext cx="3474720" cy="685800"/>
          </a:xfrm>
          <a:prstGeom prst="rect">
            <a:avLst/>
          </a:prstGeom>
          <a:noFill/>
          <a:ln/>
        </p:spPr>
        <p:txBody>
          <a:bodyPr wrap="square" lIns="0" tIns="0" rIns="0" bIns="0" rtlCol="0" anchor="t"/>
          <a:lstStyle/>
          <a:p>
            <a:pPr marL="0" indent="0">
              <a:buNone/>
            </a:pPr>
            <a:r>
              <a:rPr lang="en-US" sz="1100" dirty="0">
                <a:solidFill>
                  <a:srgbClr val="2D2D2D"/>
                </a:solidFill>
                <a:latin typeface="Calibri" pitchFamily="34" charset="0"/>
                <a:ea typeface="Calibri" pitchFamily="34" charset="-122"/>
                <a:cs typeface="Calibri" pitchFamily="34" charset="-120"/>
              </a:rPr>
              <a:t>A warm-up routine signals your brain it's time to compete. It activates focus, calms nerves, and builds match readiness.</a:t>
            </a:r>
            <a:endParaRPr lang="en-US" sz="1100" dirty="0"/>
          </a:p>
        </p:txBody>
      </p:sp>
      <p:sp>
        <p:nvSpPr>
          <p:cNvPr id="26" name="Shape 20"/>
          <p:cNvSpPr/>
          <p:nvPr/>
        </p:nvSpPr>
        <p:spPr>
          <a:xfrm>
            <a:off x="457200" y="3931920"/>
            <a:ext cx="8229600" cy="594360"/>
          </a:xfrm>
          <a:prstGeom prst="rect">
            <a:avLst/>
          </a:prstGeom>
          <a:solidFill>
            <a:srgbClr val="1A3C2A"/>
          </a:solidFill>
          <a:ln/>
        </p:spPr>
        <p:txBody>
          <a:bodyPr/>
          <a:lstStyle/>
          <a:p>
            <a:endParaRPr lang="en-US"/>
          </a:p>
        </p:txBody>
      </p:sp>
      <p:sp>
        <p:nvSpPr>
          <p:cNvPr id="27" name="Text 21"/>
          <p:cNvSpPr/>
          <p:nvPr/>
        </p:nvSpPr>
        <p:spPr>
          <a:xfrm>
            <a:off x="731520" y="3977640"/>
            <a:ext cx="7680960" cy="502920"/>
          </a:xfrm>
          <a:prstGeom prst="rect">
            <a:avLst/>
          </a:prstGeom>
          <a:noFill/>
          <a:ln/>
        </p:spPr>
        <p:txBody>
          <a:bodyPr wrap="square" lIns="0" tIns="0" rIns="0" bIns="0" rtlCol="0" anchor="ctr"/>
          <a:lstStyle/>
          <a:p>
            <a:r>
              <a:rPr lang="en-US" sz="1300" i="1" dirty="0">
                <a:solidFill>
                  <a:srgbClr val="D4A843"/>
                </a:solidFill>
                <a:latin typeface="Georgia" pitchFamily="34" charset="0"/>
                <a:ea typeface="Georgia" pitchFamily="34" charset="-122"/>
                <a:cs typeface="Georgia" pitchFamily="34" charset="-120"/>
              </a:rPr>
              <a:t>THE RULE: If you're not sweating and breathing heavily, you're not ready to play.</a:t>
            </a:r>
            <a:endParaRPr lang="en-US" sz="1300" dirty="0"/>
          </a:p>
        </p:txBody>
      </p:sp>
      <p:pic>
        <p:nvPicPr>
          <p:cNvPr id="4" name="Picture 3">
            <a:extLst>
              <a:ext uri="{FF2B5EF4-FFF2-40B4-BE49-F238E27FC236}">
                <a16:creationId xmlns:a16="http://schemas.microsoft.com/office/drawing/2014/main" id="{8DB17453-2234-98DB-A745-B1F356C4D87C}"/>
              </a:ext>
            </a:extLst>
          </p:cNvPr>
          <p:cNvPicPr>
            <a:picLocks noChangeAspect="1"/>
          </p:cNvPicPr>
          <p:nvPr/>
        </p:nvPicPr>
        <p:blipFill>
          <a:blip r:embed="rId7"/>
          <a:stretch>
            <a:fillRect/>
          </a:stretch>
        </p:blipFill>
        <p:spPr>
          <a:xfrm>
            <a:off x="6776837" y="182880"/>
            <a:ext cx="2259496" cy="457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7F2"/>
        </a:solidFill>
        <a:effectLst/>
      </p:bgPr>
    </p:bg>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300" normalizeH="0" baseline="0" noProof="0" dirty="0">
                <a:ln>
                  <a:noFill/>
                </a:ln>
                <a:solidFill>
                  <a:srgbClr val="52B788"/>
                </a:solidFill>
                <a:effectLst/>
                <a:uLnTx/>
                <a:uFillTx/>
                <a:latin typeface="Trebuchet MS" pitchFamily="34" charset="0"/>
                <a:ea typeface="Trebuchet MS" pitchFamily="34" charset="-122"/>
                <a:cs typeface="Trebuchet MS" pitchFamily="34" charset="-120"/>
              </a:rPr>
              <a:t>TAKE CARE OF YOUR BODY</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548640" y="182880"/>
            <a:ext cx="804672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A3C2A"/>
                </a:solidFill>
                <a:effectLst/>
                <a:uLnTx/>
                <a:uFillTx/>
                <a:latin typeface="Trebuchet MS" pitchFamily="34" charset="0"/>
                <a:ea typeface="Trebuchet MS" pitchFamily="34" charset="-122"/>
                <a:cs typeface="Trebuchet MS" pitchFamily="34" charset="-120"/>
              </a:rPr>
              <a:t>BASIC WARM-UP EXAMPLE</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365760" y="749808"/>
            <a:ext cx="8412480" cy="41148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5"/>
          <p:cNvSpPr/>
          <p:nvPr/>
        </p:nvSpPr>
        <p:spPr>
          <a:xfrm>
            <a:off x="457200" y="777240"/>
            <a:ext cx="347472" cy="347472"/>
          </a:xfrm>
          <a:prstGeom prst="ellipse">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457200" y="777240"/>
            <a:ext cx="347472"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1</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960120" y="768096"/>
            <a:ext cx="7680960" cy="365760"/>
          </a:xfrm>
          <a:prstGeom prst="rect">
            <a:avLst/>
          </a:prstGeom>
          <a:noFill/>
          <a:ln/>
        </p:spPr>
        <p:txBody>
          <a:bodyPr wrap="square" lIns="0" tIns="0" rIns="0" bIns="0" rtlCol="0" anchor="ctr"/>
          <a:lstStyle/>
          <a:p>
            <a:pPr lvl="0"/>
            <a:r>
              <a:rPr kumimoji="0" lang="en-US" sz="11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Run 3 laps around the court</a:t>
            </a:r>
            <a:r>
              <a:rPr lang="en-US" sz="1100" dirty="0">
                <a:solidFill>
                  <a:srgbClr val="2D2D2D"/>
                </a:solidFill>
                <a:latin typeface="Calibri" pitchFamily="34" charset="0"/>
                <a:ea typeface="Calibri" pitchFamily="34" charset="-122"/>
                <a:cs typeface="Calibri" pitchFamily="34" charset="-120"/>
              </a:rPr>
              <a:t> — </a:t>
            </a:r>
            <a:r>
              <a:rPr lang="en-US" sz="1100" b="1" u="sng" dirty="0">
                <a:solidFill>
                  <a:srgbClr val="2D2D2D"/>
                </a:solidFill>
                <a:latin typeface="Calibri" pitchFamily="34" charset="0"/>
                <a:ea typeface="Calibri" pitchFamily="34" charset="-122"/>
                <a:cs typeface="Calibri" pitchFamily="34" charset="-120"/>
              </a:rPr>
              <a:t>always run first </a:t>
            </a:r>
            <a:r>
              <a:rPr lang="en-US" sz="1100" dirty="0">
                <a:solidFill>
                  <a:srgbClr val="2D2D2D"/>
                </a:solidFill>
                <a:latin typeface="Calibri" pitchFamily="34" charset="0"/>
                <a:ea typeface="Calibri" pitchFamily="34" charset="-122"/>
                <a:cs typeface="Calibri" pitchFamily="34" charset="-120"/>
              </a:rPr>
              <a:t>to get the blood flowing</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365760" y="1225296"/>
            <a:ext cx="8412480" cy="411480"/>
          </a:xfrm>
          <a:prstGeom prst="rect">
            <a:avLst/>
          </a:prstGeom>
          <a:solidFill>
            <a:srgbClr val="EBF0E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Shape 9"/>
          <p:cNvSpPr/>
          <p:nvPr/>
        </p:nvSpPr>
        <p:spPr>
          <a:xfrm>
            <a:off x="457200" y="1252728"/>
            <a:ext cx="347472" cy="347472"/>
          </a:xfrm>
          <a:prstGeom prst="ellipse">
            <a:avLst/>
          </a:prstGeom>
          <a:solidFill>
            <a:srgbClr val="D4A84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10"/>
          <p:cNvSpPr/>
          <p:nvPr/>
        </p:nvSpPr>
        <p:spPr>
          <a:xfrm>
            <a:off x="457200" y="1252728"/>
            <a:ext cx="347472"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2</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960120" y="1243584"/>
            <a:ext cx="7680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IYTWAs with band — 5 of each (25 reps total, hold 2 sec each)</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365760" y="1700784"/>
            <a:ext cx="8412480" cy="41148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3"/>
          <p:cNvSpPr/>
          <p:nvPr/>
        </p:nvSpPr>
        <p:spPr>
          <a:xfrm>
            <a:off x="457200" y="1728216"/>
            <a:ext cx="347472" cy="347472"/>
          </a:xfrm>
          <a:prstGeom prst="ellipse">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p:cNvSpPr/>
          <p:nvPr/>
        </p:nvSpPr>
        <p:spPr>
          <a:xfrm>
            <a:off x="457200" y="1728216"/>
            <a:ext cx="347472"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3</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960120" y="1719072"/>
            <a:ext cx="7680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High knees, butt kicks, shuffles, carioca</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365760" y="2176272"/>
            <a:ext cx="8412480" cy="411480"/>
          </a:xfrm>
          <a:prstGeom prst="rect">
            <a:avLst/>
          </a:prstGeom>
          <a:solidFill>
            <a:srgbClr val="EBF0E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7"/>
          <p:cNvSpPr/>
          <p:nvPr/>
        </p:nvSpPr>
        <p:spPr>
          <a:xfrm>
            <a:off x="457200" y="2203704"/>
            <a:ext cx="347472" cy="347472"/>
          </a:xfrm>
          <a:prstGeom prst="ellipse">
            <a:avLst/>
          </a:prstGeom>
          <a:solidFill>
            <a:srgbClr val="D4A84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8"/>
          <p:cNvSpPr/>
          <p:nvPr/>
        </p:nvSpPr>
        <p:spPr>
          <a:xfrm>
            <a:off x="457200" y="2203704"/>
            <a:ext cx="347472"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4</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960120" y="2194560"/>
            <a:ext cx="7680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Arms: skipping with big arm circles, up/down, open/close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365760" y="2651760"/>
            <a:ext cx="8412480" cy="41148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Shape 21"/>
          <p:cNvSpPr/>
          <p:nvPr/>
        </p:nvSpPr>
        <p:spPr>
          <a:xfrm>
            <a:off x="457200" y="2679192"/>
            <a:ext cx="347472" cy="347472"/>
          </a:xfrm>
          <a:prstGeom prst="ellipse">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 22"/>
          <p:cNvSpPr/>
          <p:nvPr/>
        </p:nvSpPr>
        <p:spPr>
          <a:xfrm>
            <a:off x="457200" y="2679192"/>
            <a:ext cx="347472"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5</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960120" y="2670048"/>
            <a:ext cx="7680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10 running drills: A-skips, B-skips, C-skips, D-skips, skip-skip &amp; switch, skip-skip &amp; 1-2, skip-skip &amp; 1-2-3, skipping for height, skipping for distance, broad jumps, straight legs, </a:t>
            </a:r>
            <a:r>
              <a:rPr kumimoji="0" lang="en-US" sz="1100" b="0" i="0" u="none" strike="noStrike" kern="1200" cap="none" spc="0" normalizeH="0" baseline="0" noProof="0" dirty="0" err="1">
                <a:ln>
                  <a:noFill/>
                </a:ln>
                <a:solidFill>
                  <a:srgbClr val="2D2D2D"/>
                </a:solidFill>
                <a:effectLst/>
                <a:uLnTx/>
                <a:uFillTx/>
                <a:latin typeface="Calibri" pitchFamily="34" charset="0"/>
                <a:ea typeface="Calibri" pitchFamily="34" charset="-122"/>
                <a:cs typeface="Calibri" pitchFamily="34" charset="-120"/>
              </a:rPr>
              <a:t>pogos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365760" y="3127248"/>
            <a:ext cx="8412480" cy="411480"/>
          </a:xfrm>
          <a:prstGeom prst="rect">
            <a:avLst/>
          </a:prstGeom>
          <a:solidFill>
            <a:srgbClr val="EBF0E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Shape 25"/>
          <p:cNvSpPr/>
          <p:nvPr/>
        </p:nvSpPr>
        <p:spPr>
          <a:xfrm>
            <a:off x="457200" y="3154680"/>
            <a:ext cx="347472" cy="347472"/>
          </a:xfrm>
          <a:prstGeom prst="ellipse">
            <a:avLst/>
          </a:prstGeom>
          <a:solidFill>
            <a:srgbClr val="D4A843"/>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Text 26"/>
          <p:cNvSpPr/>
          <p:nvPr/>
        </p:nvSpPr>
        <p:spPr>
          <a:xfrm>
            <a:off x="457200" y="3154680"/>
            <a:ext cx="347472"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6</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960120" y="3145536"/>
            <a:ext cx="7680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4 hard sprints — progressive intensity: 80% / 85% / 90% / 100%</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8"/>
          <p:cNvSpPr/>
          <p:nvPr/>
        </p:nvSpPr>
        <p:spPr>
          <a:xfrm>
            <a:off x="365760" y="3602736"/>
            <a:ext cx="8412480" cy="411480"/>
          </a:xfrm>
          <a:prstGeom prst="rect">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Shape 29"/>
          <p:cNvSpPr/>
          <p:nvPr/>
        </p:nvSpPr>
        <p:spPr>
          <a:xfrm>
            <a:off x="457200" y="3630168"/>
            <a:ext cx="347472" cy="347472"/>
          </a:xfrm>
          <a:prstGeom prst="ellipse">
            <a:avLst/>
          </a:prstGeom>
          <a:solidFill>
            <a:srgbClr val="2D6A4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Text 30"/>
          <p:cNvSpPr/>
          <p:nvPr/>
        </p:nvSpPr>
        <p:spPr>
          <a:xfrm>
            <a:off x="457200" y="3630168"/>
            <a:ext cx="347472" cy="34747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7</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1"/>
          <p:cNvSpPr/>
          <p:nvPr/>
        </p:nvSpPr>
        <p:spPr>
          <a:xfrm>
            <a:off x="960120" y="3621024"/>
            <a:ext cx="76809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D2D2D"/>
                </a:solidFill>
                <a:effectLst/>
                <a:uLnTx/>
                <a:uFillTx/>
                <a:latin typeface="Calibri" pitchFamily="34" charset="0"/>
                <a:ea typeface="Calibri" pitchFamily="34" charset="-122"/>
                <a:cs typeface="Calibri" pitchFamily="34" charset="-120"/>
              </a:rPr>
              <a:t>Juggle for hand-eye coordination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32"/>
          <p:cNvSpPr/>
          <p:nvPr/>
        </p:nvSpPr>
        <p:spPr>
          <a:xfrm>
            <a:off x="365760" y="4114800"/>
            <a:ext cx="8412480" cy="594360"/>
          </a:xfrm>
          <a:prstGeom prst="rect">
            <a:avLst/>
          </a:prstGeom>
          <a:solidFill>
            <a:srgbClr val="1A3C2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Text 33"/>
          <p:cNvSpPr/>
          <p:nvPr/>
        </p:nvSpPr>
        <p:spPr>
          <a:xfrm>
            <a:off x="548640" y="4133088"/>
            <a:ext cx="8046720" cy="53035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D4A843"/>
                </a:solidFill>
                <a:effectLst/>
                <a:uLnTx/>
                <a:uFillTx/>
                <a:latin typeface="Calibri" pitchFamily="34" charset="0"/>
                <a:ea typeface="Calibri" pitchFamily="34" charset="-122"/>
                <a:cs typeface="Calibri" pitchFamily="34" charset="-120"/>
              </a:rPr>
              <a:t>BEFORE MATCHES: ALWAYS include hand-eye coordination drills (reaction drills, side-to-side tennis ball catches, catching + volley footwork). These activate focus, calm nerves, and build match readiness.</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ACBF959-5480-B917-5A4C-A16CEEAEAFDA}"/>
              </a:ext>
            </a:extLst>
          </p:cNvPr>
          <p:cNvPicPr>
            <a:picLocks noChangeAspect="1"/>
          </p:cNvPicPr>
          <p:nvPr/>
        </p:nvPicPr>
        <p:blipFill>
          <a:blip r:embed="rId3"/>
          <a:stretch>
            <a:fillRect/>
          </a:stretch>
        </p:blipFill>
        <p:spPr>
          <a:xfrm>
            <a:off x="6776837" y="182880"/>
            <a:ext cx="2259496" cy="4572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63440"/>
            <a:ext cx="9144000" cy="480060"/>
          </a:xfrm>
          <a:prstGeom prst="line">
            <a:avLst/>
          </a:prstGeom>
          <a:solidFill>
            <a:srgbClr val="1A3C2A"/>
          </a:solidFill>
          <a:ln/>
        </p:spPr>
        <p:txBody>
          <a:bodyPr/>
          <a:lstStyle/>
          <a:p>
            <a:endParaRPr lang="en-US"/>
          </a:p>
        </p:txBody>
      </p:sp>
      <p:sp>
        <p:nvSpPr>
          <p:cNvPr id="3" name="Text 1"/>
          <p:cNvSpPr/>
          <p:nvPr/>
        </p:nvSpPr>
        <p:spPr>
          <a:xfrm>
            <a:off x="457200" y="4709160"/>
            <a:ext cx="4572000" cy="365760"/>
          </a:xfrm>
          <a:prstGeom prst="rect">
            <a:avLst/>
          </a:prstGeom>
          <a:noFill/>
          <a:ln/>
        </p:spPr>
        <p:txBody>
          <a:bodyPr wrap="square" lIns="0" tIns="0" rIns="0" bIns="0" rtlCol="0" anchor="ctr"/>
          <a:lstStyle/>
          <a:p>
            <a:pPr marL="0" indent="0">
              <a:buNone/>
            </a:pPr>
            <a:r>
              <a:rPr lang="en-US" sz="900" b="1" kern="0" spc="300" dirty="0">
                <a:solidFill>
                  <a:srgbClr val="52B788"/>
                </a:solidFill>
                <a:latin typeface="Trebuchet MS" pitchFamily="34" charset="0"/>
                <a:ea typeface="Trebuchet MS" pitchFamily="34" charset="-122"/>
                <a:cs typeface="Trebuchet MS" pitchFamily="34" charset="-120"/>
              </a:rPr>
              <a:t>TAKE CARE OF YOUR BODY</a:t>
            </a:r>
            <a:endParaRPr lang="en-US" sz="900" dirty="0"/>
          </a:p>
        </p:txBody>
      </p:sp>
      <p:sp>
        <p:nvSpPr>
          <p:cNvPr id="5" name="Text 3"/>
          <p:cNvSpPr/>
          <p:nvPr/>
        </p:nvSpPr>
        <p:spPr>
          <a:xfrm>
            <a:off x="548640" y="274320"/>
            <a:ext cx="8046720" cy="548640"/>
          </a:xfrm>
          <a:prstGeom prst="rect">
            <a:avLst/>
          </a:prstGeom>
          <a:noFill/>
          <a:ln/>
        </p:spPr>
        <p:txBody>
          <a:bodyPr wrap="square" lIns="0" tIns="0" rIns="0" bIns="0" rtlCol="0" anchor="ctr"/>
          <a:lstStyle/>
          <a:p>
            <a:pPr marL="0" indent="0">
              <a:buNone/>
            </a:pPr>
            <a:r>
              <a:rPr lang="en-US" sz="2600" b="1" dirty="0">
                <a:solidFill>
                  <a:srgbClr val="1A3C2A"/>
                </a:solidFill>
                <a:latin typeface="Trebuchet MS" pitchFamily="34" charset="0"/>
                <a:ea typeface="Trebuchet MS" pitchFamily="34" charset="-122"/>
                <a:cs typeface="Trebuchet MS" pitchFamily="34" charset="-120"/>
              </a:rPr>
              <a:t>YOUR WARM-UP NEEDS TO BE INTENSE</a:t>
            </a:r>
            <a:endParaRPr lang="en-US" sz="2600" dirty="0"/>
          </a:p>
        </p:txBody>
      </p:sp>
      <p:sp>
        <p:nvSpPr>
          <p:cNvPr id="6" name="Shape 4"/>
          <p:cNvSpPr/>
          <p:nvPr/>
        </p:nvSpPr>
        <p:spPr>
          <a:xfrm>
            <a:off x="457200" y="960120"/>
            <a:ext cx="8229600" cy="1005840"/>
          </a:xfrm>
          <a:prstGeom prst="rect">
            <a:avLst/>
          </a:prstGeom>
          <a:solidFill>
            <a:srgbClr val="1A3C2A"/>
          </a:solidFill>
          <a:ln/>
        </p:spPr>
        <p:txBody>
          <a:bodyPr/>
          <a:lstStyle/>
          <a:p>
            <a:endParaRPr lang="en-US"/>
          </a:p>
        </p:txBody>
      </p:sp>
      <p:sp>
        <p:nvSpPr>
          <p:cNvPr id="7" name="Text 5"/>
          <p:cNvSpPr/>
          <p:nvPr/>
        </p:nvSpPr>
        <p:spPr>
          <a:xfrm>
            <a:off x="731520" y="1005840"/>
            <a:ext cx="7680960" cy="914400"/>
          </a:xfrm>
          <a:prstGeom prst="rect">
            <a:avLst/>
          </a:prstGeom>
          <a:noFill/>
          <a:ln/>
        </p:spPr>
        <p:txBody>
          <a:bodyPr wrap="square" lIns="0" tIns="0" rIns="0" bIns="0" rtlCol="0" anchor="ctr"/>
          <a:lstStyle/>
          <a:p>
            <a:pPr marL="0" indent="0">
              <a:buNone/>
            </a:pPr>
            <a:r>
              <a:rPr lang="en-US" sz="1600" dirty="0">
                <a:solidFill>
                  <a:schemeClr val="accent4">
                    <a:lumMod val="60000"/>
                    <a:lumOff val="40000"/>
                  </a:schemeClr>
                </a:solidFill>
                <a:latin typeface="Georgia" pitchFamily="34" charset="0"/>
                <a:ea typeface="Georgia" pitchFamily="34" charset="-122"/>
                <a:cs typeface="Georgia" pitchFamily="34" charset="-120"/>
              </a:rPr>
              <a:t>A lazy warm-up = a cold body = higher injury risk + worse performance.</a:t>
            </a:r>
            <a:endParaRPr lang="en-US" sz="1600" dirty="0">
              <a:solidFill>
                <a:schemeClr val="accent4">
                  <a:lumMod val="60000"/>
                  <a:lumOff val="40000"/>
                </a:schemeClr>
              </a:solidFill>
            </a:endParaRPr>
          </a:p>
          <a:p>
            <a:pPr marL="0" indent="0">
              <a:buNone/>
            </a:pPr>
            <a:r>
              <a:rPr lang="en-US" sz="1600" dirty="0">
                <a:solidFill>
                  <a:schemeClr val="accent4">
                    <a:lumMod val="60000"/>
                    <a:lumOff val="40000"/>
                  </a:schemeClr>
                </a:solidFill>
                <a:latin typeface="Georgia" pitchFamily="34" charset="0"/>
                <a:ea typeface="Georgia" pitchFamily="34" charset="-122"/>
                <a:cs typeface="Georgia" pitchFamily="34" charset="-120"/>
              </a:rPr>
              <a:t>Your warm-up should be PROGRESSIVE and finish at HIGH INTENSITY.</a:t>
            </a:r>
            <a:endParaRPr lang="en-US" sz="1600" dirty="0">
              <a:solidFill>
                <a:schemeClr val="accent4">
                  <a:lumMod val="60000"/>
                  <a:lumOff val="40000"/>
                </a:schemeClr>
              </a:solidFill>
            </a:endParaRPr>
          </a:p>
        </p:txBody>
      </p:sp>
      <p:sp>
        <p:nvSpPr>
          <p:cNvPr id="8" name="Text 6"/>
          <p:cNvSpPr/>
          <p:nvPr/>
        </p:nvSpPr>
        <p:spPr>
          <a:xfrm>
            <a:off x="731520" y="2103120"/>
            <a:ext cx="7680960" cy="2491740"/>
          </a:xfrm>
          <a:prstGeom prst="rect">
            <a:avLst/>
          </a:prstGeom>
          <a:noFill/>
          <a:ln/>
        </p:spPr>
        <p:txBody>
          <a:bodyPr wrap="square" rtlCol="0" anchor="ctr"/>
          <a:lstStyle/>
          <a:p>
            <a:pPr marL="0" indent="0">
              <a:buNone/>
            </a:pPr>
            <a:r>
              <a:rPr lang="en-US" sz="1300" b="1" dirty="0">
                <a:solidFill>
                  <a:srgbClr val="2D2D2D"/>
                </a:solidFill>
                <a:latin typeface="Calibri" pitchFamily="34" charset="0"/>
                <a:ea typeface="Calibri" pitchFamily="34" charset="-122"/>
                <a:cs typeface="Calibri" pitchFamily="34" charset="-120"/>
              </a:rPr>
              <a:t>Progressive means building up</a:t>
            </a:r>
            <a:endParaRPr lang="en-US" sz="1300" dirty="0"/>
          </a:p>
          <a:p>
            <a:pPr marL="0" indent="0">
              <a:spcAft>
                <a:spcPts val="800"/>
              </a:spcAft>
              <a:buNone/>
            </a:pPr>
            <a:r>
              <a:rPr lang="en-US" sz="1300" dirty="0">
                <a:solidFill>
                  <a:srgbClr val="2D2D2D"/>
                </a:solidFill>
                <a:latin typeface="Calibri" pitchFamily="34" charset="0"/>
                <a:ea typeface="Calibri" pitchFamily="34" charset="-122"/>
                <a:cs typeface="Calibri" pitchFamily="34" charset="-120"/>
              </a:rPr>
              <a:t>Start light, but by the end of the warm-up you should be sweating, breathing hard, and your muscles should feel warm and ready to explode. If you're still cold, you're not done.</a:t>
            </a:r>
            <a:endParaRPr lang="en-US" sz="1300" dirty="0"/>
          </a:p>
          <a:p>
            <a:pPr marL="0" indent="0">
              <a:buNone/>
            </a:pPr>
            <a:r>
              <a:rPr lang="en-US" sz="1300" b="1" dirty="0">
                <a:solidFill>
                  <a:srgbClr val="2D2D2D"/>
                </a:solidFill>
                <a:latin typeface="Calibri" pitchFamily="34" charset="0"/>
                <a:ea typeface="Calibri" pitchFamily="34" charset="-122"/>
                <a:cs typeface="Calibri" pitchFamily="34" charset="-120"/>
              </a:rPr>
              <a:t>Going through the motions is not warming up</a:t>
            </a:r>
            <a:endParaRPr lang="en-US" sz="1300" dirty="0"/>
          </a:p>
          <a:p>
            <a:pPr marL="0" indent="0">
              <a:spcAft>
                <a:spcPts val="800"/>
              </a:spcAft>
              <a:buNone/>
            </a:pPr>
            <a:r>
              <a:rPr lang="en-US" sz="1300" dirty="0">
                <a:solidFill>
                  <a:srgbClr val="2D2D2D"/>
                </a:solidFill>
                <a:latin typeface="Calibri" pitchFamily="34" charset="0"/>
                <a:ea typeface="Calibri" pitchFamily="34" charset="-122"/>
                <a:cs typeface="Calibri" pitchFamily="34" charset="-120"/>
              </a:rPr>
              <a:t>Walking around the court, doing lazy arm swings, and chatting with friends is NOT a warm-up. Treat it like the rest of your training — with focus and effort.</a:t>
            </a:r>
            <a:endParaRPr lang="en-US" sz="1300" dirty="0"/>
          </a:p>
          <a:p>
            <a:pPr marL="0" indent="0">
              <a:buNone/>
            </a:pPr>
            <a:r>
              <a:rPr lang="en-US" sz="1300" b="1" dirty="0">
                <a:solidFill>
                  <a:srgbClr val="2D2D2D"/>
                </a:solidFill>
                <a:latin typeface="Calibri" pitchFamily="34" charset="0"/>
                <a:ea typeface="Calibri" pitchFamily="34" charset="-122"/>
                <a:cs typeface="Calibri" pitchFamily="34" charset="-120"/>
              </a:rPr>
              <a:t>A great warm-up sets the tone for the whole session</a:t>
            </a:r>
            <a:endParaRPr lang="en-US" sz="1300" dirty="0"/>
          </a:p>
          <a:p>
            <a:pPr marL="0" indent="0">
              <a:spcAft>
                <a:spcPts val="800"/>
              </a:spcAft>
              <a:buNone/>
            </a:pPr>
            <a:r>
              <a:rPr lang="en-US" sz="1300" dirty="0">
                <a:solidFill>
                  <a:srgbClr val="2D2D2D"/>
                </a:solidFill>
                <a:latin typeface="Calibri" pitchFamily="34" charset="0"/>
                <a:ea typeface="Calibri" pitchFamily="34" charset="-122"/>
                <a:cs typeface="Calibri" pitchFamily="34" charset="-120"/>
              </a:rPr>
              <a:t>Players who warm up intensely perform better from the very first ball. Your body responds faster, your movements are sharper, and your mind is locked in.</a:t>
            </a:r>
            <a:endParaRPr lang="en-US" sz="1300" dirty="0"/>
          </a:p>
        </p:txBody>
      </p:sp>
      <p:pic>
        <p:nvPicPr>
          <p:cNvPr id="4" name="Picture 3">
            <a:extLst>
              <a:ext uri="{FF2B5EF4-FFF2-40B4-BE49-F238E27FC236}">
                <a16:creationId xmlns:a16="http://schemas.microsoft.com/office/drawing/2014/main" id="{C2A106D4-3244-FB89-3BA3-B28742F9F90B}"/>
              </a:ext>
            </a:extLst>
          </p:cNvPr>
          <p:cNvPicPr>
            <a:picLocks noChangeAspect="1"/>
          </p:cNvPicPr>
          <p:nvPr/>
        </p:nvPicPr>
        <p:blipFill>
          <a:blip r:embed="rId3"/>
          <a:stretch>
            <a:fillRect/>
          </a:stretch>
        </p:blipFill>
        <p:spPr>
          <a:xfrm>
            <a:off x="6776837" y="182880"/>
            <a:ext cx="2259496" cy="457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1A3C2A"/>
        </a:solidFill>
        <a:effectLst/>
      </p:bgPr>
    </p:bg>
    <p:spTree>
      <p:nvGrpSpPr>
        <p:cNvPr id="1" name=""/>
        <p:cNvGrpSpPr/>
        <p:nvPr/>
      </p:nvGrpSpPr>
      <p:grpSpPr>
        <a:xfrm>
          <a:off x="0" y="0"/>
          <a:ext cx="0" cy="0"/>
          <a:chOff x="0" y="0"/>
          <a:chExt cx="0" cy="0"/>
        </a:xfrm>
      </p:grpSpPr>
      <p:sp>
        <p:nvSpPr>
          <p:cNvPr id="2" name="Shape 0"/>
          <p:cNvSpPr/>
          <p:nvPr/>
        </p:nvSpPr>
        <p:spPr>
          <a:xfrm>
            <a:off x="548640" y="1097280"/>
            <a:ext cx="1005840" cy="1005840"/>
          </a:xfrm>
          <a:prstGeom prst="ellipse">
            <a:avLst/>
          </a:prstGeom>
          <a:solidFill>
            <a:srgbClr val="D4A843"/>
          </a:solidFill>
          <a:ln/>
        </p:spPr>
        <p:txBody>
          <a:bodyPr/>
          <a:lstStyle/>
          <a:p>
            <a:endParaRPr lang="en-US"/>
          </a:p>
        </p:txBody>
      </p:sp>
      <p:sp>
        <p:nvSpPr>
          <p:cNvPr id="3" name="Text 1"/>
          <p:cNvSpPr/>
          <p:nvPr/>
        </p:nvSpPr>
        <p:spPr>
          <a:xfrm>
            <a:off x="548640" y="1097280"/>
            <a:ext cx="1005840" cy="1005840"/>
          </a:xfrm>
          <a:prstGeom prst="rect">
            <a:avLst/>
          </a:prstGeom>
          <a:noFill/>
          <a:ln/>
        </p:spPr>
        <p:txBody>
          <a:bodyPr wrap="square" lIns="0" tIns="0" rIns="0" bIns="0" rtlCol="0" anchor="ctr"/>
          <a:lstStyle/>
          <a:p>
            <a:pPr marL="0" indent="0" algn="ctr">
              <a:buNone/>
            </a:pPr>
            <a:r>
              <a:rPr lang="en-US" sz="3600" b="1" dirty="0">
                <a:solidFill>
                  <a:srgbClr val="1A3C2A"/>
                </a:solidFill>
                <a:latin typeface="Georgia" pitchFamily="34" charset="0"/>
                <a:ea typeface="Georgia" pitchFamily="34" charset="-122"/>
                <a:cs typeface="Georgia" pitchFamily="34" charset="-120"/>
              </a:rPr>
              <a:t>3</a:t>
            </a:r>
            <a:endParaRPr lang="en-US" sz="3600" dirty="0"/>
          </a:p>
        </p:txBody>
      </p:sp>
      <p:sp>
        <p:nvSpPr>
          <p:cNvPr id="4" name="Text 2"/>
          <p:cNvSpPr/>
          <p:nvPr/>
        </p:nvSpPr>
        <p:spPr>
          <a:xfrm>
            <a:off x="1920240" y="914400"/>
            <a:ext cx="6583680" cy="640080"/>
          </a:xfrm>
          <a:prstGeom prst="rect">
            <a:avLst/>
          </a:prstGeom>
          <a:noFill/>
          <a:ln/>
        </p:spPr>
        <p:txBody>
          <a:bodyPr wrap="square" lIns="0" tIns="0" rIns="0" bIns="0" rtlCol="0" anchor="ctr"/>
          <a:lstStyle/>
          <a:p>
            <a:pPr marL="0" indent="0">
              <a:buNone/>
            </a:pPr>
            <a:r>
              <a:rPr lang="en-US" sz="3200" b="1" kern="0" spc="200" dirty="0">
                <a:solidFill>
                  <a:srgbClr val="FFFFFF"/>
                </a:solidFill>
                <a:latin typeface="Trebuchet MS" pitchFamily="34" charset="0"/>
                <a:ea typeface="Trebuchet MS" pitchFamily="34" charset="-122"/>
                <a:cs typeface="Trebuchet MS" pitchFamily="34" charset="-120"/>
              </a:rPr>
              <a:t>WHAT HAPPENS INSIDE YOUR BODY</a:t>
            </a:r>
            <a:endParaRPr lang="en-US" sz="3200" dirty="0"/>
          </a:p>
        </p:txBody>
      </p:sp>
      <p:sp>
        <p:nvSpPr>
          <p:cNvPr id="5" name="Text 3"/>
          <p:cNvSpPr/>
          <p:nvPr/>
        </p:nvSpPr>
        <p:spPr>
          <a:xfrm>
            <a:off x="1920240" y="1554480"/>
            <a:ext cx="6583680" cy="457200"/>
          </a:xfrm>
          <a:prstGeom prst="rect">
            <a:avLst/>
          </a:prstGeom>
          <a:noFill/>
          <a:ln/>
        </p:spPr>
        <p:txBody>
          <a:bodyPr wrap="square" lIns="0" tIns="0" rIns="0" bIns="0" rtlCol="0" anchor="ctr"/>
          <a:lstStyle/>
          <a:p>
            <a:pPr marL="0" indent="0">
              <a:buNone/>
            </a:pPr>
            <a:r>
              <a:rPr lang="en-US" sz="1500" dirty="0">
                <a:solidFill>
                  <a:srgbClr val="52B788"/>
                </a:solidFill>
                <a:latin typeface="Calibri" pitchFamily="34" charset="0"/>
                <a:ea typeface="Calibri" pitchFamily="34" charset="-122"/>
                <a:cs typeface="Calibri" pitchFamily="34" charset="-120"/>
              </a:rPr>
              <a:t>The science of muscle repair and why recovery matters</a:t>
            </a:r>
            <a:endParaRPr lang="en-US" sz="1500" dirty="0"/>
          </a:p>
        </p:txBody>
      </p:sp>
      <p:sp>
        <p:nvSpPr>
          <p:cNvPr id="6" name="Shape 4"/>
          <p:cNvSpPr/>
          <p:nvPr/>
        </p:nvSpPr>
        <p:spPr>
          <a:xfrm>
            <a:off x="1371600" y="2926080"/>
            <a:ext cx="6400800" cy="1463040"/>
          </a:xfrm>
          <a:prstGeom prst="rect">
            <a:avLst/>
          </a:prstGeom>
          <a:solidFill>
            <a:srgbClr val="234D35"/>
          </a:solidFill>
          <a:ln/>
        </p:spPr>
        <p:txBody>
          <a:bodyPr/>
          <a:lstStyle/>
          <a:p>
            <a:endParaRPr lang="en-US"/>
          </a:p>
        </p:txBody>
      </p:sp>
      <p:sp>
        <p:nvSpPr>
          <p:cNvPr id="7" name="Text 5"/>
          <p:cNvSpPr/>
          <p:nvPr/>
        </p:nvSpPr>
        <p:spPr>
          <a:xfrm>
            <a:off x="1645920" y="3017520"/>
            <a:ext cx="5852160" cy="914400"/>
          </a:xfrm>
          <a:prstGeom prst="rect">
            <a:avLst/>
          </a:prstGeom>
          <a:noFill/>
          <a:ln/>
        </p:spPr>
        <p:txBody>
          <a:bodyPr wrap="square" lIns="0" tIns="0" rIns="0" bIns="0" rtlCol="0" anchor="ctr"/>
          <a:lstStyle/>
          <a:p>
            <a:pPr marL="0" indent="0">
              <a:buNone/>
            </a:pPr>
            <a:r>
              <a:rPr lang="en-US" sz="1400" i="1" dirty="0">
                <a:solidFill>
                  <a:srgbClr val="F0C05A"/>
                </a:solidFill>
                <a:latin typeface="Georgia" pitchFamily="34" charset="0"/>
                <a:ea typeface="Georgia" pitchFamily="34" charset="-122"/>
                <a:cs typeface="Georgia" pitchFamily="34" charset="-120"/>
              </a:rPr>
              <a:t>"I spend as much time on recovery as I do on practice. My body needs it to keep performing at the highest level."</a:t>
            </a:r>
            <a:endParaRPr lang="en-US" sz="1400" dirty="0"/>
          </a:p>
        </p:txBody>
      </p:sp>
      <p:sp>
        <p:nvSpPr>
          <p:cNvPr id="8" name="Text 6"/>
          <p:cNvSpPr/>
          <p:nvPr/>
        </p:nvSpPr>
        <p:spPr>
          <a:xfrm>
            <a:off x="1645920" y="3840480"/>
            <a:ext cx="5852160" cy="365760"/>
          </a:xfrm>
          <a:prstGeom prst="rect">
            <a:avLst/>
          </a:prstGeom>
          <a:noFill/>
          <a:ln/>
        </p:spPr>
        <p:txBody>
          <a:bodyPr wrap="square" lIns="0" tIns="0" rIns="0" bIns="0" rtlCol="0" anchor="ctr"/>
          <a:lstStyle/>
          <a:p>
            <a:pPr marL="0" indent="0" algn="r">
              <a:buNone/>
            </a:pPr>
            <a:r>
              <a:rPr lang="en-US" sz="1200" dirty="0">
                <a:solidFill>
                  <a:srgbClr val="52B788"/>
                </a:solidFill>
                <a:latin typeface="Calibri" pitchFamily="34" charset="0"/>
                <a:ea typeface="Calibri" pitchFamily="34" charset="-122"/>
                <a:cs typeface="Calibri" pitchFamily="34" charset="-120"/>
              </a:rPr>
              <a:t>— Rafael Nadal</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5856</TotalTime>
  <Words>5605</Words>
  <Application>Microsoft Macintosh PowerPoint</Application>
  <PresentationFormat>On-screen Show (16:9)</PresentationFormat>
  <Paragraphs>759</Paragraphs>
  <Slides>52</Slides>
  <Notes>52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Aptos</vt:lpstr>
      <vt:lpstr>Arial</vt:lpstr>
      <vt:lpstr>Calibri</vt:lpstr>
      <vt:lpstr>Georgia</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Take Care of Your Body - Tennis Player Recovery Guide</dc:title>
  <dc:subject>PptxGenJS Presentation</dc:subject>
  <dc:creator>Tennis Academy</dc:creator>
  <cp:lastModifiedBy>Ashley Hobson</cp:lastModifiedBy>
  <cp:revision>41</cp:revision>
  <dcterms:created xsi:type="dcterms:W3CDTF">2026-03-13T16:04:17Z</dcterms:created>
  <dcterms:modified xsi:type="dcterms:W3CDTF">2026-07-05T19:15:59Z</dcterms:modified>
</cp:coreProperties>
</file>