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7"/>
  </p:notesMasterIdLst>
  <p:sldIdLst>
    <p:sldId id="300" r:id="rId2"/>
    <p:sldId id="573" r:id="rId3"/>
    <p:sldId id="574" r:id="rId4"/>
    <p:sldId id="256" r:id="rId5"/>
    <p:sldId id="325" r:id="rId6"/>
    <p:sldId id="323" r:id="rId7"/>
    <p:sldId id="296" r:id="rId8"/>
    <p:sldId id="322" r:id="rId9"/>
    <p:sldId id="559" r:id="rId10"/>
    <p:sldId id="561" r:id="rId11"/>
    <p:sldId id="564" r:id="rId12"/>
    <p:sldId id="563" r:id="rId13"/>
    <p:sldId id="562" r:id="rId14"/>
    <p:sldId id="287" r:id="rId15"/>
    <p:sldId id="288" r:id="rId16"/>
    <p:sldId id="289" r:id="rId17"/>
    <p:sldId id="327" r:id="rId18"/>
    <p:sldId id="291" r:id="rId19"/>
    <p:sldId id="292" r:id="rId20"/>
    <p:sldId id="293" r:id="rId21"/>
    <p:sldId id="326" r:id="rId22"/>
    <p:sldId id="294" r:id="rId23"/>
    <p:sldId id="274" r:id="rId24"/>
    <p:sldId id="299" r:id="rId25"/>
    <p:sldId id="275" r:id="rId26"/>
    <p:sldId id="276" r:id="rId27"/>
    <p:sldId id="295" r:id="rId28"/>
    <p:sldId id="313" r:id="rId29"/>
    <p:sldId id="312" r:id="rId30"/>
    <p:sldId id="261" r:id="rId31"/>
    <p:sldId id="257" r:id="rId32"/>
    <p:sldId id="301" r:id="rId33"/>
    <p:sldId id="575" r:id="rId34"/>
    <p:sldId id="314" r:id="rId35"/>
    <p:sldId id="315" r:id="rId36"/>
    <p:sldId id="569" r:id="rId37"/>
    <p:sldId id="570" r:id="rId38"/>
    <p:sldId id="571" r:id="rId39"/>
    <p:sldId id="572" r:id="rId40"/>
    <p:sldId id="302" r:id="rId41"/>
    <p:sldId id="529" r:id="rId42"/>
    <p:sldId id="530" r:id="rId43"/>
    <p:sldId id="567" r:id="rId44"/>
    <p:sldId id="533" r:id="rId45"/>
    <p:sldId id="532" r:id="rId46"/>
    <p:sldId id="553" r:id="rId47"/>
    <p:sldId id="554" r:id="rId48"/>
    <p:sldId id="538" r:id="rId49"/>
    <p:sldId id="539" r:id="rId50"/>
    <p:sldId id="540" r:id="rId51"/>
    <p:sldId id="541" r:id="rId52"/>
    <p:sldId id="542" r:id="rId53"/>
    <p:sldId id="543" r:id="rId54"/>
    <p:sldId id="544" r:id="rId55"/>
    <p:sldId id="545" r:id="rId56"/>
    <p:sldId id="546" r:id="rId57"/>
    <p:sldId id="547" r:id="rId58"/>
    <p:sldId id="548" r:id="rId59"/>
    <p:sldId id="549" r:id="rId60"/>
    <p:sldId id="317" r:id="rId61"/>
    <p:sldId id="318" r:id="rId62"/>
    <p:sldId id="319" r:id="rId63"/>
    <p:sldId id="576" r:id="rId64"/>
    <p:sldId id="577" r:id="rId65"/>
    <p:sldId id="324"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275"/>
    <p:restoredTop sz="86415"/>
  </p:normalViewPr>
  <p:slideViewPr>
    <p:cSldViewPr snapToGrid="0" snapToObjects="1">
      <p:cViewPr varScale="1">
        <p:scale>
          <a:sx n="72" d="100"/>
          <a:sy n="72" d="100"/>
        </p:scale>
        <p:origin x="216" y="93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7C79C2-5CEF-4B0F-B871-2A6DF2F74CE1}"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DA239F2C-C682-4486-A694-95B0E583F34A}">
      <dgm:prSet/>
      <dgm:spPr/>
      <dgm:t>
        <a:bodyPr/>
        <a:lstStyle/>
        <a:p>
          <a:r>
            <a:rPr lang="en-US" dirty="0"/>
            <a:t>Making 60% 1st serves is very attainable at all levels of the game. </a:t>
          </a:r>
        </a:p>
      </dgm:t>
    </dgm:pt>
    <dgm:pt modelId="{4CDE1364-D6A2-4157-9B62-255245C5FB5B}" type="parTrans" cxnId="{F5C0EAB6-B1F6-4D4F-A18A-AF74E96E32B8}">
      <dgm:prSet/>
      <dgm:spPr/>
      <dgm:t>
        <a:bodyPr/>
        <a:lstStyle/>
        <a:p>
          <a:endParaRPr lang="en-US"/>
        </a:p>
      </dgm:t>
    </dgm:pt>
    <dgm:pt modelId="{A87E0B5E-2E3F-4B25-96FD-ABBD62279F63}" type="sibTrans" cxnId="{F5C0EAB6-B1F6-4D4F-A18A-AF74E96E32B8}">
      <dgm:prSet/>
      <dgm:spPr/>
      <dgm:t>
        <a:bodyPr/>
        <a:lstStyle/>
        <a:p>
          <a:endParaRPr lang="en-US"/>
        </a:p>
      </dgm:t>
    </dgm:pt>
    <dgm:pt modelId="{4501D781-FB80-43DE-A5EB-97C7E40D43E0}">
      <dgm:prSet/>
      <dgm:spPr/>
      <dgm:t>
        <a:bodyPr/>
        <a:lstStyle/>
        <a:p>
          <a:r>
            <a:rPr lang="en-US"/>
            <a:t>Win 70% 1st serve points by a combo of hitting your spots really well and power of 1st serve. </a:t>
          </a:r>
        </a:p>
      </dgm:t>
    </dgm:pt>
    <dgm:pt modelId="{E06D0D77-3CE8-4F41-9BBA-DDB332EB5D22}" type="parTrans" cxnId="{968C1174-0530-4EFC-B57E-B66D50B06E6F}">
      <dgm:prSet/>
      <dgm:spPr/>
      <dgm:t>
        <a:bodyPr/>
        <a:lstStyle/>
        <a:p>
          <a:endParaRPr lang="en-US"/>
        </a:p>
      </dgm:t>
    </dgm:pt>
    <dgm:pt modelId="{99063B1D-4D12-4E98-A89F-A146530AF1B4}" type="sibTrans" cxnId="{968C1174-0530-4EFC-B57E-B66D50B06E6F}">
      <dgm:prSet/>
      <dgm:spPr/>
      <dgm:t>
        <a:bodyPr/>
        <a:lstStyle/>
        <a:p>
          <a:endParaRPr lang="en-US"/>
        </a:p>
      </dgm:t>
    </dgm:pt>
    <dgm:pt modelId="{1187D346-C2E7-4F92-B3F8-1C8D1354DC93}">
      <dgm:prSet/>
      <dgm:spPr/>
      <dgm:t>
        <a:bodyPr/>
        <a:lstStyle/>
        <a:p>
          <a:r>
            <a:rPr lang="en-US"/>
            <a:t>Win 50% second serve points. Calling it a wash is really a win. Reduce double faults &amp; jam the backhand.</a:t>
          </a:r>
        </a:p>
      </dgm:t>
    </dgm:pt>
    <dgm:pt modelId="{E28EF701-BDCF-426D-8FAE-28EBFB232D19}" type="parTrans" cxnId="{845CBDBC-4D5F-4E1F-80AF-46F5BC307BDF}">
      <dgm:prSet/>
      <dgm:spPr/>
      <dgm:t>
        <a:bodyPr/>
        <a:lstStyle/>
        <a:p>
          <a:endParaRPr lang="en-US"/>
        </a:p>
      </dgm:t>
    </dgm:pt>
    <dgm:pt modelId="{FB3C3698-A334-4569-AFC0-279767EC6553}" type="sibTrans" cxnId="{845CBDBC-4D5F-4E1F-80AF-46F5BC307BDF}">
      <dgm:prSet/>
      <dgm:spPr/>
      <dgm:t>
        <a:bodyPr/>
        <a:lstStyle/>
        <a:p>
          <a:endParaRPr lang="en-US"/>
        </a:p>
      </dgm:t>
    </dgm:pt>
    <dgm:pt modelId="{7C806B5D-11B4-412D-A14A-232E53D4C926}">
      <dgm:prSet/>
      <dgm:spPr/>
      <dgm:t>
        <a:bodyPr/>
        <a:lstStyle/>
        <a:p>
          <a:r>
            <a:rPr lang="en-US"/>
            <a:t>Save 60% of your break points. Run your primary patterns of play on the points that matter the most.</a:t>
          </a:r>
        </a:p>
      </dgm:t>
    </dgm:pt>
    <dgm:pt modelId="{59AA843E-CF8F-47EF-A90D-08B02E5EA1EF}" type="parTrans" cxnId="{BA791235-E6E9-4954-A029-ED82BA447D8E}">
      <dgm:prSet/>
      <dgm:spPr/>
      <dgm:t>
        <a:bodyPr/>
        <a:lstStyle/>
        <a:p>
          <a:endParaRPr lang="en-US"/>
        </a:p>
      </dgm:t>
    </dgm:pt>
    <dgm:pt modelId="{80A2DA16-CD3E-4F7D-8773-BF4187620331}" type="sibTrans" cxnId="{BA791235-E6E9-4954-A029-ED82BA447D8E}">
      <dgm:prSet/>
      <dgm:spPr/>
      <dgm:t>
        <a:bodyPr/>
        <a:lstStyle/>
        <a:p>
          <a:endParaRPr lang="en-US"/>
        </a:p>
      </dgm:t>
    </dgm:pt>
    <dgm:pt modelId="{869A5ADD-B076-4970-B21F-63119BF04A0C}">
      <dgm:prSet/>
      <dgm:spPr/>
      <dgm:t>
        <a:bodyPr/>
        <a:lstStyle/>
        <a:p>
          <a:r>
            <a:rPr lang="en-US"/>
            <a:t>Win 80% of your service games. You are going to average getting broken once a set. Don’t meltdown when it happens.</a:t>
          </a:r>
        </a:p>
      </dgm:t>
    </dgm:pt>
    <dgm:pt modelId="{C3CCDC27-7A12-4D1C-96D6-D781377D7720}" type="parTrans" cxnId="{F2AF12CE-57B8-45C7-8B8B-F6303C46185A}">
      <dgm:prSet/>
      <dgm:spPr/>
      <dgm:t>
        <a:bodyPr/>
        <a:lstStyle/>
        <a:p>
          <a:endParaRPr lang="en-US"/>
        </a:p>
      </dgm:t>
    </dgm:pt>
    <dgm:pt modelId="{6EF620D7-570A-401B-B03C-98D860DAA4C2}" type="sibTrans" cxnId="{F2AF12CE-57B8-45C7-8B8B-F6303C46185A}">
      <dgm:prSet/>
      <dgm:spPr/>
      <dgm:t>
        <a:bodyPr/>
        <a:lstStyle/>
        <a:p>
          <a:endParaRPr lang="en-US"/>
        </a:p>
      </dgm:t>
    </dgm:pt>
    <dgm:pt modelId="{B9728D95-F5DB-B546-8E98-5904589C7EAD}" type="pres">
      <dgm:prSet presAssocID="{B57C79C2-5CEF-4B0F-B871-2A6DF2F74CE1}" presName="linear" presStyleCnt="0">
        <dgm:presLayoutVars>
          <dgm:animLvl val="lvl"/>
          <dgm:resizeHandles val="exact"/>
        </dgm:presLayoutVars>
      </dgm:prSet>
      <dgm:spPr/>
    </dgm:pt>
    <dgm:pt modelId="{8A17646B-6739-4F42-BE91-C5BBFA09B613}" type="pres">
      <dgm:prSet presAssocID="{DA239F2C-C682-4486-A694-95B0E583F34A}" presName="parentText" presStyleLbl="node1" presStyleIdx="0" presStyleCnt="5">
        <dgm:presLayoutVars>
          <dgm:chMax val="0"/>
          <dgm:bulletEnabled val="1"/>
        </dgm:presLayoutVars>
      </dgm:prSet>
      <dgm:spPr/>
    </dgm:pt>
    <dgm:pt modelId="{3120CFA2-987D-6C44-979F-935EE6BB2CAE}" type="pres">
      <dgm:prSet presAssocID="{A87E0B5E-2E3F-4B25-96FD-ABBD62279F63}" presName="spacer" presStyleCnt="0"/>
      <dgm:spPr/>
    </dgm:pt>
    <dgm:pt modelId="{326E7021-97EC-AC48-8ABC-0CC1DF6FE7D1}" type="pres">
      <dgm:prSet presAssocID="{4501D781-FB80-43DE-A5EB-97C7E40D43E0}" presName="parentText" presStyleLbl="node1" presStyleIdx="1" presStyleCnt="5">
        <dgm:presLayoutVars>
          <dgm:chMax val="0"/>
          <dgm:bulletEnabled val="1"/>
        </dgm:presLayoutVars>
      </dgm:prSet>
      <dgm:spPr/>
    </dgm:pt>
    <dgm:pt modelId="{E6F85B8B-14EA-5A41-BF50-C2380CC6F28C}" type="pres">
      <dgm:prSet presAssocID="{99063B1D-4D12-4E98-A89F-A146530AF1B4}" presName="spacer" presStyleCnt="0"/>
      <dgm:spPr/>
    </dgm:pt>
    <dgm:pt modelId="{C9013098-0DF3-CE49-A9A7-84550F8474B3}" type="pres">
      <dgm:prSet presAssocID="{1187D346-C2E7-4F92-B3F8-1C8D1354DC93}" presName="parentText" presStyleLbl="node1" presStyleIdx="2" presStyleCnt="5">
        <dgm:presLayoutVars>
          <dgm:chMax val="0"/>
          <dgm:bulletEnabled val="1"/>
        </dgm:presLayoutVars>
      </dgm:prSet>
      <dgm:spPr/>
    </dgm:pt>
    <dgm:pt modelId="{5761E5B4-9992-2447-BBBF-9EB8C536AC11}" type="pres">
      <dgm:prSet presAssocID="{FB3C3698-A334-4569-AFC0-279767EC6553}" presName="spacer" presStyleCnt="0"/>
      <dgm:spPr/>
    </dgm:pt>
    <dgm:pt modelId="{2A04C397-CC5F-3E4A-AF5F-5E9409FDA200}" type="pres">
      <dgm:prSet presAssocID="{7C806B5D-11B4-412D-A14A-232E53D4C926}" presName="parentText" presStyleLbl="node1" presStyleIdx="3" presStyleCnt="5">
        <dgm:presLayoutVars>
          <dgm:chMax val="0"/>
          <dgm:bulletEnabled val="1"/>
        </dgm:presLayoutVars>
      </dgm:prSet>
      <dgm:spPr/>
    </dgm:pt>
    <dgm:pt modelId="{72E6489F-494E-2A48-954B-F463FBB59315}" type="pres">
      <dgm:prSet presAssocID="{80A2DA16-CD3E-4F7D-8773-BF4187620331}" presName="spacer" presStyleCnt="0"/>
      <dgm:spPr/>
    </dgm:pt>
    <dgm:pt modelId="{E2871044-E1EB-7942-B27F-DE1CD695562E}" type="pres">
      <dgm:prSet presAssocID="{869A5ADD-B076-4970-B21F-63119BF04A0C}" presName="parentText" presStyleLbl="node1" presStyleIdx="4" presStyleCnt="5">
        <dgm:presLayoutVars>
          <dgm:chMax val="0"/>
          <dgm:bulletEnabled val="1"/>
        </dgm:presLayoutVars>
      </dgm:prSet>
      <dgm:spPr/>
    </dgm:pt>
  </dgm:ptLst>
  <dgm:cxnLst>
    <dgm:cxn modelId="{BA791235-E6E9-4954-A029-ED82BA447D8E}" srcId="{B57C79C2-5CEF-4B0F-B871-2A6DF2F74CE1}" destId="{7C806B5D-11B4-412D-A14A-232E53D4C926}" srcOrd="3" destOrd="0" parTransId="{59AA843E-CF8F-47EF-A90D-08B02E5EA1EF}" sibTransId="{80A2DA16-CD3E-4F7D-8773-BF4187620331}"/>
    <dgm:cxn modelId="{BDF5784A-D411-EE48-B3EB-70B56328183D}" type="presOf" srcId="{1187D346-C2E7-4F92-B3F8-1C8D1354DC93}" destId="{C9013098-0DF3-CE49-A9A7-84550F8474B3}" srcOrd="0" destOrd="0" presId="urn:microsoft.com/office/officeart/2005/8/layout/vList2"/>
    <dgm:cxn modelId="{984B6E56-D7F2-3648-95EB-BFA939806286}" type="presOf" srcId="{7C806B5D-11B4-412D-A14A-232E53D4C926}" destId="{2A04C397-CC5F-3E4A-AF5F-5E9409FDA200}" srcOrd="0" destOrd="0" presId="urn:microsoft.com/office/officeart/2005/8/layout/vList2"/>
    <dgm:cxn modelId="{C0ECDC61-A9D4-6C4C-8C62-674C1246D799}" type="presOf" srcId="{869A5ADD-B076-4970-B21F-63119BF04A0C}" destId="{E2871044-E1EB-7942-B27F-DE1CD695562E}" srcOrd="0" destOrd="0" presId="urn:microsoft.com/office/officeart/2005/8/layout/vList2"/>
    <dgm:cxn modelId="{B2D6C36F-2625-A74C-A2C4-4F61C267F197}" type="presOf" srcId="{4501D781-FB80-43DE-A5EB-97C7E40D43E0}" destId="{326E7021-97EC-AC48-8ABC-0CC1DF6FE7D1}" srcOrd="0" destOrd="0" presId="urn:microsoft.com/office/officeart/2005/8/layout/vList2"/>
    <dgm:cxn modelId="{968C1174-0530-4EFC-B57E-B66D50B06E6F}" srcId="{B57C79C2-5CEF-4B0F-B871-2A6DF2F74CE1}" destId="{4501D781-FB80-43DE-A5EB-97C7E40D43E0}" srcOrd="1" destOrd="0" parTransId="{E06D0D77-3CE8-4F41-9BBA-DDB332EB5D22}" sibTransId="{99063B1D-4D12-4E98-A89F-A146530AF1B4}"/>
    <dgm:cxn modelId="{B56D957E-8014-1F42-A335-20E5181982DC}" type="presOf" srcId="{B57C79C2-5CEF-4B0F-B871-2A6DF2F74CE1}" destId="{B9728D95-F5DB-B546-8E98-5904589C7EAD}" srcOrd="0" destOrd="0" presId="urn:microsoft.com/office/officeart/2005/8/layout/vList2"/>
    <dgm:cxn modelId="{92042B9C-210F-1344-BF98-8189B78C3424}" type="presOf" srcId="{DA239F2C-C682-4486-A694-95B0E583F34A}" destId="{8A17646B-6739-4F42-BE91-C5BBFA09B613}" srcOrd="0" destOrd="0" presId="urn:microsoft.com/office/officeart/2005/8/layout/vList2"/>
    <dgm:cxn modelId="{F5C0EAB6-B1F6-4D4F-A18A-AF74E96E32B8}" srcId="{B57C79C2-5CEF-4B0F-B871-2A6DF2F74CE1}" destId="{DA239F2C-C682-4486-A694-95B0E583F34A}" srcOrd="0" destOrd="0" parTransId="{4CDE1364-D6A2-4157-9B62-255245C5FB5B}" sibTransId="{A87E0B5E-2E3F-4B25-96FD-ABBD62279F63}"/>
    <dgm:cxn modelId="{845CBDBC-4D5F-4E1F-80AF-46F5BC307BDF}" srcId="{B57C79C2-5CEF-4B0F-B871-2A6DF2F74CE1}" destId="{1187D346-C2E7-4F92-B3F8-1C8D1354DC93}" srcOrd="2" destOrd="0" parTransId="{E28EF701-BDCF-426D-8FAE-28EBFB232D19}" sibTransId="{FB3C3698-A334-4569-AFC0-279767EC6553}"/>
    <dgm:cxn modelId="{F2AF12CE-57B8-45C7-8B8B-F6303C46185A}" srcId="{B57C79C2-5CEF-4B0F-B871-2A6DF2F74CE1}" destId="{869A5ADD-B076-4970-B21F-63119BF04A0C}" srcOrd="4" destOrd="0" parTransId="{C3CCDC27-7A12-4D1C-96D6-D781377D7720}" sibTransId="{6EF620D7-570A-401B-B03C-98D860DAA4C2}"/>
    <dgm:cxn modelId="{FA26D476-B546-B44C-A4EB-C34E7056A3EF}" type="presParOf" srcId="{B9728D95-F5DB-B546-8E98-5904589C7EAD}" destId="{8A17646B-6739-4F42-BE91-C5BBFA09B613}" srcOrd="0" destOrd="0" presId="urn:microsoft.com/office/officeart/2005/8/layout/vList2"/>
    <dgm:cxn modelId="{9E9F1E4F-6519-1D4A-889B-D26CF5A3B841}" type="presParOf" srcId="{B9728D95-F5DB-B546-8E98-5904589C7EAD}" destId="{3120CFA2-987D-6C44-979F-935EE6BB2CAE}" srcOrd="1" destOrd="0" presId="urn:microsoft.com/office/officeart/2005/8/layout/vList2"/>
    <dgm:cxn modelId="{A6036BE8-ACEE-9048-AC6A-E7AC4DB5DD8A}" type="presParOf" srcId="{B9728D95-F5DB-B546-8E98-5904589C7EAD}" destId="{326E7021-97EC-AC48-8ABC-0CC1DF6FE7D1}" srcOrd="2" destOrd="0" presId="urn:microsoft.com/office/officeart/2005/8/layout/vList2"/>
    <dgm:cxn modelId="{88FB3395-AE14-2A4C-ACD1-7011126C360B}" type="presParOf" srcId="{B9728D95-F5DB-B546-8E98-5904589C7EAD}" destId="{E6F85B8B-14EA-5A41-BF50-C2380CC6F28C}" srcOrd="3" destOrd="0" presId="urn:microsoft.com/office/officeart/2005/8/layout/vList2"/>
    <dgm:cxn modelId="{A82B3BE6-FB8C-9A48-84C8-F6BD427791B0}" type="presParOf" srcId="{B9728D95-F5DB-B546-8E98-5904589C7EAD}" destId="{C9013098-0DF3-CE49-A9A7-84550F8474B3}" srcOrd="4" destOrd="0" presId="urn:microsoft.com/office/officeart/2005/8/layout/vList2"/>
    <dgm:cxn modelId="{AD71562D-8012-DB44-934C-DB4E5727E943}" type="presParOf" srcId="{B9728D95-F5DB-B546-8E98-5904589C7EAD}" destId="{5761E5B4-9992-2447-BBBF-9EB8C536AC11}" srcOrd="5" destOrd="0" presId="urn:microsoft.com/office/officeart/2005/8/layout/vList2"/>
    <dgm:cxn modelId="{A23387BF-B9CF-A84A-B0B3-FA96CFF4EEA6}" type="presParOf" srcId="{B9728D95-F5DB-B546-8E98-5904589C7EAD}" destId="{2A04C397-CC5F-3E4A-AF5F-5E9409FDA200}" srcOrd="6" destOrd="0" presId="urn:microsoft.com/office/officeart/2005/8/layout/vList2"/>
    <dgm:cxn modelId="{7F68265A-B39D-6D42-8C85-FF4F8C99B0FC}" type="presParOf" srcId="{B9728D95-F5DB-B546-8E98-5904589C7EAD}" destId="{72E6489F-494E-2A48-954B-F463FBB59315}" srcOrd="7" destOrd="0" presId="urn:microsoft.com/office/officeart/2005/8/layout/vList2"/>
    <dgm:cxn modelId="{95752D91-A958-034E-80DB-7DBC16D8EB67}" type="presParOf" srcId="{B9728D95-F5DB-B546-8E98-5904589C7EAD}" destId="{E2871044-E1EB-7942-B27F-DE1CD695562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9C7CD6-1616-48B2-A3BC-84CB96DB2811}"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3C75DB06-45E1-41E7-847B-0133FABB4D48}">
      <dgm:prSet/>
      <dgm:spPr/>
      <dgm:t>
        <a:bodyPr/>
        <a:lstStyle/>
        <a:p>
          <a:r>
            <a:rPr lang="en-US" b="1"/>
            <a:t>TEMPO</a:t>
          </a:r>
          <a:endParaRPr lang="en-US"/>
        </a:p>
      </dgm:t>
    </dgm:pt>
    <dgm:pt modelId="{C21ABEFE-D0B0-4CD6-98D6-DD2D8355DCF7}" type="parTrans" cxnId="{AAB040DF-5E2E-42A1-A526-3A246A0445B3}">
      <dgm:prSet/>
      <dgm:spPr/>
      <dgm:t>
        <a:bodyPr/>
        <a:lstStyle/>
        <a:p>
          <a:endParaRPr lang="en-US"/>
        </a:p>
      </dgm:t>
    </dgm:pt>
    <dgm:pt modelId="{6C4ECAF9-89E8-4E76-ACE4-9C1E395C638C}" type="sibTrans" cxnId="{AAB040DF-5E2E-42A1-A526-3A246A0445B3}">
      <dgm:prSet/>
      <dgm:spPr/>
      <dgm:t>
        <a:bodyPr/>
        <a:lstStyle/>
        <a:p>
          <a:endParaRPr lang="en-US"/>
        </a:p>
      </dgm:t>
    </dgm:pt>
    <dgm:pt modelId="{7F9A0BED-9989-4AF6-9D78-2BE6CB274392}">
      <dgm:prSet/>
      <dgm:spPr/>
      <dgm:t>
        <a:bodyPr/>
        <a:lstStyle/>
        <a:p>
          <a:r>
            <a:rPr lang="en-US" b="1"/>
            <a:t>Pro players hit at almost a ball a second – you need to hit at this pace – 52-54 balls a minute.  Obviously there needs to be a changeup (slice, heavy and higher sometimes)</a:t>
          </a:r>
          <a:endParaRPr lang="en-US"/>
        </a:p>
      </dgm:t>
    </dgm:pt>
    <dgm:pt modelId="{71188C7C-605C-40ED-86B7-95C4ACE631A4}" type="parTrans" cxnId="{F48DC114-0277-4D18-8A2C-72C1636CFCB1}">
      <dgm:prSet/>
      <dgm:spPr/>
      <dgm:t>
        <a:bodyPr/>
        <a:lstStyle/>
        <a:p>
          <a:endParaRPr lang="en-US"/>
        </a:p>
      </dgm:t>
    </dgm:pt>
    <dgm:pt modelId="{F567C53B-A38C-45C3-A76C-0BCDFDB2EBA6}" type="sibTrans" cxnId="{F48DC114-0277-4D18-8A2C-72C1636CFCB1}">
      <dgm:prSet/>
      <dgm:spPr/>
      <dgm:t>
        <a:bodyPr/>
        <a:lstStyle/>
        <a:p>
          <a:endParaRPr lang="en-US"/>
        </a:p>
      </dgm:t>
    </dgm:pt>
    <dgm:pt modelId="{3A8AF625-F1F7-2348-9767-8D4D1C8953A5}" type="pres">
      <dgm:prSet presAssocID="{AC9C7CD6-1616-48B2-A3BC-84CB96DB2811}" presName="linear" presStyleCnt="0">
        <dgm:presLayoutVars>
          <dgm:animLvl val="lvl"/>
          <dgm:resizeHandles val="exact"/>
        </dgm:presLayoutVars>
      </dgm:prSet>
      <dgm:spPr/>
    </dgm:pt>
    <dgm:pt modelId="{1DBBA1E4-8A17-1A43-A429-47565BD5797A}" type="pres">
      <dgm:prSet presAssocID="{3C75DB06-45E1-41E7-847B-0133FABB4D48}" presName="parentText" presStyleLbl="node1" presStyleIdx="0" presStyleCnt="2">
        <dgm:presLayoutVars>
          <dgm:chMax val="0"/>
          <dgm:bulletEnabled val="1"/>
        </dgm:presLayoutVars>
      </dgm:prSet>
      <dgm:spPr/>
    </dgm:pt>
    <dgm:pt modelId="{F11269EA-0543-9B4C-9288-A05B0E1D504A}" type="pres">
      <dgm:prSet presAssocID="{6C4ECAF9-89E8-4E76-ACE4-9C1E395C638C}" presName="spacer" presStyleCnt="0"/>
      <dgm:spPr/>
    </dgm:pt>
    <dgm:pt modelId="{09F943B1-EC15-D348-92A4-6E49B9CFFABC}" type="pres">
      <dgm:prSet presAssocID="{7F9A0BED-9989-4AF6-9D78-2BE6CB274392}" presName="parentText" presStyleLbl="node1" presStyleIdx="1" presStyleCnt="2">
        <dgm:presLayoutVars>
          <dgm:chMax val="0"/>
          <dgm:bulletEnabled val="1"/>
        </dgm:presLayoutVars>
      </dgm:prSet>
      <dgm:spPr/>
    </dgm:pt>
  </dgm:ptLst>
  <dgm:cxnLst>
    <dgm:cxn modelId="{F48DC114-0277-4D18-8A2C-72C1636CFCB1}" srcId="{AC9C7CD6-1616-48B2-A3BC-84CB96DB2811}" destId="{7F9A0BED-9989-4AF6-9D78-2BE6CB274392}" srcOrd="1" destOrd="0" parTransId="{71188C7C-605C-40ED-86B7-95C4ACE631A4}" sibTransId="{F567C53B-A38C-45C3-A76C-0BCDFDB2EBA6}"/>
    <dgm:cxn modelId="{A3C8B694-4347-434F-8B92-C0D0041F7DB2}" type="presOf" srcId="{3C75DB06-45E1-41E7-847B-0133FABB4D48}" destId="{1DBBA1E4-8A17-1A43-A429-47565BD5797A}" srcOrd="0" destOrd="0" presId="urn:microsoft.com/office/officeart/2005/8/layout/vList2"/>
    <dgm:cxn modelId="{5E218595-0945-784C-A84F-83C92B33951E}" type="presOf" srcId="{AC9C7CD6-1616-48B2-A3BC-84CB96DB2811}" destId="{3A8AF625-F1F7-2348-9767-8D4D1C8953A5}" srcOrd="0" destOrd="0" presId="urn:microsoft.com/office/officeart/2005/8/layout/vList2"/>
    <dgm:cxn modelId="{D0B0D5A6-5B4F-FD40-B6AE-8665975BB0AF}" type="presOf" srcId="{7F9A0BED-9989-4AF6-9D78-2BE6CB274392}" destId="{09F943B1-EC15-D348-92A4-6E49B9CFFABC}" srcOrd="0" destOrd="0" presId="urn:microsoft.com/office/officeart/2005/8/layout/vList2"/>
    <dgm:cxn modelId="{AAB040DF-5E2E-42A1-A526-3A246A0445B3}" srcId="{AC9C7CD6-1616-48B2-A3BC-84CB96DB2811}" destId="{3C75DB06-45E1-41E7-847B-0133FABB4D48}" srcOrd="0" destOrd="0" parTransId="{C21ABEFE-D0B0-4CD6-98D6-DD2D8355DCF7}" sibTransId="{6C4ECAF9-89E8-4E76-ACE4-9C1E395C638C}"/>
    <dgm:cxn modelId="{369EEB94-B3F2-E445-A446-EA24DED640C3}" type="presParOf" srcId="{3A8AF625-F1F7-2348-9767-8D4D1C8953A5}" destId="{1DBBA1E4-8A17-1A43-A429-47565BD5797A}" srcOrd="0" destOrd="0" presId="urn:microsoft.com/office/officeart/2005/8/layout/vList2"/>
    <dgm:cxn modelId="{466FD6F7-7B37-1248-8D9F-D6EFC15C8EF3}" type="presParOf" srcId="{3A8AF625-F1F7-2348-9767-8D4D1C8953A5}" destId="{F11269EA-0543-9B4C-9288-A05B0E1D504A}" srcOrd="1" destOrd="0" presId="urn:microsoft.com/office/officeart/2005/8/layout/vList2"/>
    <dgm:cxn modelId="{1717D969-E764-C948-8B6A-D3E3EFE5D5CB}" type="presParOf" srcId="{3A8AF625-F1F7-2348-9767-8D4D1C8953A5}" destId="{09F943B1-EC15-D348-92A4-6E49B9CFFAB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49C40F4-C4C6-421C-9573-201053E10B15}" type="doc">
      <dgm:prSet loTypeId="urn:microsoft.com/office/officeart/2016/7/layout/RepeatingBendingProcessNew" loCatId="process" qsTypeId="urn:microsoft.com/office/officeart/2005/8/quickstyle/simple1" qsCatId="simple" csTypeId="urn:microsoft.com/office/officeart/2005/8/colors/colorful1" csCatId="colorful"/>
      <dgm:spPr/>
      <dgm:t>
        <a:bodyPr/>
        <a:lstStyle/>
        <a:p>
          <a:endParaRPr lang="en-US"/>
        </a:p>
      </dgm:t>
    </dgm:pt>
    <dgm:pt modelId="{89AA1554-8925-4CBC-9ADA-8DF11796B7D1}">
      <dgm:prSet/>
      <dgm:spPr/>
      <dgm:t>
        <a:bodyPr/>
        <a:lstStyle/>
        <a:p>
          <a:r>
            <a:rPr lang="en-US" b="1"/>
            <a:t>Every shot during a point is either – </a:t>
          </a:r>
          <a:r>
            <a:rPr lang="en-US" b="1" u="sng"/>
            <a:t>D</a:t>
          </a:r>
          <a:r>
            <a:rPr lang="en-US" b="1"/>
            <a:t>efensive, </a:t>
          </a:r>
          <a:r>
            <a:rPr lang="en-US" b="1" u="sng"/>
            <a:t>N</a:t>
          </a:r>
          <a:r>
            <a:rPr lang="en-US" b="1"/>
            <a:t>eutral or </a:t>
          </a:r>
          <a:r>
            <a:rPr lang="en-US" b="1" u="sng"/>
            <a:t>O</a:t>
          </a:r>
          <a:r>
            <a:rPr lang="en-US" b="1"/>
            <a:t>ffensive</a:t>
          </a:r>
          <a:endParaRPr lang="en-US"/>
        </a:p>
      </dgm:t>
    </dgm:pt>
    <dgm:pt modelId="{6AD9ECB2-E615-4471-95F1-04DEE7631161}" type="parTrans" cxnId="{BEAE932F-F9F0-493B-A985-0090ADA98B3D}">
      <dgm:prSet/>
      <dgm:spPr/>
      <dgm:t>
        <a:bodyPr/>
        <a:lstStyle/>
        <a:p>
          <a:endParaRPr lang="en-US"/>
        </a:p>
      </dgm:t>
    </dgm:pt>
    <dgm:pt modelId="{90F93522-03A9-4458-844C-EE865F23EE62}" type="sibTrans" cxnId="{BEAE932F-F9F0-493B-A985-0090ADA98B3D}">
      <dgm:prSet/>
      <dgm:spPr/>
      <dgm:t>
        <a:bodyPr/>
        <a:lstStyle/>
        <a:p>
          <a:endParaRPr lang="en-US"/>
        </a:p>
      </dgm:t>
    </dgm:pt>
    <dgm:pt modelId="{946FC1BF-EF8C-46B9-B688-18EE846D83C1}">
      <dgm:prSet/>
      <dgm:spPr/>
      <dgm:t>
        <a:bodyPr/>
        <a:lstStyle/>
        <a:p>
          <a:r>
            <a:rPr lang="en-US" b="1"/>
            <a:t>You make this decision by asking yourself:</a:t>
          </a:r>
          <a:endParaRPr lang="en-US"/>
        </a:p>
      </dgm:t>
    </dgm:pt>
    <dgm:pt modelId="{C7410342-24DB-4AA4-AFDE-28728BDDE10D}" type="parTrans" cxnId="{3C081162-4041-4572-8358-2CB5A82CDE79}">
      <dgm:prSet/>
      <dgm:spPr/>
      <dgm:t>
        <a:bodyPr/>
        <a:lstStyle/>
        <a:p>
          <a:endParaRPr lang="en-US"/>
        </a:p>
      </dgm:t>
    </dgm:pt>
    <dgm:pt modelId="{B795EB2D-AAAB-480E-8173-37AEAAB77779}" type="sibTrans" cxnId="{3C081162-4041-4572-8358-2CB5A82CDE79}">
      <dgm:prSet/>
      <dgm:spPr/>
      <dgm:t>
        <a:bodyPr/>
        <a:lstStyle/>
        <a:p>
          <a:endParaRPr lang="en-US"/>
        </a:p>
      </dgm:t>
    </dgm:pt>
    <dgm:pt modelId="{A51CEA1F-72D9-4B8D-BC9E-6E547F1C4D2E}">
      <dgm:prSet/>
      <dgm:spPr/>
      <dgm:t>
        <a:bodyPr/>
        <a:lstStyle/>
        <a:p>
          <a:r>
            <a:rPr lang="en-US" b="1"/>
            <a:t>-where are you standing on the court ?</a:t>
          </a:r>
          <a:endParaRPr lang="en-US"/>
        </a:p>
      </dgm:t>
    </dgm:pt>
    <dgm:pt modelId="{A9AADAA8-421C-4815-AF79-0EDE07DEBD01}" type="parTrans" cxnId="{CBF47BB5-0C99-489E-86B0-0F2767C6B3CA}">
      <dgm:prSet/>
      <dgm:spPr/>
      <dgm:t>
        <a:bodyPr/>
        <a:lstStyle/>
        <a:p>
          <a:endParaRPr lang="en-US"/>
        </a:p>
      </dgm:t>
    </dgm:pt>
    <dgm:pt modelId="{A8E61396-2225-4002-8670-E63C7C53AEEF}" type="sibTrans" cxnId="{CBF47BB5-0C99-489E-86B0-0F2767C6B3CA}">
      <dgm:prSet/>
      <dgm:spPr/>
      <dgm:t>
        <a:bodyPr/>
        <a:lstStyle/>
        <a:p>
          <a:endParaRPr lang="en-US"/>
        </a:p>
      </dgm:t>
    </dgm:pt>
    <dgm:pt modelId="{071D85A9-A908-4B4E-ADF7-418026ED51A9}">
      <dgm:prSet/>
      <dgm:spPr/>
      <dgm:t>
        <a:bodyPr/>
        <a:lstStyle/>
        <a:p>
          <a:r>
            <a:rPr lang="en-US" b="1"/>
            <a:t>-where your opponent is ?</a:t>
          </a:r>
          <a:endParaRPr lang="en-US"/>
        </a:p>
      </dgm:t>
    </dgm:pt>
    <dgm:pt modelId="{01C1DF4B-F610-4C4F-8F3A-E9AC9D1B5BC2}" type="parTrans" cxnId="{BFC78FF0-3472-4BFB-9D08-4ADEAB52DC53}">
      <dgm:prSet/>
      <dgm:spPr/>
      <dgm:t>
        <a:bodyPr/>
        <a:lstStyle/>
        <a:p>
          <a:endParaRPr lang="en-US"/>
        </a:p>
      </dgm:t>
    </dgm:pt>
    <dgm:pt modelId="{E375BB5B-8F3E-48ED-BC27-BB8BF3D93FA3}" type="sibTrans" cxnId="{BFC78FF0-3472-4BFB-9D08-4ADEAB52DC53}">
      <dgm:prSet/>
      <dgm:spPr/>
      <dgm:t>
        <a:bodyPr/>
        <a:lstStyle/>
        <a:p>
          <a:endParaRPr lang="en-US"/>
        </a:p>
      </dgm:t>
    </dgm:pt>
    <dgm:pt modelId="{1D8B33FD-13D5-4D22-98F5-CDF273D8A38B}">
      <dgm:prSet/>
      <dgm:spPr/>
      <dgm:t>
        <a:bodyPr/>
        <a:lstStyle/>
        <a:p>
          <a:r>
            <a:rPr lang="en-US" b="1"/>
            <a:t>-at contact -strike zone - the height of the ball in relation to the white  </a:t>
          </a:r>
          <a:endParaRPr lang="en-US"/>
        </a:p>
      </dgm:t>
    </dgm:pt>
    <dgm:pt modelId="{19585E47-C61F-43F0-8C34-4A426A76F3EB}" type="parTrans" cxnId="{04C37757-7ED6-4659-8961-3F695CA8899D}">
      <dgm:prSet/>
      <dgm:spPr/>
      <dgm:t>
        <a:bodyPr/>
        <a:lstStyle/>
        <a:p>
          <a:endParaRPr lang="en-US"/>
        </a:p>
      </dgm:t>
    </dgm:pt>
    <dgm:pt modelId="{5F73BAF1-4B3D-41A0-9FEF-F03BFA1B3B0E}" type="sibTrans" cxnId="{04C37757-7ED6-4659-8961-3F695CA8899D}">
      <dgm:prSet/>
      <dgm:spPr/>
      <dgm:t>
        <a:bodyPr/>
        <a:lstStyle/>
        <a:p>
          <a:endParaRPr lang="en-US"/>
        </a:p>
      </dgm:t>
    </dgm:pt>
    <dgm:pt modelId="{0C412E0C-594E-4149-9EB0-9EE72115CA85}">
      <dgm:prSet/>
      <dgm:spPr/>
      <dgm:t>
        <a:bodyPr/>
        <a:lstStyle/>
        <a:p>
          <a:r>
            <a:rPr lang="en-US" b="1"/>
            <a:t>band - is it higher or lower / or above the shoulder?</a:t>
          </a:r>
          <a:endParaRPr lang="en-US"/>
        </a:p>
      </dgm:t>
    </dgm:pt>
    <dgm:pt modelId="{D351A751-A311-41F4-8FBD-9E79E45D225D}" type="parTrans" cxnId="{2EEA828A-885B-424A-9B38-C50AA4CC3F37}">
      <dgm:prSet/>
      <dgm:spPr/>
      <dgm:t>
        <a:bodyPr/>
        <a:lstStyle/>
        <a:p>
          <a:endParaRPr lang="en-US"/>
        </a:p>
      </dgm:t>
    </dgm:pt>
    <dgm:pt modelId="{6105959F-529D-4058-9D2B-3202CD0508DB}" type="sibTrans" cxnId="{2EEA828A-885B-424A-9B38-C50AA4CC3F37}">
      <dgm:prSet/>
      <dgm:spPr/>
      <dgm:t>
        <a:bodyPr/>
        <a:lstStyle/>
        <a:p>
          <a:endParaRPr lang="en-US"/>
        </a:p>
      </dgm:t>
    </dgm:pt>
    <dgm:pt modelId="{F67873A0-7732-474F-88A5-F027A2A757FD}">
      <dgm:prSet/>
      <dgm:spPr/>
      <dgm:t>
        <a:bodyPr/>
        <a:lstStyle/>
        <a:p>
          <a:r>
            <a:rPr lang="en-US" b="1"/>
            <a:t>Playing like this makes you a smarter, more consistent, winning player who understands the game and plays better % tennis.</a:t>
          </a:r>
          <a:endParaRPr lang="en-US"/>
        </a:p>
      </dgm:t>
    </dgm:pt>
    <dgm:pt modelId="{D01FB00B-4978-4FF9-B19A-F29180B3B0C6}" type="parTrans" cxnId="{0A521B5D-E983-43BD-AF03-A61D97585FF3}">
      <dgm:prSet/>
      <dgm:spPr/>
      <dgm:t>
        <a:bodyPr/>
        <a:lstStyle/>
        <a:p>
          <a:endParaRPr lang="en-US"/>
        </a:p>
      </dgm:t>
    </dgm:pt>
    <dgm:pt modelId="{88FF7880-E92C-403F-B60F-C57C1565F0D3}" type="sibTrans" cxnId="{0A521B5D-E983-43BD-AF03-A61D97585FF3}">
      <dgm:prSet/>
      <dgm:spPr/>
      <dgm:t>
        <a:bodyPr/>
        <a:lstStyle/>
        <a:p>
          <a:endParaRPr lang="en-US"/>
        </a:p>
      </dgm:t>
    </dgm:pt>
    <dgm:pt modelId="{BE2EBD44-E700-9142-AE83-986F838D83AF}" type="pres">
      <dgm:prSet presAssocID="{949C40F4-C4C6-421C-9573-201053E10B15}" presName="Name0" presStyleCnt="0">
        <dgm:presLayoutVars>
          <dgm:dir/>
          <dgm:resizeHandles val="exact"/>
        </dgm:presLayoutVars>
      </dgm:prSet>
      <dgm:spPr/>
    </dgm:pt>
    <dgm:pt modelId="{91C8B484-0782-B348-92DE-61E0796F2ACA}" type="pres">
      <dgm:prSet presAssocID="{89AA1554-8925-4CBC-9ADA-8DF11796B7D1}" presName="node" presStyleLbl="node1" presStyleIdx="0" presStyleCnt="4">
        <dgm:presLayoutVars>
          <dgm:bulletEnabled val="1"/>
        </dgm:presLayoutVars>
      </dgm:prSet>
      <dgm:spPr/>
    </dgm:pt>
    <dgm:pt modelId="{80C366AA-B3EB-264A-B15A-77CA46775374}" type="pres">
      <dgm:prSet presAssocID="{90F93522-03A9-4458-844C-EE865F23EE62}" presName="sibTrans" presStyleLbl="sibTrans1D1" presStyleIdx="0" presStyleCnt="3"/>
      <dgm:spPr/>
    </dgm:pt>
    <dgm:pt modelId="{1D8A6917-F052-DC4C-A4F3-800B163A600B}" type="pres">
      <dgm:prSet presAssocID="{90F93522-03A9-4458-844C-EE865F23EE62}" presName="connectorText" presStyleLbl="sibTrans1D1" presStyleIdx="0" presStyleCnt="3"/>
      <dgm:spPr/>
    </dgm:pt>
    <dgm:pt modelId="{D2248854-21F4-E646-BE46-C9B42EE65DC2}" type="pres">
      <dgm:prSet presAssocID="{946FC1BF-EF8C-46B9-B688-18EE846D83C1}" presName="node" presStyleLbl="node1" presStyleIdx="1" presStyleCnt="4">
        <dgm:presLayoutVars>
          <dgm:bulletEnabled val="1"/>
        </dgm:presLayoutVars>
      </dgm:prSet>
      <dgm:spPr/>
    </dgm:pt>
    <dgm:pt modelId="{46D37A7C-1126-7E49-8C95-8BD389F27555}" type="pres">
      <dgm:prSet presAssocID="{B795EB2D-AAAB-480E-8173-37AEAAB77779}" presName="sibTrans" presStyleLbl="sibTrans1D1" presStyleIdx="1" presStyleCnt="3"/>
      <dgm:spPr/>
    </dgm:pt>
    <dgm:pt modelId="{137D6994-2054-C34C-B85A-4AF3EA840F7A}" type="pres">
      <dgm:prSet presAssocID="{B795EB2D-AAAB-480E-8173-37AEAAB77779}" presName="connectorText" presStyleLbl="sibTrans1D1" presStyleIdx="1" presStyleCnt="3"/>
      <dgm:spPr/>
    </dgm:pt>
    <dgm:pt modelId="{9FB09AD5-9243-6443-9790-067831C3905C}" type="pres">
      <dgm:prSet presAssocID="{0C412E0C-594E-4149-9EB0-9EE72115CA85}" presName="node" presStyleLbl="node1" presStyleIdx="2" presStyleCnt="4">
        <dgm:presLayoutVars>
          <dgm:bulletEnabled val="1"/>
        </dgm:presLayoutVars>
      </dgm:prSet>
      <dgm:spPr/>
    </dgm:pt>
    <dgm:pt modelId="{047BABFF-21CC-2447-9C85-C30AB480BDCD}" type="pres">
      <dgm:prSet presAssocID="{6105959F-529D-4058-9D2B-3202CD0508DB}" presName="sibTrans" presStyleLbl="sibTrans1D1" presStyleIdx="2" presStyleCnt="3"/>
      <dgm:spPr/>
    </dgm:pt>
    <dgm:pt modelId="{1BD51F99-0D81-A34D-AD08-33BE2A8F72A4}" type="pres">
      <dgm:prSet presAssocID="{6105959F-529D-4058-9D2B-3202CD0508DB}" presName="connectorText" presStyleLbl="sibTrans1D1" presStyleIdx="2" presStyleCnt="3"/>
      <dgm:spPr/>
    </dgm:pt>
    <dgm:pt modelId="{A3037907-F994-3C4C-809A-011525D90D2F}" type="pres">
      <dgm:prSet presAssocID="{F67873A0-7732-474F-88A5-F027A2A757FD}" presName="node" presStyleLbl="node1" presStyleIdx="3" presStyleCnt="4">
        <dgm:presLayoutVars>
          <dgm:bulletEnabled val="1"/>
        </dgm:presLayoutVars>
      </dgm:prSet>
      <dgm:spPr/>
    </dgm:pt>
  </dgm:ptLst>
  <dgm:cxnLst>
    <dgm:cxn modelId="{02062905-7E6C-8848-AC46-1FAD42BD0195}" type="presOf" srcId="{946FC1BF-EF8C-46B9-B688-18EE846D83C1}" destId="{D2248854-21F4-E646-BE46-C9B42EE65DC2}" srcOrd="0" destOrd="0" presId="urn:microsoft.com/office/officeart/2016/7/layout/RepeatingBendingProcessNew"/>
    <dgm:cxn modelId="{B852B407-8294-EA46-A7D4-692DFCB95D6D}" type="presOf" srcId="{6105959F-529D-4058-9D2B-3202CD0508DB}" destId="{047BABFF-21CC-2447-9C85-C30AB480BDCD}" srcOrd="0" destOrd="0" presId="urn:microsoft.com/office/officeart/2016/7/layout/RepeatingBendingProcessNew"/>
    <dgm:cxn modelId="{93896D09-0EDE-FB4E-B3DC-630D800163F0}" type="presOf" srcId="{1D8B33FD-13D5-4D22-98F5-CDF273D8A38B}" destId="{D2248854-21F4-E646-BE46-C9B42EE65DC2}" srcOrd="0" destOrd="3" presId="urn:microsoft.com/office/officeart/2016/7/layout/RepeatingBendingProcessNew"/>
    <dgm:cxn modelId="{AEB1970E-F09E-8749-ABDC-A8211DCD5620}" type="presOf" srcId="{90F93522-03A9-4458-844C-EE865F23EE62}" destId="{80C366AA-B3EB-264A-B15A-77CA46775374}" srcOrd="0" destOrd="0" presId="urn:microsoft.com/office/officeart/2016/7/layout/RepeatingBendingProcessNew"/>
    <dgm:cxn modelId="{BEAE932F-F9F0-493B-A985-0090ADA98B3D}" srcId="{949C40F4-C4C6-421C-9573-201053E10B15}" destId="{89AA1554-8925-4CBC-9ADA-8DF11796B7D1}" srcOrd="0" destOrd="0" parTransId="{6AD9ECB2-E615-4471-95F1-04DEE7631161}" sibTransId="{90F93522-03A9-4458-844C-EE865F23EE62}"/>
    <dgm:cxn modelId="{9C773538-8613-194E-A98B-391DDB28C173}" type="presOf" srcId="{90F93522-03A9-4458-844C-EE865F23EE62}" destId="{1D8A6917-F052-DC4C-A4F3-800B163A600B}" srcOrd="1" destOrd="0" presId="urn:microsoft.com/office/officeart/2016/7/layout/RepeatingBendingProcessNew"/>
    <dgm:cxn modelId="{9B1B163A-30EE-B440-BBAD-7D12D2E7449F}" type="presOf" srcId="{A51CEA1F-72D9-4B8D-BC9E-6E547F1C4D2E}" destId="{D2248854-21F4-E646-BE46-C9B42EE65DC2}" srcOrd="0" destOrd="1" presId="urn:microsoft.com/office/officeart/2016/7/layout/RepeatingBendingProcessNew"/>
    <dgm:cxn modelId="{04C37757-7ED6-4659-8961-3F695CA8899D}" srcId="{946FC1BF-EF8C-46B9-B688-18EE846D83C1}" destId="{1D8B33FD-13D5-4D22-98F5-CDF273D8A38B}" srcOrd="2" destOrd="0" parTransId="{19585E47-C61F-43F0-8C34-4A426A76F3EB}" sibTransId="{5F73BAF1-4B3D-41A0-9FEF-F03BFA1B3B0E}"/>
    <dgm:cxn modelId="{0A521B5D-E983-43BD-AF03-A61D97585FF3}" srcId="{949C40F4-C4C6-421C-9573-201053E10B15}" destId="{F67873A0-7732-474F-88A5-F027A2A757FD}" srcOrd="3" destOrd="0" parTransId="{D01FB00B-4978-4FF9-B19A-F29180B3B0C6}" sibTransId="{88FF7880-E92C-403F-B60F-C57C1565F0D3}"/>
    <dgm:cxn modelId="{3C081162-4041-4572-8358-2CB5A82CDE79}" srcId="{949C40F4-C4C6-421C-9573-201053E10B15}" destId="{946FC1BF-EF8C-46B9-B688-18EE846D83C1}" srcOrd="1" destOrd="0" parTransId="{C7410342-24DB-4AA4-AFDE-28728BDDE10D}" sibTransId="{B795EB2D-AAAB-480E-8173-37AEAAB77779}"/>
    <dgm:cxn modelId="{E1015163-C1A8-DF46-B1C7-973A97E16049}" type="presOf" srcId="{89AA1554-8925-4CBC-9ADA-8DF11796B7D1}" destId="{91C8B484-0782-B348-92DE-61E0796F2ACA}" srcOrd="0" destOrd="0" presId="urn:microsoft.com/office/officeart/2016/7/layout/RepeatingBendingProcessNew"/>
    <dgm:cxn modelId="{C126C27E-E23A-BE4A-A520-9F690EB3B335}" type="presOf" srcId="{949C40F4-C4C6-421C-9573-201053E10B15}" destId="{BE2EBD44-E700-9142-AE83-986F838D83AF}" srcOrd="0" destOrd="0" presId="urn:microsoft.com/office/officeart/2016/7/layout/RepeatingBendingProcessNew"/>
    <dgm:cxn modelId="{31BF7984-0157-5B45-B24C-1D439F10702C}" type="presOf" srcId="{F67873A0-7732-474F-88A5-F027A2A757FD}" destId="{A3037907-F994-3C4C-809A-011525D90D2F}" srcOrd="0" destOrd="0" presId="urn:microsoft.com/office/officeart/2016/7/layout/RepeatingBendingProcessNew"/>
    <dgm:cxn modelId="{2EEA828A-885B-424A-9B38-C50AA4CC3F37}" srcId="{949C40F4-C4C6-421C-9573-201053E10B15}" destId="{0C412E0C-594E-4149-9EB0-9EE72115CA85}" srcOrd="2" destOrd="0" parTransId="{D351A751-A311-41F4-8FBD-9E79E45D225D}" sibTransId="{6105959F-529D-4058-9D2B-3202CD0508DB}"/>
    <dgm:cxn modelId="{2DB4B0AA-038E-1C4D-9C7E-F33FDA3595A3}" type="presOf" srcId="{0C412E0C-594E-4149-9EB0-9EE72115CA85}" destId="{9FB09AD5-9243-6443-9790-067831C3905C}" srcOrd="0" destOrd="0" presId="urn:microsoft.com/office/officeart/2016/7/layout/RepeatingBendingProcessNew"/>
    <dgm:cxn modelId="{D4FEC4B0-9745-7340-B26B-FC4CAE690886}" type="presOf" srcId="{6105959F-529D-4058-9D2B-3202CD0508DB}" destId="{1BD51F99-0D81-A34D-AD08-33BE2A8F72A4}" srcOrd="1" destOrd="0" presId="urn:microsoft.com/office/officeart/2016/7/layout/RepeatingBendingProcessNew"/>
    <dgm:cxn modelId="{CBF47BB5-0C99-489E-86B0-0F2767C6B3CA}" srcId="{946FC1BF-EF8C-46B9-B688-18EE846D83C1}" destId="{A51CEA1F-72D9-4B8D-BC9E-6E547F1C4D2E}" srcOrd="0" destOrd="0" parTransId="{A9AADAA8-421C-4815-AF79-0EDE07DEBD01}" sibTransId="{A8E61396-2225-4002-8670-E63C7C53AEEF}"/>
    <dgm:cxn modelId="{408FF7C1-5D52-9F45-B01F-04FA5A60D0B2}" type="presOf" srcId="{071D85A9-A908-4B4E-ADF7-418026ED51A9}" destId="{D2248854-21F4-E646-BE46-C9B42EE65DC2}" srcOrd="0" destOrd="2" presId="urn:microsoft.com/office/officeart/2016/7/layout/RepeatingBendingProcessNew"/>
    <dgm:cxn modelId="{A0152FE0-2184-C348-B5A1-C563AEC184E4}" type="presOf" srcId="{B795EB2D-AAAB-480E-8173-37AEAAB77779}" destId="{46D37A7C-1126-7E49-8C95-8BD389F27555}" srcOrd="0" destOrd="0" presId="urn:microsoft.com/office/officeart/2016/7/layout/RepeatingBendingProcessNew"/>
    <dgm:cxn modelId="{1679F2EB-FADD-AB44-B268-914B9E8EA896}" type="presOf" srcId="{B795EB2D-AAAB-480E-8173-37AEAAB77779}" destId="{137D6994-2054-C34C-B85A-4AF3EA840F7A}" srcOrd="1" destOrd="0" presId="urn:microsoft.com/office/officeart/2016/7/layout/RepeatingBendingProcessNew"/>
    <dgm:cxn modelId="{BFC78FF0-3472-4BFB-9D08-4ADEAB52DC53}" srcId="{946FC1BF-EF8C-46B9-B688-18EE846D83C1}" destId="{071D85A9-A908-4B4E-ADF7-418026ED51A9}" srcOrd="1" destOrd="0" parTransId="{01C1DF4B-F610-4C4F-8F3A-E9AC9D1B5BC2}" sibTransId="{E375BB5B-8F3E-48ED-BC27-BB8BF3D93FA3}"/>
    <dgm:cxn modelId="{5D87F32D-BFEA-9445-8807-A7C64D36142E}" type="presParOf" srcId="{BE2EBD44-E700-9142-AE83-986F838D83AF}" destId="{91C8B484-0782-B348-92DE-61E0796F2ACA}" srcOrd="0" destOrd="0" presId="urn:microsoft.com/office/officeart/2016/7/layout/RepeatingBendingProcessNew"/>
    <dgm:cxn modelId="{AD6CC0AF-5A79-0249-800F-C54777B1E78B}" type="presParOf" srcId="{BE2EBD44-E700-9142-AE83-986F838D83AF}" destId="{80C366AA-B3EB-264A-B15A-77CA46775374}" srcOrd="1" destOrd="0" presId="urn:microsoft.com/office/officeart/2016/7/layout/RepeatingBendingProcessNew"/>
    <dgm:cxn modelId="{72341FAE-CEB6-8241-AE4D-FA0C64E8469B}" type="presParOf" srcId="{80C366AA-B3EB-264A-B15A-77CA46775374}" destId="{1D8A6917-F052-DC4C-A4F3-800B163A600B}" srcOrd="0" destOrd="0" presId="urn:microsoft.com/office/officeart/2016/7/layout/RepeatingBendingProcessNew"/>
    <dgm:cxn modelId="{7F84D3A9-87E8-CE40-892A-DF49CC1A3634}" type="presParOf" srcId="{BE2EBD44-E700-9142-AE83-986F838D83AF}" destId="{D2248854-21F4-E646-BE46-C9B42EE65DC2}" srcOrd="2" destOrd="0" presId="urn:microsoft.com/office/officeart/2016/7/layout/RepeatingBendingProcessNew"/>
    <dgm:cxn modelId="{EE3A095A-E988-844C-9C5F-33CF756193AE}" type="presParOf" srcId="{BE2EBD44-E700-9142-AE83-986F838D83AF}" destId="{46D37A7C-1126-7E49-8C95-8BD389F27555}" srcOrd="3" destOrd="0" presId="urn:microsoft.com/office/officeart/2016/7/layout/RepeatingBendingProcessNew"/>
    <dgm:cxn modelId="{97E2BC49-1535-124E-8158-32925DB6BEA9}" type="presParOf" srcId="{46D37A7C-1126-7E49-8C95-8BD389F27555}" destId="{137D6994-2054-C34C-B85A-4AF3EA840F7A}" srcOrd="0" destOrd="0" presId="urn:microsoft.com/office/officeart/2016/7/layout/RepeatingBendingProcessNew"/>
    <dgm:cxn modelId="{93C576C3-C613-DD42-BB6C-411F4D6949A1}" type="presParOf" srcId="{BE2EBD44-E700-9142-AE83-986F838D83AF}" destId="{9FB09AD5-9243-6443-9790-067831C3905C}" srcOrd="4" destOrd="0" presId="urn:microsoft.com/office/officeart/2016/7/layout/RepeatingBendingProcessNew"/>
    <dgm:cxn modelId="{E1175335-F14A-084D-9116-2D982CA8A45F}" type="presParOf" srcId="{BE2EBD44-E700-9142-AE83-986F838D83AF}" destId="{047BABFF-21CC-2447-9C85-C30AB480BDCD}" srcOrd="5" destOrd="0" presId="urn:microsoft.com/office/officeart/2016/7/layout/RepeatingBendingProcessNew"/>
    <dgm:cxn modelId="{FF0DAF39-241D-F74F-9D40-94CCD815A9FF}" type="presParOf" srcId="{047BABFF-21CC-2447-9C85-C30AB480BDCD}" destId="{1BD51F99-0D81-A34D-AD08-33BE2A8F72A4}" srcOrd="0" destOrd="0" presId="urn:microsoft.com/office/officeart/2016/7/layout/RepeatingBendingProcessNew"/>
    <dgm:cxn modelId="{2038CCA5-C46C-1149-B9D5-70C824E0D8AC}" type="presParOf" srcId="{BE2EBD44-E700-9142-AE83-986F838D83AF}" destId="{A3037907-F994-3C4C-809A-011525D90D2F}" srcOrd="6"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1BAAE29-D107-41F6-A4BE-B0950EF1B63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7E27BD28-644F-4622-9D90-5C7E2043B24B}">
      <dgm:prSet/>
      <dgm:spPr/>
      <dgm:t>
        <a:bodyPr/>
        <a:lstStyle/>
        <a:p>
          <a:r>
            <a:rPr lang="en-US" b="1"/>
            <a:t>HOLD THE LINE</a:t>
          </a:r>
          <a:endParaRPr lang="en-US"/>
        </a:p>
      </dgm:t>
    </dgm:pt>
    <dgm:pt modelId="{936563D7-6E08-4D32-8778-7865F8204629}" type="parTrans" cxnId="{F2191F63-D593-4CE8-A4F0-FE1D82ECDECC}">
      <dgm:prSet/>
      <dgm:spPr/>
      <dgm:t>
        <a:bodyPr/>
        <a:lstStyle/>
        <a:p>
          <a:endParaRPr lang="en-US"/>
        </a:p>
      </dgm:t>
    </dgm:pt>
    <dgm:pt modelId="{E2A525C2-98C2-45F0-8AD2-48816FC62389}" type="sibTrans" cxnId="{F2191F63-D593-4CE8-A4F0-FE1D82ECDECC}">
      <dgm:prSet/>
      <dgm:spPr/>
      <dgm:t>
        <a:bodyPr/>
        <a:lstStyle/>
        <a:p>
          <a:endParaRPr lang="en-US"/>
        </a:p>
      </dgm:t>
    </dgm:pt>
    <dgm:pt modelId="{765274B2-8A2E-4258-BFE1-13087B5A2D98}">
      <dgm:prSet/>
      <dgm:spPr/>
      <dgm:t>
        <a:bodyPr/>
        <a:lstStyle/>
        <a:p>
          <a:r>
            <a:rPr lang="en-US" b="1"/>
            <a:t>When you are wide and coming to the net – you need to hit down the line to keep the ball in front of you.</a:t>
          </a:r>
          <a:endParaRPr lang="en-US"/>
        </a:p>
      </dgm:t>
    </dgm:pt>
    <dgm:pt modelId="{A93C52D1-7BAB-4AC7-AD6B-3BFEB456A786}" type="parTrans" cxnId="{0CD38479-C21C-45AC-BFF6-92828C1E4274}">
      <dgm:prSet/>
      <dgm:spPr/>
      <dgm:t>
        <a:bodyPr/>
        <a:lstStyle/>
        <a:p>
          <a:endParaRPr lang="en-US"/>
        </a:p>
      </dgm:t>
    </dgm:pt>
    <dgm:pt modelId="{1C815A01-12BC-4D5B-90B0-A10018AB24D4}" type="sibTrans" cxnId="{0CD38479-C21C-45AC-BFF6-92828C1E4274}">
      <dgm:prSet/>
      <dgm:spPr/>
      <dgm:t>
        <a:bodyPr/>
        <a:lstStyle/>
        <a:p>
          <a:endParaRPr lang="en-US"/>
        </a:p>
      </dgm:t>
    </dgm:pt>
    <dgm:pt modelId="{38683CC6-B09A-3A45-95B2-46EA1ED5B89A}" type="pres">
      <dgm:prSet presAssocID="{F1BAAE29-D107-41F6-A4BE-B0950EF1B638}" presName="linear" presStyleCnt="0">
        <dgm:presLayoutVars>
          <dgm:animLvl val="lvl"/>
          <dgm:resizeHandles val="exact"/>
        </dgm:presLayoutVars>
      </dgm:prSet>
      <dgm:spPr/>
    </dgm:pt>
    <dgm:pt modelId="{ACA11C4C-9571-2C41-A060-B6E44AC077F2}" type="pres">
      <dgm:prSet presAssocID="{7E27BD28-644F-4622-9D90-5C7E2043B24B}" presName="parentText" presStyleLbl="node1" presStyleIdx="0" presStyleCnt="2">
        <dgm:presLayoutVars>
          <dgm:chMax val="0"/>
          <dgm:bulletEnabled val="1"/>
        </dgm:presLayoutVars>
      </dgm:prSet>
      <dgm:spPr/>
    </dgm:pt>
    <dgm:pt modelId="{A23AC5D2-AD76-A341-AAB3-C199CAE296B0}" type="pres">
      <dgm:prSet presAssocID="{E2A525C2-98C2-45F0-8AD2-48816FC62389}" presName="spacer" presStyleCnt="0"/>
      <dgm:spPr/>
    </dgm:pt>
    <dgm:pt modelId="{29BF9BD8-E2C9-A34F-AAF9-F055A576D594}" type="pres">
      <dgm:prSet presAssocID="{765274B2-8A2E-4258-BFE1-13087B5A2D98}" presName="parentText" presStyleLbl="node1" presStyleIdx="1" presStyleCnt="2">
        <dgm:presLayoutVars>
          <dgm:chMax val="0"/>
          <dgm:bulletEnabled val="1"/>
        </dgm:presLayoutVars>
      </dgm:prSet>
      <dgm:spPr/>
    </dgm:pt>
  </dgm:ptLst>
  <dgm:cxnLst>
    <dgm:cxn modelId="{F2191F63-D593-4CE8-A4F0-FE1D82ECDECC}" srcId="{F1BAAE29-D107-41F6-A4BE-B0950EF1B638}" destId="{7E27BD28-644F-4622-9D90-5C7E2043B24B}" srcOrd="0" destOrd="0" parTransId="{936563D7-6E08-4D32-8778-7865F8204629}" sibTransId="{E2A525C2-98C2-45F0-8AD2-48816FC62389}"/>
    <dgm:cxn modelId="{0CD38479-C21C-45AC-BFF6-92828C1E4274}" srcId="{F1BAAE29-D107-41F6-A4BE-B0950EF1B638}" destId="{765274B2-8A2E-4258-BFE1-13087B5A2D98}" srcOrd="1" destOrd="0" parTransId="{A93C52D1-7BAB-4AC7-AD6B-3BFEB456A786}" sibTransId="{1C815A01-12BC-4D5B-90B0-A10018AB24D4}"/>
    <dgm:cxn modelId="{4E22D17C-5A65-FD4B-8098-A2AD53511F80}" type="presOf" srcId="{7E27BD28-644F-4622-9D90-5C7E2043B24B}" destId="{ACA11C4C-9571-2C41-A060-B6E44AC077F2}" srcOrd="0" destOrd="0" presId="urn:microsoft.com/office/officeart/2005/8/layout/vList2"/>
    <dgm:cxn modelId="{37273B88-DEEA-3F4B-BCD1-678980B67E05}" type="presOf" srcId="{F1BAAE29-D107-41F6-A4BE-B0950EF1B638}" destId="{38683CC6-B09A-3A45-95B2-46EA1ED5B89A}" srcOrd="0" destOrd="0" presId="urn:microsoft.com/office/officeart/2005/8/layout/vList2"/>
    <dgm:cxn modelId="{0597AEFD-EA66-C94E-ADEC-1ED38AE852C8}" type="presOf" srcId="{765274B2-8A2E-4258-BFE1-13087B5A2D98}" destId="{29BF9BD8-E2C9-A34F-AAF9-F055A576D594}" srcOrd="0" destOrd="0" presId="urn:microsoft.com/office/officeart/2005/8/layout/vList2"/>
    <dgm:cxn modelId="{7D9372A9-F5BA-094E-84F8-B0AEFD2708FD}" type="presParOf" srcId="{38683CC6-B09A-3A45-95B2-46EA1ED5B89A}" destId="{ACA11C4C-9571-2C41-A060-B6E44AC077F2}" srcOrd="0" destOrd="0" presId="urn:microsoft.com/office/officeart/2005/8/layout/vList2"/>
    <dgm:cxn modelId="{203E10AC-64D9-194E-AC92-AD93C136002F}" type="presParOf" srcId="{38683CC6-B09A-3A45-95B2-46EA1ED5B89A}" destId="{A23AC5D2-AD76-A341-AAB3-C199CAE296B0}" srcOrd="1" destOrd="0" presId="urn:microsoft.com/office/officeart/2005/8/layout/vList2"/>
    <dgm:cxn modelId="{8A29E1A0-805A-1F4F-8E67-DBC3B4E85780}" type="presParOf" srcId="{38683CC6-B09A-3A45-95B2-46EA1ED5B89A}" destId="{29BF9BD8-E2C9-A34F-AAF9-F055A576D594}"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17646B-6739-4F42-BE91-C5BBFA09B613}">
      <dsp:nvSpPr>
        <dsp:cNvPr id="0" name=""/>
        <dsp:cNvSpPr/>
      </dsp:nvSpPr>
      <dsp:spPr>
        <a:xfrm>
          <a:off x="0" y="947563"/>
          <a:ext cx="7382945" cy="8751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Making 60% 1st serves is very attainable at all levels of the game. </a:t>
          </a:r>
        </a:p>
      </dsp:txBody>
      <dsp:txXfrm>
        <a:off x="42722" y="990285"/>
        <a:ext cx="7297501" cy="789716"/>
      </dsp:txXfrm>
    </dsp:sp>
    <dsp:sp modelId="{326E7021-97EC-AC48-8ABC-0CC1DF6FE7D1}">
      <dsp:nvSpPr>
        <dsp:cNvPr id="0" name=""/>
        <dsp:cNvSpPr/>
      </dsp:nvSpPr>
      <dsp:spPr>
        <a:xfrm>
          <a:off x="0" y="1886083"/>
          <a:ext cx="7382945" cy="875160"/>
        </a:xfrm>
        <a:prstGeom prst="round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Win 70% 1st serve points by a combo of hitting your spots really well and power of 1st serve. </a:t>
          </a:r>
        </a:p>
      </dsp:txBody>
      <dsp:txXfrm>
        <a:off x="42722" y="1928805"/>
        <a:ext cx="7297501" cy="789716"/>
      </dsp:txXfrm>
    </dsp:sp>
    <dsp:sp modelId="{C9013098-0DF3-CE49-A9A7-84550F8474B3}">
      <dsp:nvSpPr>
        <dsp:cNvPr id="0" name=""/>
        <dsp:cNvSpPr/>
      </dsp:nvSpPr>
      <dsp:spPr>
        <a:xfrm>
          <a:off x="0" y="2824603"/>
          <a:ext cx="7382945" cy="875160"/>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Win 50% second serve points. Calling it a wash is really a win. Reduce double faults &amp; jam the backhand.</a:t>
          </a:r>
        </a:p>
      </dsp:txBody>
      <dsp:txXfrm>
        <a:off x="42722" y="2867325"/>
        <a:ext cx="7297501" cy="789716"/>
      </dsp:txXfrm>
    </dsp:sp>
    <dsp:sp modelId="{2A04C397-CC5F-3E4A-AF5F-5E9409FDA200}">
      <dsp:nvSpPr>
        <dsp:cNvPr id="0" name=""/>
        <dsp:cNvSpPr/>
      </dsp:nvSpPr>
      <dsp:spPr>
        <a:xfrm>
          <a:off x="0" y="3763123"/>
          <a:ext cx="7382945" cy="875160"/>
        </a:xfrm>
        <a:prstGeom prst="round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Save 60% of your break points. Run your primary patterns of play on the points that matter the most.</a:t>
          </a:r>
        </a:p>
      </dsp:txBody>
      <dsp:txXfrm>
        <a:off x="42722" y="3805845"/>
        <a:ext cx="7297501" cy="789716"/>
      </dsp:txXfrm>
    </dsp:sp>
    <dsp:sp modelId="{E2871044-E1EB-7942-B27F-DE1CD695562E}">
      <dsp:nvSpPr>
        <dsp:cNvPr id="0" name=""/>
        <dsp:cNvSpPr/>
      </dsp:nvSpPr>
      <dsp:spPr>
        <a:xfrm>
          <a:off x="0" y="4701643"/>
          <a:ext cx="7382945" cy="87516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Win 80% of your service games. You are going to average getting broken once a set. Don’t meltdown when it happens.</a:t>
          </a:r>
        </a:p>
      </dsp:txBody>
      <dsp:txXfrm>
        <a:off x="42722" y="4744365"/>
        <a:ext cx="7297501" cy="7897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BBA1E4-8A17-1A43-A429-47565BD5797A}">
      <dsp:nvSpPr>
        <dsp:cNvPr id="0" name=""/>
        <dsp:cNvSpPr/>
      </dsp:nvSpPr>
      <dsp:spPr>
        <a:xfrm>
          <a:off x="0" y="53287"/>
          <a:ext cx="6253721" cy="243447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a:t>TEMPO</a:t>
          </a:r>
          <a:endParaRPr lang="en-US" sz="2800" kern="1200"/>
        </a:p>
      </dsp:txBody>
      <dsp:txXfrm>
        <a:off x="118841" y="172128"/>
        <a:ext cx="6016039" cy="2196795"/>
      </dsp:txXfrm>
    </dsp:sp>
    <dsp:sp modelId="{09F943B1-EC15-D348-92A4-6E49B9CFFABC}">
      <dsp:nvSpPr>
        <dsp:cNvPr id="0" name=""/>
        <dsp:cNvSpPr/>
      </dsp:nvSpPr>
      <dsp:spPr>
        <a:xfrm>
          <a:off x="0" y="2568404"/>
          <a:ext cx="6253721" cy="2434477"/>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a:t>Pro players hit at almost a ball a second – you need to hit at this pace – 52-54 balls a minute.  Obviously there needs to be a changeup (slice, heavy and higher sometimes)</a:t>
          </a:r>
          <a:endParaRPr lang="en-US" sz="2800" kern="1200"/>
        </a:p>
      </dsp:txBody>
      <dsp:txXfrm>
        <a:off x="118841" y="2687245"/>
        <a:ext cx="6016039" cy="21967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C366AA-B3EB-264A-B15A-77CA46775374}">
      <dsp:nvSpPr>
        <dsp:cNvPr id="0" name=""/>
        <dsp:cNvSpPr/>
      </dsp:nvSpPr>
      <dsp:spPr>
        <a:xfrm>
          <a:off x="3482757" y="1608105"/>
          <a:ext cx="770472" cy="91440"/>
        </a:xfrm>
        <a:custGeom>
          <a:avLst/>
          <a:gdLst/>
          <a:ahLst/>
          <a:cxnLst/>
          <a:rect l="0" t="0" r="0" b="0"/>
          <a:pathLst>
            <a:path>
              <a:moveTo>
                <a:pt x="0" y="45720"/>
              </a:moveTo>
              <a:lnTo>
                <a:pt x="770472"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47966" y="1649820"/>
        <a:ext cx="40053" cy="8010"/>
      </dsp:txXfrm>
    </dsp:sp>
    <dsp:sp modelId="{91C8B484-0782-B348-92DE-61E0796F2ACA}">
      <dsp:nvSpPr>
        <dsp:cNvPr id="0" name=""/>
        <dsp:cNvSpPr/>
      </dsp:nvSpPr>
      <dsp:spPr>
        <a:xfrm>
          <a:off x="1631" y="608947"/>
          <a:ext cx="3482925" cy="208975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66" tIns="179144" rIns="170666" bIns="179144" numCol="1" spcCol="1270" anchor="ctr" anchorCtr="0">
          <a:noAutofit/>
        </a:bodyPr>
        <a:lstStyle/>
        <a:p>
          <a:pPr marL="0" lvl="0" indent="0" algn="ctr" defTabSz="800100">
            <a:lnSpc>
              <a:spcPct val="90000"/>
            </a:lnSpc>
            <a:spcBef>
              <a:spcPct val="0"/>
            </a:spcBef>
            <a:spcAft>
              <a:spcPct val="35000"/>
            </a:spcAft>
            <a:buNone/>
          </a:pPr>
          <a:r>
            <a:rPr lang="en-US" sz="1800" b="1" kern="1200"/>
            <a:t>Every shot during a point is either – </a:t>
          </a:r>
          <a:r>
            <a:rPr lang="en-US" sz="1800" b="1" u="sng" kern="1200"/>
            <a:t>D</a:t>
          </a:r>
          <a:r>
            <a:rPr lang="en-US" sz="1800" b="1" kern="1200"/>
            <a:t>efensive, </a:t>
          </a:r>
          <a:r>
            <a:rPr lang="en-US" sz="1800" b="1" u="sng" kern="1200"/>
            <a:t>N</a:t>
          </a:r>
          <a:r>
            <a:rPr lang="en-US" sz="1800" b="1" kern="1200"/>
            <a:t>eutral or </a:t>
          </a:r>
          <a:r>
            <a:rPr lang="en-US" sz="1800" b="1" u="sng" kern="1200"/>
            <a:t>O</a:t>
          </a:r>
          <a:r>
            <a:rPr lang="en-US" sz="1800" b="1" kern="1200"/>
            <a:t>ffensive</a:t>
          </a:r>
          <a:endParaRPr lang="en-US" sz="1800" kern="1200"/>
        </a:p>
      </dsp:txBody>
      <dsp:txXfrm>
        <a:off x="1631" y="608947"/>
        <a:ext cx="3482925" cy="2089755"/>
      </dsp:txXfrm>
    </dsp:sp>
    <dsp:sp modelId="{46D37A7C-1126-7E49-8C95-8BD389F27555}">
      <dsp:nvSpPr>
        <dsp:cNvPr id="0" name=""/>
        <dsp:cNvSpPr/>
      </dsp:nvSpPr>
      <dsp:spPr>
        <a:xfrm>
          <a:off x="1743094" y="2696903"/>
          <a:ext cx="4283998" cy="770472"/>
        </a:xfrm>
        <a:custGeom>
          <a:avLst/>
          <a:gdLst/>
          <a:ahLst/>
          <a:cxnLst/>
          <a:rect l="0" t="0" r="0" b="0"/>
          <a:pathLst>
            <a:path>
              <a:moveTo>
                <a:pt x="4283998" y="0"/>
              </a:moveTo>
              <a:lnTo>
                <a:pt x="4283998" y="402336"/>
              </a:lnTo>
              <a:lnTo>
                <a:pt x="0" y="402336"/>
              </a:lnTo>
              <a:lnTo>
                <a:pt x="0" y="770472"/>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76137" y="3078134"/>
        <a:ext cx="217912" cy="8010"/>
      </dsp:txXfrm>
    </dsp:sp>
    <dsp:sp modelId="{D2248854-21F4-E646-BE46-C9B42EE65DC2}">
      <dsp:nvSpPr>
        <dsp:cNvPr id="0" name=""/>
        <dsp:cNvSpPr/>
      </dsp:nvSpPr>
      <dsp:spPr>
        <a:xfrm>
          <a:off x="4285629" y="608947"/>
          <a:ext cx="3482925" cy="208975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66" tIns="179144" rIns="170666" bIns="179144" numCol="1" spcCol="1270" anchor="t" anchorCtr="0">
          <a:noAutofit/>
        </a:bodyPr>
        <a:lstStyle/>
        <a:p>
          <a:pPr marL="0" lvl="0" indent="0" algn="l" defTabSz="800100">
            <a:lnSpc>
              <a:spcPct val="90000"/>
            </a:lnSpc>
            <a:spcBef>
              <a:spcPct val="0"/>
            </a:spcBef>
            <a:spcAft>
              <a:spcPct val="35000"/>
            </a:spcAft>
            <a:buNone/>
          </a:pPr>
          <a:r>
            <a:rPr lang="en-US" sz="1800" b="1" kern="1200"/>
            <a:t>You make this decision by asking yourself:</a:t>
          </a:r>
          <a:endParaRPr lang="en-US" sz="1800" kern="1200"/>
        </a:p>
        <a:p>
          <a:pPr marL="114300" lvl="1" indent="-114300" algn="l" defTabSz="622300">
            <a:lnSpc>
              <a:spcPct val="90000"/>
            </a:lnSpc>
            <a:spcBef>
              <a:spcPct val="0"/>
            </a:spcBef>
            <a:spcAft>
              <a:spcPct val="15000"/>
            </a:spcAft>
            <a:buChar char="•"/>
          </a:pPr>
          <a:r>
            <a:rPr lang="en-US" sz="1400" b="1" kern="1200"/>
            <a:t>-where are you standing on the court ?</a:t>
          </a:r>
          <a:endParaRPr lang="en-US" sz="1400" kern="1200"/>
        </a:p>
        <a:p>
          <a:pPr marL="114300" lvl="1" indent="-114300" algn="l" defTabSz="622300">
            <a:lnSpc>
              <a:spcPct val="90000"/>
            </a:lnSpc>
            <a:spcBef>
              <a:spcPct val="0"/>
            </a:spcBef>
            <a:spcAft>
              <a:spcPct val="15000"/>
            </a:spcAft>
            <a:buChar char="•"/>
          </a:pPr>
          <a:r>
            <a:rPr lang="en-US" sz="1400" b="1" kern="1200"/>
            <a:t>-where your opponent is ?</a:t>
          </a:r>
          <a:endParaRPr lang="en-US" sz="1400" kern="1200"/>
        </a:p>
        <a:p>
          <a:pPr marL="114300" lvl="1" indent="-114300" algn="l" defTabSz="622300">
            <a:lnSpc>
              <a:spcPct val="90000"/>
            </a:lnSpc>
            <a:spcBef>
              <a:spcPct val="0"/>
            </a:spcBef>
            <a:spcAft>
              <a:spcPct val="15000"/>
            </a:spcAft>
            <a:buChar char="•"/>
          </a:pPr>
          <a:r>
            <a:rPr lang="en-US" sz="1400" b="1" kern="1200"/>
            <a:t>-at contact -strike zone - the height of the ball in relation to the white  </a:t>
          </a:r>
          <a:endParaRPr lang="en-US" sz="1400" kern="1200"/>
        </a:p>
      </dsp:txBody>
      <dsp:txXfrm>
        <a:off x="4285629" y="608947"/>
        <a:ext cx="3482925" cy="2089755"/>
      </dsp:txXfrm>
    </dsp:sp>
    <dsp:sp modelId="{047BABFF-21CC-2447-9C85-C30AB480BDCD}">
      <dsp:nvSpPr>
        <dsp:cNvPr id="0" name=""/>
        <dsp:cNvSpPr/>
      </dsp:nvSpPr>
      <dsp:spPr>
        <a:xfrm>
          <a:off x="3482757" y="4498933"/>
          <a:ext cx="770472" cy="91440"/>
        </a:xfrm>
        <a:custGeom>
          <a:avLst/>
          <a:gdLst/>
          <a:ahLst/>
          <a:cxnLst/>
          <a:rect l="0" t="0" r="0" b="0"/>
          <a:pathLst>
            <a:path>
              <a:moveTo>
                <a:pt x="0" y="45720"/>
              </a:moveTo>
              <a:lnTo>
                <a:pt x="770472"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47966" y="4540648"/>
        <a:ext cx="40053" cy="8010"/>
      </dsp:txXfrm>
    </dsp:sp>
    <dsp:sp modelId="{9FB09AD5-9243-6443-9790-067831C3905C}">
      <dsp:nvSpPr>
        <dsp:cNvPr id="0" name=""/>
        <dsp:cNvSpPr/>
      </dsp:nvSpPr>
      <dsp:spPr>
        <a:xfrm>
          <a:off x="1631" y="3499775"/>
          <a:ext cx="3482925" cy="208975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66" tIns="179144" rIns="170666" bIns="179144" numCol="1" spcCol="1270" anchor="ctr" anchorCtr="0">
          <a:noAutofit/>
        </a:bodyPr>
        <a:lstStyle/>
        <a:p>
          <a:pPr marL="0" lvl="0" indent="0" algn="ctr" defTabSz="800100">
            <a:lnSpc>
              <a:spcPct val="90000"/>
            </a:lnSpc>
            <a:spcBef>
              <a:spcPct val="0"/>
            </a:spcBef>
            <a:spcAft>
              <a:spcPct val="35000"/>
            </a:spcAft>
            <a:buNone/>
          </a:pPr>
          <a:r>
            <a:rPr lang="en-US" sz="1800" b="1" kern="1200"/>
            <a:t>band - is it higher or lower / or above the shoulder?</a:t>
          </a:r>
          <a:endParaRPr lang="en-US" sz="1800" kern="1200"/>
        </a:p>
      </dsp:txBody>
      <dsp:txXfrm>
        <a:off x="1631" y="3499775"/>
        <a:ext cx="3482925" cy="2089755"/>
      </dsp:txXfrm>
    </dsp:sp>
    <dsp:sp modelId="{A3037907-F994-3C4C-809A-011525D90D2F}">
      <dsp:nvSpPr>
        <dsp:cNvPr id="0" name=""/>
        <dsp:cNvSpPr/>
      </dsp:nvSpPr>
      <dsp:spPr>
        <a:xfrm>
          <a:off x="4285629" y="3499775"/>
          <a:ext cx="3482925" cy="208975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66" tIns="179144" rIns="170666" bIns="179144" numCol="1" spcCol="1270" anchor="ctr" anchorCtr="0">
          <a:noAutofit/>
        </a:bodyPr>
        <a:lstStyle/>
        <a:p>
          <a:pPr marL="0" lvl="0" indent="0" algn="ctr" defTabSz="800100">
            <a:lnSpc>
              <a:spcPct val="90000"/>
            </a:lnSpc>
            <a:spcBef>
              <a:spcPct val="0"/>
            </a:spcBef>
            <a:spcAft>
              <a:spcPct val="35000"/>
            </a:spcAft>
            <a:buNone/>
          </a:pPr>
          <a:r>
            <a:rPr lang="en-US" sz="1800" b="1" kern="1200"/>
            <a:t>Playing like this makes you a smarter, more consistent, winning player who understands the game and plays better % tennis.</a:t>
          </a:r>
          <a:endParaRPr lang="en-US" sz="1800" kern="1200"/>
        </a:p>
      </dsp:txBody>
      <dsp:txXfrm>
        <a:off x="4285629" y="3499775"/>
        <a:ext cx="3482925" cy="20897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A11C4C-9571-2C41-A060-B6E44AC077F2}">
      <dsp:nvSpPr>
        <dsp:cNvPr id="0" name=""/>
        <dsp:cNvSpPr/>
      </dsp:nvSpPr>
      <dsp:spPr>
        <a:xfrm>
          <a:off x="0" y="34135"/>
          <a:ext cx="6736474" cy="288869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b="1" kern="1200"/>
            <a:t>HOLD THE LINE</a:t>
          </a:r>
          <a:endParaRPr lang="en-US" sz="4100" kern="1200"/>
        </a:p>
      </dsp:txBody>
      <dsp:txXfrm>
        <a:off x="141014" y="175149"/>
        <a:ext cx="6454446" cy="2606665"/>
      </dsp:txXfrm>
    </dsp:sp>
    <dsp:sp modelId="{29BF9BD8-E2C9-A34F-AAF9-F055A576D594}">
      <dsp:nvSpPr>
        <dsp:cNvPr id="0" name=""/>
        <dsp:cNvSpPr/>
      </dsp:nvSpPr>
      <dsp:spPr>
        <a:xfrm>
          <a:off x="0" y="3040909"/>
          <a:ext cx="6736474" cy="2888693"/>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b="1" kern="1200"/>
            <a:t>When you are wide and coming to the net – you need to hit down the line to keep the ball in front of you.</a:t>
          </a:r>
          <a:endParaRPr lang="en-US" sz="4100" kern="1200"/>
        </a:p>
      </dsp:txBody>
      <dsp:txXfrm>
        <a:off x="141014" y="3181923"/>
        <a:ext cx="6454446" cy="260666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1626C5-2769-A542-89C6-C469718EAD9E}" type="datetimeFigureOut">
              <a:rPr lang="en-US" smtClean="0"/>
              <a:t>1/6/26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1EB996-FE8A-F64A-84B4-632ADE8E1B61}" type="slidenum">
              <a:rPr lang="en-US" smtClean="0"/>
              <a:t>‹#›</a:t>
            </a:fld>
            <a:endParaRPr lang="en-US"/>
          </a:p>
        </p:txBody>
      </p:sp>
    </p:spTree>
    <p:extLst>
      <p:ext uri="{BB962C8B-B14F-4D97-AF65-F5344CB8AC3E}">
        <p14:creationId xmlns:p14="http://schemas.microsoft.com/office/powerpoint/2010/main" val="1616965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1EB996-FE8A-F64A-84B4-632ADE8E1B61}" type="slidenum">
              <a:rPr lang="en-US" smtClean="0"/>
              <a:t>1</a:t>
            </a:fld>
            <a:endParaRPr lang="en-US"/>
          </a:p>
        </p:txBody>
      </p:sp>
    </p:spTree>
    <p:extLst>
      <p:ext uri="{BB962C8B-B14F-4D97-AF65-F5344CB8AC3E}">
        <p14:creationId xmlns:p14="http://schemas.microsoft.com/office/powerpoint/2010/main" val="2829210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1EB996-FE8A-F64A-84B4-632ADE8E1B61}" type="slidenum">
              <a:rPr lang="en-US" smtClean="0"/>
              <a:t>3</a:t>
            </a:fld>
            <a:endParaRPr lang="en-US"/>
          </a:p>
        </p:txBody>
      </p:sp>
    </p:spTree>
    <p:extLst>
      <p:ext uri="{BB962C8B-B14F-4D97-AF65-F5344CB8AC3E}">
        <p14:creationId xmlns:p14="http://schemas.microsoft.com/office/powerpoint/2010/main" val="2357561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1EB996-FE8A-F64A-84B4-632ADE8E1B61}" type="slidenum">
              <a:rPr lang="en-US" smtClean="0"/>
              <a:t>4</a:t>
            </a:fld>
            <a:endParaRPr lang="en-US"/>
          </a:p>
        </p:txBody>
      </p:sp>
    </p:spTree>
    <p:extLst>
      <p:ext uri="{BB962C8B-B14F-4D97-AF65-F5344CB8AC3E}">
        <p14:creationId xmlns:p14="http://schemas.microsoft.com/office/powerpoint/2010/main" val="497144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1EB996-FE8A-F64A-84B4-632ADE8E1B61}" type="slidenum">
              <a:rPr lang="en-US" smtClean="0"/>
              <a:t>5</a:t>
            </a:fld>
            <a:endParaRPr lang="en-US"/>
          </a:p>
        </p:txBody>
      </p:sp>
    </p:spTree>
    <p:extLst>
      <p:ext uri="{BB962C8B-B14F-4D97-AF65-F5344CB8AC3E}">
        <p14:creationId xmlns:p14="http://schemas.microsoft.com/office/powerpoint/2010/main" val="2973754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1EB996-FE8A-F64A-84B4-632ADE8E1B61}" type="slidenum">
              <a:rPr lang="en-US" smtClean="0"/>
              <a:t>6</a:t>
            </a:fld>
            <a:endParaRPr lang="en-US"/>
          </a:p>
        </p:txBody>
      </p:sp>
    </p:spTree>
    <p:extLst>
      <p:ext uri="{BB962C8B-B14F-4D97-AF65-F5344CB8AC3E}">
        <p14:creationId xmlns:p14="http://schemas.microsoft.com/office/powerpoint/2010/main" val="276679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1EB996-FE8A-F64A-84B4-632ADE8E1B61}" type="slidenum">
              <a:rPr lang="en-US" smtClean="0"/>
              <a:t>7</a:t>
            </a:fld>
            <a:endParaRPr lang="en-US"/>
          </a:p>
        </p:txBody>
      </p:sp>
    </p:spTree>
    <p:extLst>
      <p:ext uri="{BB962C8B-B14F-4D97-AF65-F5344CB8AC3E}">
        <p14:creationId xmlns:p14="http://schemas.microsoft.com/office/powerpoint/2010/main" val="433961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1EB996-FE8A-F64A-84B4-632ADE8E1B61}" type="slidenum">
              <a:rPr lang="en-US" smtClean="0"/>
              <a:t>20</a:t>
            </a:fld>
            <a:endParaRPr lang="en-US"/>
          </a:p>
        </p:txBody>
      </p:sp>
    </p:spTree>
    <p:extLst>
      <p:ext uri="{BB962C8B-B14F-4D97-AF65-F5344CB8AC3E}">
        <p14:creationId xmlns:p14="http://schemas.microsoft.com/office/powerpoint/2010/main" val="1718719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1EB996-FE8A-F64A-84B4-632ADE8E1B61}" type="slidenum">
              <a:rPr lang="en-US" smtClean="0"/>
              <a:t>21</a:t>
            </a:fld>
            <a:endParaRPr lang="en-US"/>
          </a:p>
        </p:txBody>
      </p:sp>
    </p:spTree>
    <p:extLst>
      <p:ext uri="{BB962C8B-B14F-4D97-AF65-F5344CB8AC3E}">
        <p14:creationId xmlns:p14="http://schemas.microsoft.com/office/powerpoint/2010/main" val="1177851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1EB996-FE8A-F64A-84B4-632ADE8E1B61}" type="slidenum">
              <a:rPr lang="en-US" smtClean="0"/>
              <a:t>32</a:t>
            </a:fld>
            <a:endParaRPr lang="en-US"/>
          </a:p>
        </p:txBody>
      </p:sp>
    </p:spTree>
    <p:extLst>
      <p:ext uri="{BB962C8B-B14F-4D97-AF65-F5344CB8AC3E}">
        <p14:creationId xmlns:p14="http://schemas.microsoft.com/office/powerpoint/2010/main" val="3983833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1EB996-FE8A-F64A-84B4-632ADE8E1B61}" type="slidenum">
              <a:rPr lang="en-US" smtClean="0"/>
              <a:t>64</a:t>
            </a:fld>
            <a:endParaRPr lang="en-US"/>
          </a:p>
        </p:txBody>
      </p:sp>
    </p:spTree>
    <p:extLst>
      <p:ext uri="{BB962C8B-B14F-4D97-AF65-F5344CB8AC3E}">
        <p14:creationId xmlns:p14="http://schemas.microsoft.com/office/powerpoint/2010/main" val="4004117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0509BE5-7954-1949-B127-7972EED2CA5A}" type="datetimeFigureOut">
              <a:rPr lang="en-US" smtClean="0"/>
              <a:t>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721870-98B4-EE40-81CF-21835EB2C6BF}" type="slidenum">
              <a:rPr lang="en-US" smtClean="0"/>
              <a:t>‹#›</a:t>
            </a:fld>
            <a:endParaRPr lang="en-US"/>
          </a:p>
        </p:txBody>
      </p:sp>
    </p:spTree>
    <p:extLst>
      <p:ext uri="{BB962C8B-B14F-4D97-AF65-F5344CB8AC3E}">
        <p14:creationId xmlns:p14="http://schemas.microsoft.com/office/powerpoint/2010/main" val="827701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509BE5-7954-1949-B127-7972EED2CA5A}" type="datetimeFigureOut">
              <a:rPr lang="en-US" smtClean="0"/>
              <a:t>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721870-98B4-EE40-81CF-21835EB2C6BF}" type="slidenum">
              <a:rPr lang="en-US" smtClean="0"/>
              <a:t>‹#›</a:t>
            </a:fld>
            <a:endParaRPr lang="en-US"/>
          </a:p>
        </p:txBody>
      </p:sp>
    </p:spTree>
    <p:extLst>
      <p:ext uri="{BB962C8B-B14F-4D97-AF65-F5344CB8AC3E}">
        <p14:creationId xmlns:p14="http://schemas.microsoft.com/office/powerpoint/2010/main" val="1925428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509BE5-7954-1949-B127-7972EED2CA5A}" type="datetimeFigureOut">
              <a:rPr lang="en-US" smtClean="0"/>
              <a:t>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721870-98B4-EE40-81CF-21835EB2C6BF}" type="slidenum">
              <a:rPr lang="en-US" smtClean="0"/>
              <a:t>‹#›</a:t>
            </a:fld>
            <a:endParaRPr lang="en-US"/>
          </a:p>
        </p:txBody>
      </p:sp>
    </p:spTree>
    <p:extLst>
      <p:ext uri="{BB962C8B-B14F-4D97-AF65-F5344CB8AC3E}">
        <p14:creationId xmlns:p14="http://schemas.microsoft.com/office/powerpoint/2010/main" val="237420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509BE5-7954-1949-B127-7972EED2CA5A}" type="datetimeFigureOut">
              <a:rPr lang="en-US" smtClean="0"/>
              <a:t>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721870-98B4-EE40-81CF-21835EB2C6BF}" type="slidenum">
              <a:rPr lang="en-US" smtClean="0"/>
              <a:t>‹#›</a:t>
            </a:fld>
            <a:endParaRPr lang="en-US"/>
          </a:p>
        </p:txBody>
      </p:sp>
    </p:spTree>
    <p:extLst>
      <p:ext uri="{BB962C8B-B14F-4D97-AF65-F5344CB8AC3E}">
        <p14:creationId xmlns:p14="http://schemas.microsoft.com/office/powerpoint/2010/main" val="296668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0509BE5-7954-1949-B127-7972EED2CA5A}" type="datetimeFigureOut">
              <a:rPr lang="en-US" smtClean="0"/>
              <a:t>1/6/26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721870-98B4-EE40-81CF-21835EB2C6BF}" type="slidenum">
              <a:rPr lang="en-US" smtClean="0"/>
              <a:t>‹#›</a:t>
            </a:fld>
            <a:endParaRPr lang="en-US"/>
          </a:p>
        </p:txBody>
      </p:sp>
    </p:spTree>
    <p:extLst>
      <p:ext uri="{BB962C8B-B14F-4D97-AF65-F5344CB8AC3E}">
        <p14:creationId xmlns:p14="http://schemas.microsoft.com/office/powerpoint/2010/main" val="1797380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0509BE5-7954-1949-B127-7972EED2CA5A}" type="datetimeFigureOut">
              <a:rPr lang="en-US" smtClean="0"/>
              <a:t>1/6/26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721870-98B4-EE40-81CF-21835EB2C6BF}" type="slidenum">
              <a:rPr lang="en-US" smtClean="0"/>
              <a:t>‹#›</a:t>
            </a:fld>
            <a:endParaRPr lang="en-US"/>
          </a:p>
        </p:txBody>
      </p:sp>
    </p:spTree>
    <p:extLst>
      <p:ext uri="{BB962C8B-B14F-4D97-AF65-F5344CB8AC3E}">
        <p14:creationId xmlns:p14="http://schemas.microsoft.com/office/powerpoint/2010/main" val="2063740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509BE5-7954-1949-B127-7972EED2CA5A}" type="datetimeFigureOut">
              <a:rPr lang="en-US" smtClean="0"/>
              <a:t>1/6/26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721870-98B4-EE40-81CF-21835EB2C6BF}" type="slidenum">
              <a:rPr lang="en-US" smtClean="0"/>
              <a:t>‹#›</a:t>
            </a:fld>
            <a:endParaRPr lang="en-US"/>
          </a:p>
        </p:txBody>
      </p:sp>
    </p:spTree>
    <p:extLst>
      <p:ext uri="{BB962C8B-B14F-4D97-AF65-F5344CB8AC3E}">
        <p14:creationId xmlns:p14="http://schemas.microsoft.com/office/powerpoint/2010/main" val="1272688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0509BE5-7954-1949-B127-7972EED2CA5A}" type="datetimeFigureOut">
              <a:rPr lang="en-US" smtClean="0"/>
              <a:t>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721870-98B4-EE40-81CF-21835EB2C6BF}" type="slidenum">
              <a:rPr lang="en-US" smtClean="0"/>
              <a:t>‹#›</a:t>
            </a:fld>
            <a:endParaRPr lang="en-US"/>
          </a:p>
        </p:txBody>
      </p:sp>
    </p:spTree>
    <p:extLst>
      <p:ext uri="{BB962C8B-B14F-4D97-AF65-F5344CB8AC3E}">
        <p14:creationId xmlns:p14="http://schemas.microsoft.com/office/powerpoint/2010/main" val="1131890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0509BE5-7954-1949-B127-7972EED2CA5A}" type="datetimeFigureOut">
              <a:rPr lang="en-US" smtClean="0"/>
              <a:t>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721870-98B4-EE40-81CF-21835EB2C6BF}" type="slidenum">
              <a:rPr lang="en-US" smtClean="0"/>
              <a:t>‹#›</a:t>
            </a:fld>
            <a:endParaRPr lang="en-US"/>
          </a:p>
        </p:txBody>
      </p:sp>
    </p:spTree>
    <p:extLst>
      <p:ext uri="{BB962C8B-B14F-4D97-AF65-F5344CB8AC3E}">
        <p14:creationId xmlns:p14="http://schemas.microsoft.com/office/powerpoint/2010/main" val="1268933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509BE5-7954-1949-B127-7972EED2CA5A}" type="datetimeFigureOut">
              <a:rPr lang="en-US" smtClean="0"/>
              <a:t>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721870-98B4-EE40-81CF-21835EB2C6BF}" type="slidenum">
              <a:rPr lang="en-US" smtClean="0"/>
              <a:t>‹#›</a:t>
            </a:fld>
            <a:endParaRPr lang="en-US"/>
          </a:p>
        </p:txBody>
      </p:sp>
    </p:spTree>
    <p:extLst>
      <p:ext uri="{BB962C8B-B14F-4D97-AF65-F5344CB8AC3E}">
        <p14:creationId xmlns:p14="http://schemas.microsoft.com/office/powerpoint/2010/main" val="308210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509BE5-7954-1949-B127-7972EED2CA5A}" type="datetimeFigureOut">
              <a:rPr lang="en-US" smtClean="0"/>
              <a:t>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721870-98B4-EE40-81CF-21835EB2C6BF}" type="slidenum">
              <a:rPr lang="en-US" smtClean="0"/>
              <a:t>‹#›</a:t>
            </a:fld>
            <a:endParaRPr lang="en-US"/>
          </a:p>
        </p:txBody>
      </p:sp>
    </p:spTree>
    <p:extLst>
      <p:ext uri="{BB962C8B-B14F-4D97-AF65-F5344CB8AC3E}">
        <p14:creationId xmlns:p14="http://schemas.microsoft.com/office/powerpoint/2010/main" val="371417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509BE5-7954-1949-B127-7972EED2CA5A}" type="datetimeFigureOut">
              <a:rPr lang="en-US" smtClean="0"/>
              <a:t>1/6/26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721870-98B4-EE40-81CF-21835EB2C6BF}" type="slidenum">
              <a:rPr lang="en-US" smtClean="0"/>
              <a:t>‹#›</a:t>
            </a:fld>
            <a:endParaRPr lang="en-US"/>
          </a:p>
        </p:txBody>
      </p:sp>
    </p:spTree>
    <p:extLst>
      <p:ext uri="{BB962C8B-B14F-4D97-AF65-F5344CB8AC3E}">
        <p14:creationId xmlns:p14="http://schemas.microsoft.com/office/powerpoint/2010/main" val="14127094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6.emf"/></Relationships>
</file>

<file path=ppt/slides/_rels/slide65.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package" Target="../embeddings/Microsoft_Word_Document1.docx"/><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0D443-387C-FC4A-9E04-ED19B2717B39}"/>
              </a:ext>
            </a:extLst>
          </p:cNvPr>
          <p:cNvSpPr>
            <a:spLocks noGrp="1"/>
          </p:cNvSpPr>
          <p:nvPr>
            <p:ph type="title"/>
          </p:nvPr>
        </p:nvSpPr>
        <p:spPr>
          <a:xfrm>
            <a:off x="2280061" y="30318"/>
            <a:ext cx="8495516" cy="1350247"/>
          </a:xfrm>
        </p:spPr>
        <p:txBody>
          <a:bodyPr>
            <a:normAutofit/>
          </a:bodyPr>
          <a:lstStyle/>
          <a:p>
            <a:pPr algn="ctr"/>
            <a:r>
              <a:rPr lang="en-US" b="1" dirty="0">
                <a:solidFill>
                  <a:srgbClr val="FF0000"/>
                </a:solidFill>
                <a:latin typeface="Arial" panose="020B0604020202020204" pitchFamily="34" charset="0"/>
                <a:cs typeface="Arial" panose="020B0604020202020204" pitchFamily="34" charset="0"/>
              </a:rPr>
              <a:t>SINGLES RULES</a:t>
            </a:r>
            <a:br>
              <a:rPr lang="en-US" sz="7200" b="1" dirty="0">
                <a:solidFill>
                  <a:srgbClr val="FF0000"/>
                </a:solidFill>
                <a:latin typeface="Arial" panose="020B0604020202020204" pitchFamily="34" charset="0"/>
                <a:cs typeface="Arial" panose="020B0604020202020204" pitchFamily="34" charset="0"/>
              </a:rPr>
            </a:br>
            <a:r>
              <a:rPr lang="en-US" sz="2000" b="1" dirty="0">
                <a:solidFill>
                  <a:srgbClr val="FF0000"/>
                </a:solidFill>
                <a:latin typeface="Arial" panose="020B0604020202020204" pitchFamily="34" charset="0"/>
                <a:cs typeface="Arial" panose="020B0604020202020204" pitchFamily="34" charset="0"/>
              </a:rPr>
              <a:t>Raising your tennis IQ</a:t>
            </a:r>
          </a:p>
        </p:txBody>
      </p:sp>
      <p:pic>
        <p:nvPicPr>
          <p:cNvPr id="4" name="Picture 3" descr="A diagram of a tennis player's pyramid with Mediterranean Sea in the background&#10;&#10;AI-generated content may be incorrect.">
            <a:extLst>
              <a:ext uri="{FF2B5EF4-FFF2-40B4-BE49-F238E27FC236}">
                <a16:creationId xmlns:a16="http://schemas.microsoft.com/office/drawing/2014/main" id="{D06CE679-B404-8A46-C2E7-D7341C5EB096}"/>
              </a:ext>
            </a:extLst>
          </p:cNvPr>
          <p:cNvPicPr>
            <a:picLocks noChangeAspect="1"/>
          </p:cNvPicPr>
          <p:nvPr/>
        </p:nvPicPr>
        <p:blipFill>
          <a:blip r:embed="rId3"/>
          <a:stretch>
            <a:fillRect/>
          </a:stretch>
        </p:blipFill>
        <p:spPr>
          <a:xfrm>
            <a:off x="3577556" y="1610590"/>
            <a:ext cx="5036887" cy="5051089"/>
          </a:xfrm>
          <a:prstGeom prst="rect">
            <a:avLst/>
          </a:prstGeom>
        </p:spPr>
      </p:pic>
    </p:spTree>
    <p:extLst>
      <p:ext uri="{BB962C8B-B14F-4D97-AF65-F5344CB8AC3E}">
        <p14:creationId xmlns:p14="http://schemas.microsoft.com/office/powerpoint/2010/main" val="452469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06C8608-0BCB-C3DB-6D81-F420BD1F27A6}"/>
              </a:ext>
            </a:extLst>
          </p:cNvPr>
          <p:cNvSpPr>
            <a:spLocks noGrp="1"/>
          </p:cNvSpPr>
          <p:nvPr>
            <p:ph idx="1"/>
          </p:nvPr>
        </p:nvSpPr>
        <p:spPr>
          <a:xfrm>
            <a:off x="459346" y="1590741"/>
            <a:ext cx="10636285" cy="5260568"/>
          </a:xfrm>
        </p:spPr>
        <p:txBody>
          <a:bodyPr anchor="ctr">
            <a:normAutofit fontScale="25000" lnSpcReduction="20000"/>
          </a:bodyPr>
          <a:lstStyle/>
          <a:p>
            <a:endParaRPr lang="en-US" sz="500" dirty="0"/>
          </a:p>
          <a:p>
            <a:pPr marL="342900" indent="-342900">
              <a:buFont typeface="+mj-lt"/>
              <a:buAutoNum type="arabicPeriod"/>
            </a:pPr>
            <a:r>
              <a:rPr lang="en-US" sz="4300" b="1" dirty="0">
                <a:latin typeface="Arial" panose="020B0604020202020204" pitchFamily="34" charset="0"/>
                <a:cs typeface="Arial" panose="020B0604020202020204" pitchFamily="34" charset="0"/>
              </a:rPr>
              <a:t>Agg margin (winners and errors)</a:t>
            </a:r>
          </a:p>
          <a:p>
            <a:pPr marL="342900" indent="-342900">
              <a:buFont typeface="+mj-lt"/>
              <a:buAutoNum type="arabicPeriod"/>
            </a:pPr>
            <a:r>
              <a:rPr lang="en-US" sz="4300" b="1" dirty="0">
                <a:latin typeface="Arial" panose="020B0604020202020204" pitchFamily="34" charset="0"/>
                <a:cs typeface="Arial" panose="020B0604020202020204" pitchFamily="34" charset="0"/>
              </a:rPr>
              <a:t>First serve in vs second serve in</a:t>
            </a:r>
          </a:p>
          <a:p>
            <a:pPr marL="342900" indent="-342900">
              <a:buFont typeface="+mj-lt"/>
              <a:buAutoNum type="arabicPeriod"/>
            </a:pPr>
            <a:r>
              <a:rPr lang="en-US" sz="4300" b="1" dirty="0">
                <a:latin typeface="Arial" panose="020B0604020202020204" pitchFamily="34" charset="0"/>
                <a:cs typeface="Arial" panose="020B0604020202020204" pitchFamily="34" charset="0"/>
              </a:rPr>
              <a:t>Serve + 1 Patterns</a:t>
            </a:r>
          </a:p>
          <a:p>
            <a:pPr marL="342900" indent="-342900">
              <a:buFont typeface="+mj-lt"/>
              <a:buAutoNum type="arabicPeriod"/>
            </a:pPr>
            <a:r>
              <a:rPr lang="en-US" sz="4300" b="1" dirty="0">
                <a:latin typeface="Arial" panose="020B0604020202020204" pitchFamily="34" charset="0"/>
                <a:cs typeface="Arial" panose="020B0604020202020204" pitchFamily="34" charset="0"/>
              </a:rPr>
              <a:t>Forcing and error</a:t>
            </a:r>
          </a:p>
          <a:p>
            <a:pPr marL="342900" indent="-342900">
              <a:buFont typeface="+mj-lt"/>
              <a:buAutoNum type="arabicPeriod"/>
            </a:pPr>
            <a:r>
              <a:rPr lang="en-US" sz="4300" b="1" dirty="0">
                <a:latin typeface="Arial" panose="020B0604020202020204" pitchFamily="34" charset="0"/>
                <a:cs typeface="Arial" panose="020B0604020202020204" pitchFamily="34" charset="0"/>
              </a:rPr>
              <a:t>Returns</a:t>
            </a:r>
          </a:p>
          <a:p>
            <a:pPr marL="342900" indent="-342900">
              <a:buFont typeface="+mj-lt"/>
              <a:buAutoNum type="arabicPeriod"/>
            </a:pPr>
            <a:r>
              <a:rPr lang="en-US" sz="4300" b="1" dirty="0">
                <a:latin typeface="Arial" panose="020B0604020202020204" pitchFamily="34" charset="0"/>
                <a:cs typeface="Arial" panose="020B0604020202020204" pitchFamily="34" charset="0"/>
              </a:rPr>
              <a:t>Attack second serves</a:t>
            </a:r>
          </a:p>
          <a:p>
            <a:pPr marL="342900" indent="-342900">
              <a:buFont typeface="+mj-lt"/>
              <a:buAutoNum type="arabicPeriod"/>
            </a:pPr>
            <a:r>
              <a:rPr lang="en-US" sz="4300" b="1" dirty="0">
                <a:latin typeface="Arial" panose="020B0604020202020204" pitchFamily="34" charset="0"/>
                <a:cs typeface="Arial" panose="020B0604020202020204" pitchFamily="34" charset="0"/>
              </a:rPr>
              <a:t>Serve plus FH</a:t>
            </a:r>
          </a:p>
          <a:p>
            <a:pPr marL="342900" indent="-342900">
              <a:buFont typeface="+mj-lt"/>
              <a:buAutoNum type="arabicPeriod"/>
            </a:pPr>
            <a:r>
              <a:rPr lang="en-US" sz="4300" b="1" dirty="0">
                <a:latin typeface="Arial" panose="020B0604020202020204" pitchFamily="34" charset="0"/>
                <a:cs typeface="Arial" panose="020B0604020202020204" pitchFamily="34" charset="0"/>
              </a:rPr>
              <a:t>FH – Inside In - Out</a:t>
            </a:r>
          </a:p>
          <a:p>
            <a:pPr marL="342900" indent="-342900">
              <a:buFont typeface="+mj-lt"/>
              <a:buAutoNum type="arabicPeriod"/>
            </a:pPr>
            <a:r>
              <a:rPr lang="en-US" sz="4300" b="1" dirty="0">
                <a:latin typeface="Arial" panose="020B0604020202020204" pitchFamily="34" charset="0"/>
                <a:cs typeface="Arial" panose="020B0604020202020204" pitchFamily="34" charset="0"/>
              </a:rPr>
              <a:t>Weapon vs weakness</a:t>
            </a:r>
          </a:p>
          <a:p>
            <a:pPr marL="342900" indent="-342900">
              <a:buFont typeface="+mj-lt"/>
              <a:buAutoNum type="arabicPeriod"/>
            </a:pPr>
            <a:r>
              <a:rPr lang="en-US" sz="4300" b="1" dirty="0">
                <a:latin typeface="Arial" panose="020B0604020202020204" pitchFamily="34" charset="0"/>
                <a:cs typeface="Arial" panose="020B0604020202020204" pitchFamily="34" charset="0"/>
              </a:rPr>
              <a:t>8 ways to force an error</a:t>
            </a:r>
          </a:p>
          <a:p>
            <a:pPr marL="342900" indent="-342900">
              <a:buFont typeface="+mj-lt"/>
              <a:buAutoNum type="arabicPeriod"/>
            </a:pPr>
            <a:r>
              <a:rPr lang="en-US" sz="4300" b="1" dirty="0">
                <a:latin typeface="Arial" panose="020B0604020202020204" pitchFamily="34" charset="0"/>
                <a:cs typeface="Arial" panose="020B0604020202020204" pitchFamily="34" charset="0"/>
              </a:rPr>
              <a:t>Dropshots / short slice</a:t>
            </a:r>
          </a:p>
          <a:p>
            <a:pPr marL="342900" indent="-342900">
              <a:buFont typeface="+mj-lt"/>
              <a:buAutoNum type="arabicPeriod"/>
            </a:pPr>
            <a:r>
              <a:rPr lang="en-US" sz="4300" b="1" dirty="0">
                <a:latin typeface="Arial" panose="020B0604020202020204" pitchFamily="34" charset="0"/>
                <a:cs typeface="Arial" panose="020B0604020202020204" pitchFamily="34" charset="0"/>
              </a:rPr>
              <a:t>Passing shots</a:t>
            </a:r>
          </a:p>
          <a:p>
            <a:pPr marL="342900" indent="-342900">
              <a:buFont typeface="+mj-lt"/>
              <a:buAutoNum type="arabicPeriod"/>
            </a:pPr>
            <a:r>
              <a:rPr lang="en-US" sz="4300" b="1" dirty="0">
                <a:latin typeface="Arial" panose="020B0604020202020204" pitchFamily="34" charset="0"/>
                <a:cs typeface="Arial" panose="020B0604020202020204" pitchFamily="34" charset="0"/>
              </a:rPr>
              <a:t>Side T</a:t>
            </a:r>
          </a:p>
          <a:p>
            <a:pPr marL="342900" indent="-342900">
              <a:buFont typeface="+mj-lt"/>
              <a:buAutoNum type="arabicPeriod"/>
            </a:pPr>
            <a:r>
              <a:rPr lang="en-US" sz="4300" b="1" dirty="0">
                <a:latin typeface="Arial" panose="020B0604020202020204" pitchFamily="34" charset="0"/>
                <a:cs typeface="Arial" panose="020B0604020202020204" pitchFamily="34" charset="0"/>
              </a:rPr>
              <a:t>Serve and volley 20%</a:t>
            </a:r>
          </a:p>
          <a:p>
            <a:pPr marL="342900" indent="-342900">
              <a:buFont typeface="+mj-lt"/>
              <a:buAutoNum type="arabicPeriod"/>
            </a:pPr>
            <a:r>
              <a:rPr lang="en-US" sz="4300" b="1" dirty="0">
                <a:latin typeface="Arial" panose="020B0604020202020204" pitchFamily="34" charset="0"/>
                <a:cs typeface="Arial" panose="020B0604020202020204" pitchFamily="34" charset="0"/>
              </a:rPr>
              <a:t>Positioning</a:t>
            </a:r>
          </a:p>
          <a:p>
            <a:pPr marL="342900" indent="-342900">
              <a:buFont typeface="+mj-lt"/>
              <a:buAutoNum type="arabicPeriod"/>
            </a:pPr>
            <a:r>
              <a:rPr lang="en-US" sz="4300" b="1" dirty="0">
                <a:latin typeface="Arial" panose="020B0604020202020204" pitchFamily="34" charset="0"/>
                <a:cs typeface="Arial" panose="020B0604020202020204" pitchFamily="34" charset="0"/>
              </a:rPr>
              <a:t>Basic patterns / 1-2 combos</a:t>
            </a:r>
          </a:p>
          <a:p>
            <a:pPr marL="342900" indent="-342900">
              <a:buFont typeface="+mj-lt"/>
              <a:buAutoNum type="arabicPeriod"/>
            </a:pPr>
            <a:r>
              <a:rPr lang="en-US" sz="4300" b="1" dirty="0">
                <a:latin typeface="Arial" panose="020B0604020202020204" pitchFamily="34" charset="0"/>
                <a:cs typeface="Arial" panose="020B0604020202020204" pitchFamily="34" charset="0"/>
              </a:rPr>
              <a:t>First volley and alternatives</a:t>
            </a:r>
          </a:p>
          <a:p>
            <a:pPr marL="342900" indent="-342900">
              <a:buFont typeface="+mj-lt"/>
              <a:buAutoNum type="arabicPeriod"/>
            </a:pPr>
            <a:r>
              <a:rPr lang="en-US" sz="4300" b="1" dirty="0">
                <a:latin typeface="Arial" panose="020B0604020202020204" pitchFamily="34" charset="0"/>
                <a:cs typeface="Arial" panose="020B0604020202020204" pitchFamily="34" charset="0"/>
              </a:rPr>
              <a:t>First exchanges 1-4 shots, 5-9 meat of the point, 9+ shots</a:t>
            </a:r>
          </a:p>
          <a:p>
            <a:pPr marL="342900" indent="-342900">
              <a:buFont typeface="+mj-lt"/>
              <a:buAutoNum type="arabicPeriod"/>
            </a:pPr>
            <a:r>
              <a:rPr lang="en-US" sz="4300" b="1" dirty="0">
                <a:latin typeface="Arial" panose="020B0604020202020204" pitchFamily="34" charset="0"/>
                <a:cs typeface="Arial" panose="020B0604020202020204" pitchFamily="34" charset="0"/>
              </a:rPr>
              <a:t>3 zones of the court</a:t>
            </a:r>
          </a:p>
          <a:p>
            <a:pPr marL="342900" indent="-342900">
              <a:buFont typeface="+mj-lt"/>
              <a:buAutoNum type="arabicPeriod"/>
            </a:pPr>
            <a:r>
              <a:rPr lang="en-US" sz="4300" b="1" dirty="0">
                <a:latin typeface="Arial" panose="020B0604020202020204" pitchFamily="34" charset="0"/>
                <a:cs typeface="Arial" panose="020B0604020202020204" pitchFamily="34" charset="0"/>
              </a:rPr>
              <a:t>Approaching the net</a:t>
            </a:r>
          </a:p>
          <a:p>
            <a:pPr marL="342900" indent="-342900">
              <a:buFont typeface="+mj-lt"/>
              <a:buAutoNum type="arabicPeriod"/>
            </a:pPr>
            <a:r>
              <a:rPr lang="en-US" sz="4300" b="1" dirty="0">
                <a:latin typeface="Arial" panose="020B0604020202020204" pitchFamily="34" charset="0"/>
                <a:cs typeface="Arial" panose="020B0604020202020204" pitchFamily="34" charset="0"/>
              </a:rPr>
              <a:t>7 target areas / tactical court</a:t>
            </a:r>
          </a:p>
          <a:p>
            <a:endParaRPr lang="en-US" sz="500" dirty="0"/>
          </a:p>
        </p:txBody>
      </p:sp>
      <p:sp>
        <p:nvSpPr>
          <p:cNvPr id="5" name="TextBox 4">
            <a:extLst>
              <a:ext uri="{FF2B5EF4-FFF2-40B4-BE49-F238E27FC236}">
                <a16:creationId xmlns:a16="http://schemas.microsoft.com/office/drawing/2014/main" id="{4B76F293-1265-E797-6906-479C5BF830FE}"/>
              </a:ext>
            </a:extLst>
          </p:cNvPr>
          <p:cNvSpPr txBox="1"/>
          <p:nvPr/>
        </p:nvSpPr>
        <p:spPr>
          <a:xfrm>
            <a:off x="3016333" y="403760"/>
            <a:ext cx="5973288" cy="584775"/>
          </a:xfrm>
          <a:prstGeom prst="rect">
            <a:avLst/>
          </a:prstGeom>
          <a:noFill/>
        </p:spPr>
        <p:txBody>
          <a:bodyPr wrap="square" rtlCol="0">
            <a:spAutoFit/>
          </a:bodyPr>
          <a:lstStyle/>
          <a:p>
            <a:pPr marL="0" indent="0">
              <a:buNone/>
            </a:pPr>
            <a:r>
              <a:rPr lang="en-US" sz="1800" dirty="0">
                <a:latin typeface="Arial" panose="020B0604020202020204" pitchFamily="34" charset="0"/>
                <a:cs typeface="Arial" panose="020B0604020202020204" pitchFamily="34" charset="0"/>
              </a:rPr>
              <a:t> </a:t>
            </a:r>
            <a:r>
              <a:rPr lang="en-US" sz="3200" b="1" dirty="0">
                <a:solidFill>
                  <a:schemeClr val="bg1"/>
                </a:solidFill>
                <a:latin typeface="Arial" panose="020B0604020202020204" pitchFamily="34" charset="0"/>
                <a:cs typeface="Arial" panose="020B0604020202020204" pitchFamily="34" charset="0"/>
              </a:rPr>
              <a:t>Good Singles Tennis IQ</a:t>
            </a:r>
          </a:p>
        </p:txBody>
      </p:sp>
    </p:spTree>
    <p:extLst>
      <p:ext uri="{BB962C8B-B14F-4D97-AF65-F5344CB8AC3E}">
        <p14:creationId xmlns:p14="http://schemas.microsoft.com/office/powerpoint/2010/main" val="2842101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C3BC7E6-CD1B-E2B3-F6E5-E510FC085432}"/>
              </a:ext>
            </a:extLst>
          </p:cNvPr>
          <p:cNvSpPr>
            <a:spLocks noGrp="1"/>
          </p:cNvSpPr>
          <p:nvPr>
            <p:ph idx="1"/>
          </p:nvPr>
        </p:nvSpPr>
        <p:spPr>
          <a:xfrm>
            <a:off x="459350" y="1848965"/>
            <a:ext cx="9724031" cy="3683358"/>
          </a:xfrm>
        </p:spPr>
        <p:txBody>
          <a:bodyPr anchor="ctr">
            <a:normAutofit/>
          </a:bodyPr>
          <a:lstStyle/>
          <a:p>
            <a:pPr marL="0" indent="0">
              <a:buNone/>
            </a:pPr>
            <a:r>
              <a:rPr lang="en-US" sz="1400" b="1" dirty="0">
                <a:latin typeface="Arial" panose="020B0604020202020204" pitchFamily="34" charset="0"/>
                <a:cs typeface="Arial" panose="020B0604020202020204" pitchFamily="34" charset="0"/>
              </a:rPr>
              <a:t>22-Control center</a:t>
            </a:r>
          </a:p>
          <a:p>
            <a:pPr marL="0" indent="0">
              <a:buNone/>
            </a:pPr>
            <a:r>
              <a:rPr lang="en-US" sz="1400" b="1" dirty="0">
                <a:latin typeface="Arial" panose="020B0604020202020204" pitchFamily="34" charset="0"/>
                <a:cs typeface="Arial" panose="020B0604020202020204" pitchFamily="34" charset="0"/>
              </a:rPr>
              <a:t>23-Directionals – 4 foundations</a:t>
            </a:r>
          </a:p>
          <a:p>
            <a:pPr marL="0" indent="0">
              <a:buNone/>
            </a:pPr>
            <a:r>
              <a:rPr lang="en-US" sz="1400" b="1" dirty="0">
                <a:latin typeface="Arial" panose="020B0604020202020204" pitchFamily="34" charset="0"/>
                <a:cs typeface="Arial" panose="020B0604020202020204" pitchFamily="34" charset="0"/>
              </a:rPr>
              <a:t>24-Tempo</a:t>
            </a:r>
          </a:p>
          <a:p>
            <a:pPr marL="0" indent="0">
              <a:buNone/>
            </a:pPr>
            <a:r>
              <a:rPr lang="en-US" sz="1400" b="1" dirty="0">
                <a:latin typeface="Arial" panose="020B0604020202020204" pitchFamily="34" charset="0"/>
                <a:cs typeface="Arial" panose="020B0604020202020204" pitchFamily="34" charset="0"/>
              </a:rPr>
              <a:t>25-Tactics – 70-30 rule</a:t>
            </a:r>
          </a:p>
          <a:p>
            <a:pPr marL="0" indent="0">
              <a:buNone/>
            </a:pPr>
            <a:r>
              <a:rPr lang="en-US" sz="1400" b="1" dirty="0">
                <a:latin typeface="Arial" panose="020B0604020202020204" pitchFamily="34" charset="0"/>
                <a:cs typeface="Arial" panose="020B0604020202020204" pitchFamily="34" charset="0"/>
              </a:rPr>
              <a:t>26-DNO / OND</a:t>
            </a:r>
          </a:p>
          <a:p>
            <a:pPr marL="0" indent="0">
              <a:buNone/>
            </a:pPr>
            <a:r>
              <a:rPr lang="en-US" sz="1400" b="1" dirty="0">
                <a:latin typeface="Arial" panose="020B0604020202020204" pitchFamily="34" charset="0"/>
                <a:cs typeface="Arial" panose="020B0604020202020204" pitchFamily="34" charset="0"/>
              </a:rPr>
              <a:t>27-Hold the line</a:t>
            </a:r>
          </a:p>
          <a:p>
            <a:pPr marL="0" indent="0">
              <a:buNone/>
            </a:pPr>
            <a:r>
              <a:rPr lang="en-US" sz="1400" b="1" dirty="0">
                <a:latin typeface="Arial" panose="020B0604020202020204" pitchFamily="34" charset="0"/>
                <a:cs typeface="Arial" panose="020B0604020202020204" pitchFamily="34" charset="0"/>
              </a:rPr>
              <a:t>28-Changing gears (variety)</a:t>
            </a:r>
          </a:p>
          <a:p>
            <a:pPr marL="0" indent="0">
              <a:buNone/>
            </a:pPr>
            <a:r>
              <a:rPr lang="en-US" sz="1400" b="1" dirty="0">
                <a:latin typeface="Arial" panose="020B0604020202020204" pitchFamily="34" charset="0"/>
                <a:cs typeface="Arial" panose="020B0604020202020204" pitchFamily="34" charset="0"/>
              </a:rPr>
              <a:t>29-Power Scale</a:t>
            </a:r>
          </a:p>
          <a:p>
            <a:pPr marL="0" indent="0">
              <a:buNone/>
            </a:pPr>
            <a:r>
              <a:rPr lang="en-US" sz="1400" b="1" dirty="0">
                <a:latin typeface="Arial" panose="020B0604020202020204" pitchFamily="34" charset="0"/>
                <a:cs typeface="Arial" panose="020B0604020202020204" pitchFamily="34" charset="0"/>
              </a:rPr>
              <a:t>30-Short ball</a:t>
            </a:r>
          </a:p>
          <a:p>
            <a:pPr marL="0" indent="0">
              <a:buNone/>
            </a:pPr>
            <a:r>
              <a:rPr lang="en-US" sz="1400" b="1" dirty="0">
                <a:latin typeface="Arial" panose="020B0604020202020204" pitchFamily="34" charset="0"/>
                <a:cs typeface="Arial" panose="020B0604020202020204" pitchFamily="34" charset="0"/>
              </a:rPr>
              <a:t>31-Red orange yellow / Scoring in tennis</a:t>
            </a:r>
          </a:p>
          <a:p>
            <a:pPr marL="0" indent="0">
              <a:buNone/>
            </a:pPr>
            <a:r>
              <a:rPr lang="en-US" sz="1400" b="1" dirty="0">
                <a:latin typeface="Arial" panose="020B0604020202020204" pitchFamily="34" charset="0"/>
                <a:cs typeface="Arial" panose="020B0604020202020204" pitchFamily="34" charset="0"/>
              </a:rPr>
              <a:t>32-Momentum</a:t>
            </a:r>
          </a:p>
          <a:p>
            <a:endParaRPr lang="en-US" sz="1400" dirty="0"/>
          </a:p>
        </p:txBody>
      </p:sp>
      <p:sp>
        <p:nvSpPr>
          <p:cNvPr id="9" name="TextBox 8">
            <a:extLst>
              <a:ext uri="{FF2B5EF4-FFF2-40B4-BE49-F238E27FC236}">
                <a16:creationId xmlns:a16="http://schemas.microsoft.com/office/drawing/2014/main" id="{A5F05E5F-D2E3-E0E6-46A4-FB6056906179}"/>
              </a:ext>
            </a:extLst>
          </p:cNvPr>
          <p:cNvSpPr txBox="1"/>
          <p:nvPr/>
        </p:nvSpPr>
        <p:spPr>
          <a:xfrm>
            <a:off x="3016333" y="403760"/>
            <a:ext cx="5973288" cy="584775"/>
          </a:xfrm>
          <a:prstGeom prst="rect">
            <a:avLst/>
          </a:prstGeom>
          <a:noFill/>
        </p:spPr>
        <p:txBody>
          <a:bodyPr wrap="square" rtlCol="0">
            <a:spAutoFit/>
          </a:bodyPr>
          <a:lstStyle/>
          <a:p>
            <a:pPr marL="0" indent="0">
              <a:buNone/>
            </a:pPr>
            <a:r>
              <a:rPr lang="en-US" sz="1800" dirty="0">
                <a:latin typeface="Arial" panose="020B0604020202020204" pitchFamily="34" charset="0"/>
                <a:cs typeface="Arial" panose="020B0604020202020204" pitchFamily="34" charset="0"/>
              </a:rPr>
              <a:t> </a:t>
            </a:r>
            <a:r>
              <a:rPr lang="en-US" sz="3200" b="1" dirty="0">
                <a:solidFill>
                  <a:schemeClr val="bg1"/>
                </a:solidFill>
                <a:latin typeface="Arial" panose="020B0604020202020204" pitchFamily="34" charset="0"/>
                <a:cs typeface="Arial" panose="020B0604020202020204" pitchFamily="34" charset="0"/>
              </a:rPr>
              <a:t>Good Singles Tennis IQ</a:t>
            </a:r>
          </a:p>
        </p:txBody>
      </p:sp>
    </p:spTree>
    <p:extLst>
      <p:ext uri="{BB962C8B-B14F-4D97-AF65-F5344CB8AC3E}">
        <p14:creationId xmlns:p14="http://schemas.microsoft.com/office/powerpoint/2010/main" val="3490850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99713" y="248038"/>
            <a:ext cx="7063721" cy="1159200"/>
          </a:xfrm>
        </p:spPr>
        <p:txBody>
          <a:bodyPr anchor="ctr">
            <a:normAutofit/>
          </a:bodyPr>
          <a:lstStyle/>
          <a:p>
            <a:pPr algn="l"/>
            <a:r>
              <a:rPr lang="en-US" sz="4000" b="1">
                <a:solidFill>
                  <a:srgbClr val="FFFFFF"/>
                </a:solidFill>
                <a:latin typeface="Arial" charset="0"/>
                <a:ea typeface="Arial" charset="0"/>
                <a:cs typeface="Arial" charset="0"/>
              </a:rPr>
              <a:t>Winners and Errors</a:t>
            </a:r>
          </a:p>
        </p:txBody>
      </p:sp>
      <p:sp>
        <p:nvSpPr>
          <p:cNvPr id="5" name="Rectangle 1"/>
          <p:cNvSpPr>
            <a:spLocks noGrp="1" noChangeArrowheads="1"/>
          </p:cNvSpPr>
          <p:nvPr>
            <p:ph type="subTitle" idx="1"/>
          </p:nvPr>
        </p:nvSpPr>
        <p:spPr bwMode="auto">
          <a:xfrm>
            <a:off x="8572499" y="390832"/>
            <a:ext cx="3233585" cy="873612"/>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lIns="91440" tIns="85698" rIns="91440" bIns="85698" numCol="1" anchor="ctr" anchorCtr="0" compatLnSpc="1">
            <a:prstTxWarp prst="textNoShape">
              <a:avLst/>
            </a:prstTxWarp>
            <a:normAutofit fontScale="25000" lnSpcReduction="20000"/>
          </a:bodyPr>
          <a:lstStyle/>
          <a:p>
            <a:pPr marL="0" marR="0" lvl="0" indent="0" algn="l" defTabSz="914400" rtl="0" eaLnBrk="0" fontAlgn="base" latinLnBrk="0" hangingPunct="0">
              <a:spcBef>
                <a:spcPct val="0"/>
              </a:spcBef>
              <a:spcAft>
                <a:spcPts val="600"/>
              </a:spcAft>
              <a:buClrTx/>
              <a:buSzTx/>
              <a:buFontTx/>
              <a:buNone/>
              <a:tabLst/>
            </a:pPr>
            <a:r>
              <a:rPr kumimoji="0" lang="en-US" altLang="en-US" sz="500" b="0" i="0" u="none" strike="noStrike" cap="none" normalizeH="0" baseline="0">
                <a:ln>
                  <a:noFill/>
                </a:ln>
                <a:solidFill>
                  <a:srgbClr val="FFFFFF"/>
                </a:solidFill>
                <a:effectLst/>
                <a:latin typeface="Arial" charset="0"/>
                <a:ea typeface="Open Sans" charset="0"/>
              </a:rPr>
              <a:t>MEN – 2012 Grand Slams</a:t>
            </a:r>
          </a:p>
          <a:p>
            <a:pPr marL="0" marR="0" lvl="0" indent="0" algn="l" defTabSz="914400" rtl="0" eaLnBrk="0" fontAlgn="base" latinLnBrk="0" hangingPunct="0">
              <a:spcBef>
                <a:spcPct val="0"/>
              </a:spcBef>
              <a:spcAft>
                <a:spcPts val="600"/>
              </a:spcAft>
              <a:buClrTx/>
              <a:buSzTx/>
              <a:buFontTx/>
              <a:buNone/>
              <a:tabLst/>
            </a:pPr>
            <a:r>
              <a:rPr kumimoji="0" lang="en-US" altLang="en-US" sz="500" b="0" i="0" u="none" strike="noStrike" cap="none" normalizeH="0" baseline="0">
                <a:ln>
                  <a:noFill/>
                </a:ln>
                <a:solidFill>
                  <a:srgbClr val="FFFFFF"/>
                </a:solidFill>
                <a:effectLst/>
                <a:latin typeface="Arial" charset="0"/>
                <a:ea typeface="Open Sans" charset="0"/>
              </a:rPr>
              <a:t> Men Total Errors = 70.7% </a:t>
            </a:r>
          </a:p>
          <a:p>
            <a:pPr marL="0" marR="0" lvl="0" indent="0" algn="l" defTabSz="914400" rtl="0" eaLnBrk="0" fontAlgn="base" latinLnBrk="0" hangingPunct="0">
              <a:spcBef>
                <a:spcPct val="0"/>
              </a:spcBef>
              <a:spcAft>
                <a:spcPts val="600"/>
              </a:spcAft>
              <a:buClrTx/>
              <a:buSzTx/>
              <a:buFontTx/>
              <a:buNone/>
              <a:tabLst/>
            </a:pPr>
            <a:r>
              <a:rPr kumimoji="0" lang="en-US" altLang="en-US" sz="500" b="0" i="0" u="none" strike="noStrike" cap="none" normalizeH="0" baseline="0">
                <a:ln>
                  <a:noFill/>
                </a:ln>
                <a:solidFill>
                  <a:srgbClr val="FFFFFF"/>
                </a:solidFill>
                <a:effectLst/>
                <a:latin typeface="Arial" charset="0"/>
                <a:ea typeface="Open Sans" charset="0"/>
              </a:rPr>
              <a:t> Men Total Winners = 29.3% </a:t>
            </a:r>
          </a:p>
          <a:p>
            <a:pPr marL="0" marR="0" lvl="0" indent="0" algn="l" defTabSz="914400" rtl="0" eaLnBrk="0" fontAlgn="base" latinLnBrk="0" hangingPunct="0">
              <a:spcBef>
                <a:spcPct val="0"/>
              </a:spcBef>
              <a:spcAft>
                <a:spcPts val="600"/>
              </a:spcAft>
              <a:buClrTx/>
              <a:buSzTx/>
              <a:buFontTx/>
              <a:buNone/>
              <a:tabLst/>
            </a:pPr>
            <a:endParaRPr kumimoji="0" lang="en-US" altLang="en-US" sz="500" b="0" i="0" u="none" strike="noStrike" cap="none" normalizeH="0" baseline="0">
              <a:ln>
                <a:noFill/>
              </a:ln>
              <a:solidFill>
                <a:srgbClr val="FFFFFF"/>
              </a:solidFill>
              <a:effectLst/>
              <a:latin typeface="Arial" charset="0"/>
              <a:ea typeface="Open Sans" charset="0"/>
            </a:endParaRPr>
          </a:p>
          <a:p>
            <a:pPr marL="0" marR="0" lvl="0" indent="0" algn="l" defTabSz="914400" rtl="0" eaLnBrk="0" fontAlgn="base" latinLnBrk="0" hangingPunct="0">
              <a:spcBef>
                <a:spcPct val="0"/>
              </a:spcBef>
              <a:spcAft>
                <a:spcPts val="600"/>
              </a:spcAft>
              <a:buClrTx/>
              <a:buSzTx/>
              <a:buFontTx/>
              <a:buNone/>
              <a:tabLst/>
            </a:pPr>
            <a:r>
              <a:rPr kumimoji="0" lang="en-US" altLang="en-US" sz="500" b="0" i="0" u="none" strike="noStrike" cap="none" normalizeH="0" baseline="0">
                <a:ln>
                  <a:noFill/>
                </a:ln>
                <a:solidFill>
                  <a:srgbClr val="FFFFFF"/>
                </a:solidFill>
                <a:effectLst/>
                <a:latin typeface="Arial" charset="0"/>
                <a:ea typeface="Open Sans" charset="0"/>
              </a:rPr>
              <a:t> WOMEN – 2012 Grand Slams</a:t>
            </a:r>
          </a:p>
          <a:p>
            <a:pPr marL="0" marR="0" lvl="0" indent="0" algn="l" defTabSz="914400" rtl="0" eaLnBrk="0" fontAlgn="base" latinLnBrk="0" hangingPunct="0">
              <a:spcBef>
                <a:spcPct val="0"/>
              </a:spcBef>
              <a:spcAft>
                <a:spcPts val="600"/>
              </a:spcAft>
              <a:buClrTx/>
              <a:buSzTx/>
              <a:buFontTx/>
              <a:buNone/>
              <a:tabLst/>
            </a:pPr>
            <a:r>
              <a:rPr kumimoji="0" lang="en-US" altLang="en-US" sz="500" b="0" i="0" u="none" strike="noStrike" cap="none" normalizeH="0" baseline="0">
                <a:ln>
                  <a:noFill/>
                </a:ln>
                <a:solidFill>
                  <a:srgbClr val="FFFFFF"/>
                </a:solidFill>
                <a:effectLst/>
                <a:latin typeface="Arial" charset="0"/>
                <a:ea typeface="Open Sans" charset="0"/>
              </a:rPr>
              <a:t> Women Total Errors = 74.1% </a:t>
            </a:r>
          </a:p>
          <a:p>
            <a:pPr marL="0" marR="0" lvl="0" indent="0" algn="l" defTabSz="914400" rtl="0" eaLnBrk="0" fontAlgn="base" latinLnBrk="0" hangingPunct="0">
              <a:spcBef>
                <a:spcPct val="0"/>
              </a:spcBef>
              <a:spcAft>
                <a:spcPts val="600"/>
              </a:spcAft>
              <a:buClrTx/>
              <a:buSzTx/>
              <a:buFontTx/>
              <a:buNone/>
              <a:tabLst/>
            </a:pPr>
            <a:r>
              <a:rPr kumimoji="0" lang="en-US" altLang="en-US" sz="500" b="0" i="0" u="none" strike="noStrike" cap="none" normalizeH="0" baseline="0">
                <a:ln>
                  <a:noFill/>
                </a:ln>
                <a:solidFill>
                  <a:srgbClr val="FFFFFF"/>
                </a:solidFill>
                <a:effectLst/>
                <a:latin typeface="Arial" charset="0"/>
                <a:ea typeface="Open Sans" charset="0"/>
              </a:rPr>
              <a:t> Women Total Winners = 25.9% </a:t>
            </a:r>
          </a:p>
          <a:p>
            <a:pPr marL="0" marR="0" lvl="0" indent="0" algn="l" defTabSz="914400" rtl="0" eaLnBrk="0" fontAlgn="base" latinLnBrk="0" hangingPunct="0">
              <a:spcBef>
                <a:spcPct val="0"/>
              </a:spcBef>
              <a:spcAft>
                <a:spcPts val="600"/>
              </a:spcAft>
              <a:buClrTx/>
              <a:buSzTx/>
              <a:buFontTx/>
              <a:buNone/>
              <a:tabLst/>
            </a:pPr>
            <a:br>
              <a:rPr kumimoji="0" lang="en-US" altLang="en-US" sz="500" b="1" i="0" u="none" strike="noStrike" cap="none" normalizeH="0" baseline="0">
                <a:ln>
                  <a:noFill/>
                </a:ln>
                <a:solidFill>
                  <a:srgbClr val="FFFFFF"/>
                </a:solidFill>
                <a:effectLst/>
                <a:latin typeface="Arial" charset="0"/>
              </a:rPr>
            </a:br>
            <a:endParaRPr kumimoji="0" lang="en-US" altLang="en-US" sz="500" b="0" i="0" u="none" strike="noStrike" cap="none" normalizeH="0" baseline="0">
              <a:ln>
                <a:noFill/>
              </a:ln>
              <a:solidFill>
                <a:srgbClr val="FFFFFF"/>
              </a:solidFill>
              <a:effectLst/>
              <a:latin typeface="Arial"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237752795"/>
              </p:ext>
            </p:extLst>
          </p:nvPr>
        </p:nvGraphicFramePr>
        <p:xfrm>
          <a:off x="320634" y="1883534"/>
          <a:ext cx="11871366" cy="4464400"/>
        </p:xfrm>
        <a:graphic>
          <a:graphicData uri="http://schemas.openxmlformats.org/drawingml/2006/table">
            <a:tbl>
              <a:tblPr>
                <a:tableStyleId>{3B4B98B0-60AC-42C2-AFA5-B58CD77FA1E5}</a:tableStyleId>
              </a:tblPr>
              <a:tblGrid>
                <a:gridCol w="2987993">
                  <a:extLst>
                    <a:ext uri="{9D8B030D-6E8A-4147-A177-3AD203B41FA5}">
                      <a16:colId xmlns:a16="http://schemas.microsoft.com/office/drawing/2014/main" val="20000"/>
                    </a:ext>
                  </a:extLst>
                </a:gridCol>
                <a:gridCol w="1801673">
                  <a:extLst>
                    <a:ext uri="{9D8B030D-6E8A-4147-A177-3AD203B41FA5}">
                      <a16:colId xmlns:a16="http://schemas.microsoft.com/office/drawing/2014/main" val="20001"/>
                    </a:ext>
                  </a:extLst>
                </a:gridCol>
                <a:gridCol w="1596357">
                  <a:extLst>
                    <a:ext uri="{9D8B030D-6E8A-4147-A177-3AD203B41FA5}">
                      <a16:colId xmlns:a16="http://schemas.microsoft.com/office/drawing/2014/main" val="20002"/>
                    </a:ext>
                  </a:extLst>
                </a:gridCol>
                <a:gridCol w="1628346">
                  <a:extLst>
                    <a:ext uri="{9D8B030D-6E8A-4147-A177-3AD203B41FA5}">
                      <a16:colId xmlns:a16="http://schemas.microsoft.com/office/drawing/2014/main" val="20003"/>
                    </a:ext>
                  </a:extLst>
                </a:gridCol>
                <a:gridCol w="2006996">
                  <a:extLst>
                    <a:ext uri="{9D8B030D-6E8A-4147-A177-3AD203B41FA5}">
                      <a16:colId xmlns:a16="http://schemas.microsoft.com/office/drawing/2014/main" val="20004"/>
                    </a:ext>
                  </a:extLst>
                </a:gridCol>
                <a:gridCol w="1850001">
                  <a:extLst>
                    <a:ext uri="{9D8B030D-6E8A-4147-A177-3AD203B41FA5}">
                      <a16:colId xmlns:a16="http://schemas.microsoft.com/office/drawing/2014/main" val="20005"/>
                    </a:ext>
                  </a:extLst>
                </a:gridCol>
              </a:tblGrid>
              <a:tr h="301887">
                <a:tc>
                  <a:txBody>
                    <a:bodyPr/>
                    <a:lstStyle/>
                    <a:p>
                      <a:endParaRPr lang="en-US" sz="1500"/>
                    </a:p>
                  </a:txBody>
                  <a:tcPr marL="59332" marR="59332" marT="29666" marB="29666" anchor="ctr"/>
                </a:tc>
                <a:tc>
                  <a:txBody>
                    <a:bodyPr/>
                    <a:lstStyle/>
                    <a:p>
                      <a:endParaRPr lang="en-US" sz="1500"/>
                    </a:p>
                  </a:txBody>
                  <a:tcPr marL="59332" marR="59332" marT="29666" marB="29666"/>
                </a:tc>
                <a:tc>
                  <a:txBody>
                    <a:bodyPr/>
                    <a:lstStyle/>
                    <a:p>
                      <a:endParaRPr lang="en-US" sz="1500"/>
                    </a:p>
                  </a:txBody>
                  <a:tcPr marL="59332" marR="59332" marT="29666" marB="29666"/>
                </a:tc>
                <a:tc>
                  <a:txBody>
                    <a:bodyPr/>
                    <a:lstStyle/>
                    <a:p>
                      <a:endParaRPr lang="en-US" sz="1500"/>
                    </a:p>
                  </a:txBody>
                  <a:tcPr marL="59332" marR="59332" marT="29666" marB="29666"/>
                </a:tc>
                <a:tc>
                  <a:txBody>
                    <a:bodyPr/>
                    <a:lstStyle/>
                    <a:p>
                      <a:r>
                        <a:rPr lang="en-US" sz="1500" dirty="0"/>
                        <a:t>      Winners            Errors                </a:t>
                      </a:r>
                    </a:p>
                  </a:txBody>
                  <a:tcPr marL="59332" marR="59332" marT="29666" marB="29666"/>
                </a:tc>
                <a:tc>
                  <a:txBody>
                    <a:bodyPr/>
                    <a:lstStyle/>
                    <a:p>
                      <a:endParaRPr lang="en-US" sz="1500"/>
                    </a:p>
                  </a:txBody>
                  <a:tcPr marL="59332" marR="59332" marT="29666" marB="29666"/>
                </a:tc>
                <a:extLst>
                  <a:ext uri="{0D108BD9-81ED-4DB2-BD59-A6C34878D82A}">
                    <a16:rowId xmlns:a16="http://schemas.microsoft.com/office/drawing/2014/main" val="10000"/>
                  </a:ext>
                </a:extLst>
              </a:tr>
              <a:tr h="314833">
                <a:tc>
                  <a:txBody>
                    <a:bodyPr/>
                    <a:lstStyle/>
                    <a:p>
                      <a:pPr algn="ctr"/>
                      <a:r>
                        <a:rPr lang="en-US" sz="1500">
                          <a:solidFill>
                            <a:srgbClr val="FFFFFF"/>
                          </a:solidFill>
                          <a:effectLst/>
                        </a:rPr>
                        <a:t>Men</a:t>
                      </a:r>
                    </a:p>
                  </a:txBody>
                  <a:tcPr marL="16480" marR="16480" marT="16480" marB="16480"/>
                </a:tc>
                <a:tc>
                  <a:txBody>
                    <a:bodyPr/>
                    <a:lstStyle/>
                    <a:p>
                      <a:pPr algn="ctr"/>
                      <a:r>
                        <a:rPr lang="en-US" sz="1500">
                          <a:solidFill>
                            <a:srgbClr val="FFFFFF"/>
                          </a:solidFill>
                          <a:effectLst/>
                        </a:rPr>
                        <a:t>Points</a:t>
                      </a:r>
                    </a:p>
                  </a:txBody>
                  <a:tcPr marL="16480" marR="16480" marT="16480" marB="16480"/>
                </a:tc>
                <a:tc>
                  <a:txBody>
                    <a:bodyPr/>
                    <a:lstStyle/>
                    <a:p>
                      <a:pPr algn="ctr"/>
                      <a:r>
                        <a:rPr lang="en-US" sz="1500">
                          <a:solidFill>
                            <a:srgbClr val="FFFFFF"/>
                          </a:solidFill>
                          <a:effectLst/>
                        </a:rPr>
                        <a:t>Winners</a:t>
                      </a:r>
                    </a:p>
                  </a:txBody>
                  <a:tcPr marL="16480" marR="16480" marT="16480" marB="16480"/>
                </a:tc>
                <a:tc>
                  <a:txBody>
                    <a:bodyPr/>
                    <a:lstStyle/>
                    <a:p>
                      <a:pPr algn="ctr"/>
                      <a:r>
                        <a:rPr lang="en-US" sz="1500">
                          <a:solidFill>
                            <a:srgbClr val="FFFFFF"/>
                          </a:solidFill>
                          <a:effectLst/>
                        </a:rPr>
                        <a:t>Errors</a:t>
                      </a:r>
                    </a:p>
                  </a:txBody>
                  <a:tcPr marL="16480" marR="16480" marT="16480" marB="16480"/>
                </a:tc>
                <a:tc>
                  <a:txBody>
                    <a:bodyPr/>
                    <a:lstStyle/>
                    <a:p>
                      <a:pPr algn="ctr"/>
                      <a:r>
                        <a:rPr lang="en-US" sz="1500">
                          <a:solidFill>
                            <a:srgbClr val="FFFFFF"/>
                          </a:solidFill>
                          <a:effectLst/>
                        </a:rPr>
                        <a:t>Winners %</a:t>
                      </a:r>
                    </a:p>
                  </a:txBody>
                  <a:tcPr marL="16480" marR="16480" marT="16480" marB="16480"/>
                </a:tc>
                <a:tc>
                  <a:txBody>
                    <a:bodyPr/>
                    <a:lstStyle/>
                    <a:p>
                      <a:pPr algn="ctr"/>
                      <a:r>
                        <a:rPr lang="en-US" sz="1500">
                          <a:solidFill>
                            <a:srgbClr val="FFFFFF"/>
                          </a:solidFill>
                          <a:effectLst/>
                        </a:rPr>
                        <a:t>Errors %</a:t>
                      </a:r>
                    </a:p>
                  </a:txBody>
                  <a:tcPr marL="16480" marR="16480" marT="16480" marB="16480"/>
                </a:tc>
                <a:extLst>
                  <a:ext uri="{0D108BD9-81ED-4DB2-BD59-A6C34878D82A}">
                    <a16:rowId xmlns:a16="http://schemas.microsoft.com/office/drawing/2014/main" val="10001"/>
                  </a:ext>
                </a:extLst>
              </a:tr>
              <a:tr h="323096">
                <a:tc>
                  <a:txBody>
                    <a:bodyPr/>
                    <a:lstStyle/>
                    <a:p>
                      <a:pPr algn="ctr" fontAlgn="t"/>
                      <a:r>
                        <a:rPr lang="en-US" sz="1500">
                          <a:effectLst/>
                        </a:rPr>
                        <a:t>Australian Open</a:t>
                      </a:r>
                    </a:p>
                  </a:txBody>
                  <a:tcPr marL="20601" marR="20601" marT="20601" marB="20601"/>
                </a:tc>
                <a:tc>
                  <a:txBody>
                    <a:bodyPr/>
                    <a:lstStyle/>
                    <a:p>
                      <a:pPr algn="ctr" fontAlgn="t"/>
                      <a:r>
                        <a:rPr lang="is-IS" sz="1500">
                          <a:effectLst/>
                        </a:rPr>
                        <a:t>27,440</a:t>
                      </a:r>
                    </a:p>
                  </a:txBody>
                  <a:tcPr marL="20601" marR="20601" marT="20601" marB="20601"/>
                </a:tc>
                <a:tc>
                  <a:txBody>
                    <a:bodyPr/>
                    <a:lstStyle/>
                    <a:p>
                      <a:pPr algn="ctr" fontAlgn="t"/>
                      <a:r>
                        <a:rPr lang="cs-CZ" sz="1500">
                          <a:effectLst/>
                        </a:rPr>
                        <a:t>6789</a:t>
                      </a:r>
                    </a:p>
                  </a:txBody>
                  <a:tcPr marL="20601" marR="20601" marT="20601" marB="20601"/>
                </a:tc>
                <a:tc>
                  <a:txBody>
                    <a:bodyPr/>
                    <a:lstStyle/>
                    <a:p>
                      <a:pPr algn="ctr" fontAlgn="t"/>
                      <a:r>
                        <a:rPr lang="is-IS" sz="1500">
                          <a:effectLst/>
                        </a:rPr>
                        <a:t>20,651</a:t>
                      </a:r>
                    </a:p>
                  </a:txBody>
                  <a:tcPr marL="20601" marR="20601" marT="20601" marB="20601"/>
                </a:tc>
                <a:tc>
                  <a:txBody>
                    <a:bodyPr/>
                    <a:lstStyle/>
                    <a:p>
                      <a:pPr algn="ctr" fontAlgn="t"/>
                      <a:r>
                        <a:rPr lang="mr-IN" sz="1500">
                          <a:effectLst/>
                        </a:rPr>
                        <a:t>25%</a:t>
                      </a:r>
                    </a:p>
                  </a:txBody>
                  <a:tcPr marL="20601" marR="20601" marT="20601" marB="20601"/>
                </a:tc>
                <a:tc>
                  <a:txBody>
                    <a:bodyPr/>
                    <a:lstStyle/>
                    <a:p>
                      <a:pPr algn="ctr" fontAlgn="t"/>
                      <a:r>
                        <a:rPr lang="mr-IN" sz="1500" dirty="0">
                          <a:effectLst/>
                        </a:rPr>
                        <a:t>75%</a:t>
                      </a:r>
                    </a:p>
                  </a:txBody>
                  <a:tcPr marL="20601" marR="20601" marT="20601" marB="20601"/>
                </a:tc>
                <a:extLst>
                  <a:ext uri="{0D108BD9-81ED-4DB2-BD59-A6C34878D82A}">
                    <a16:rowId xmlns:a16="http://schemas.microsoft.com/office/drawing/2014/main" val="10002"/>
                  </a:ext>
                </a:extLst>
              </a:tr>
              <a:tr h="323096">
                <a:tc>
                  <a:txBody>
                    <a:bodyPr/>
                    <a:lstStyle/>
                    <a:p>
                      <a:pPr algn="ctr" fontAlgn="t"/>
                      <a:r>
                        <a:rPr lang="en-US" sz="1500">
                          <a:effectLst/>
                        </a:rPr>
                        <a:t>Roland Garros</a:t>
                      </a:r>
                    </a:p>
                  </a:txBody>
                  <a:tcPr marL="20601" marR="20601" marT="20601" marB="20601"/>
                </a:tc>
                <a:tc>
                  <a:txBody>
                    <a:bodyPr/>
                    <a:lstStyle/>
                    <a:p>
                      <a:pPr algn="ctr" fontAlgn="t"/>
                      <a:r>
                        <a:rPr lang="is-IS" sz="1500">
                          <a:effectLst/>
                        </a:rPr>
                        <a:t>28,233</a:t>
                      </a:r>
                    </a:p>
                  </a:txBody>
                  <a:tcPr marL="20601" marR="20601" marT="20601" marB="20601"/>
                </a:tc>
                <a:tc>
                  <a:txBody>
                    <a:bodyPr/>
                    <a:lstStyle/>
                    <a:p>
                      <a:pPr algn="ctr" fontAlgn="t"/>
                      <a:r>
                        <a:rPr lang="is-IS" sz="1500">
                          <a:effectLst/>
                        </a:rPr>
                        <a:t>9323</a:t>
                      </a:r>
                    </a:p>
                  </a:txBody>
                  <a:tcPr marL="20601" marR="20601" marT="20601" marB="20601"/>
                </a:tc>
                <a:tc>
                  <a:txBody>
                    <a:bodyPr/>
                    <a:lstStyle/>
                    <a:p>
                      <a:pPr algn="ctr" fontAlgn="t"/>
                      <a:r>
                        <a:rPr lang="fi-FI" sz="1500">
                          <a:effectLst/>
                        </a:rPr>
                        <a:t>18,910</a:t>
                      </a:r>
                    </a:p>
                  </a:txBody>
                  <a:tcPr marL="20601" marR="20601" marT="20601" marB="20601"/>
                </a:tc>
                <a:tc>
                  <a:txBody>
                    <a:bodyPr/>
                    <a:lstStyle/>
                    <a:p>
                      <a:pPr algn="ctr" fontAlgn="t"/>
                      <a:r>
                        <a:rPr lang="mr-IN" sz="1500">
                          <a:effectLst/>
                        </a:rPr>
                        <a:t>33%</a:t>
                      </a:r>
                    </a:p>
                  </a:txBody>
                  <a:tcPr marL="20601" marR="20601" marT="20601" marB="20601"/>
                </a:tc>
                <a:tc>
                  <a:txBody>
                    <a:bodyPr/>
                    <a:lstStyle/>
                    <a:p>
                      <a:pPr algn="ctr" fontAlgn="t"/>
                      <a:r>
                        <a:rPr lang="mr-IN" sz="1500">
                          <a:effectLst/>
                        </a:rPr>
                        <a:t>66%</a:t>
                      </a:r>
                    </a:p>
                  </a:txBody>
                  <a:tcPr marL="20601" marR="20601" marT="20601" marB="20601"/>
                </a:tc>
                <a:extLst>
                  <a:ext uri="{0D108BD9-81ED-4DB2-BD59-A6C34878D82A}">
                    <a16:rowId xmlns:a16="http://schemas.microsoft.com/office/drawing/2014/main" val="10003"/>
                  </a:ext>
                </a:extLst>
              </a:tr>
              <a:tr h="323096">
                <a:tc>
                  <a:txBody>
                    <a:bodyPr/>
                    <a:lstStyle/>
                    <a:p>
                      <a:pPr algn="ctr" fontAlgn="t"/>
                      <a:r>
                        <a:rPr lang="en-US" sz="1500">
                          <a:effectLst/>
                        </a:rPr>
                        <a:t>Wimbledon</a:t>
                      </a:r>
                    </a:p>
                  </a:txBody>
                  <a:tcPr marL="20601" marR="20601" marT="20601" marB="20601"/>
                </a:tc>
                <a:tc>
                  <a:txBody>
                    <a:bodyPr/>
                    <a:lstStyle/>
                    <a:p>
                      <a:pPr algn="ctr" fontAlgn="t"/>
                      <a:r>
                        <a:rPr lang="cs-CZ" sz="1500">
                          <a:effectLst/>
                        </a:rPr>
                        <a:t>29,290</a:t>
                      </a:r>
                    </a:p>
                  </a:txBody>
                  <a:tcPr marL="20601" marR="20601" marT="20601" marB="20601"/>
                </a:tc>
                <a:tc>
                  <a:txBody>
                    <a:bodyPr/>
                    <a:lstStyle/>
                    <a:p>
                      <a:pPr algn="ctr" fontAlgn="t"/>
                      <a:r>
                        <a:rPr lang="is-IS" sz="1500">
                          <a:effectLst/>
                        </a:rPr>
                        <a:t>10,203</a:t>
                      </a:r>
                    </a:p>
                  </a:txBody>
                  <a:tcPr marL="20601" marR="20601" marT="20601" marB="20601"/>
                </a:tc>
                <a:tc>
                  <a:txBody>
                    <a:bodyPr/>
                    <a:lstStyle/>
                    <a:p>
                      <a:pPr algn="ctr" fontAlgn="t"/>
                      <a:r>
                        <a:rPr lang="fi-FI" sz="1500">
                          <a:effectLst/>
                        </a:rPr>
                        <a:t>19,087</a:t>
                      </a:r>
                    </a:p>
                  </a:txBody>
                  <a:tcPr marL="20601" marR="20601" marT="20601" marB="20601"/>
                </a:tc>
                <a:tc>
                  <a:txBody>
                    <a:bodyPr/>
                    <a:lstStyle/>
                    <a:p>
                      <a:pPr algn="ctr" fontAlgn="t"/>
                      <a:r>
                        <a:rPr lang="mr-IN" sz="1500">
                          <a:effectLst/>
                        </a:rPr>
                        <a:t>35%</a:t>
                      </a:r>
                    </a:p>
                  </a:txBody>
                  <a:tcPr marL="20601" marR="20601" marT="20601" marB="20601"/>
                </a:tc>
                <a:tc>
                  <a:txBody>
                    <a:bodyPr/>
                    <a:lstStyle/>
                    <a:p>
                      <a:pPr algn="ctr" fontAlgn="t"/>
                      <a:r>
                        <a:rPr lang="mr-IN" sz="1500">
                          <a:effectLst/>
                        </a:rPr>
                        <a:t>65%</a:t>
                      </a:r>
                    </a:p>
                  </a:txBody>
                  <a:tcPr marL="20601" marR="20601" marT="20601" marB="20601"/>
                </a:tc>
                <a:extLst>
                  <a:ext uri="{0D108BD9-81ED-4DB2-BD59-A6C34878D82A}">
                    <a16:rowId xmlns:a16="http://schemas.microsoft.com/office/drawing/2014/main" val="10004"/>
                  </a:ext>
                </a:extLst>
              </a:tr>
              <a:tr h="323096">
                <a:tc>
                  <a:txBody>
                    <a:bodyPr/>
                    <a:lstStyle/>
                    <a:p>
                      <a:pPr algn="ctr" fontAlgn="t"/>
                      <a:r>
                        <a:rPr lang="en-US" sz="1500" dirty="0">
                          <a:effectLst/>
                        </a:rPr>
                        <a:t>U.S. Open</a:t>
                      </a:r>
                    </a:p>
                  </a:txBody>
                  <a:tcPr marL="20601" marR="20601" marT="20601" marB="20601"/>
                </a:tc>
                <a:tc>
                  <a:txBody>
                    <a:bodyPr/>
                    <a:lstStyle/>
                    <a:p>
                      <a:pPr algn="ctr" fontAlgn="t"/>
                      <a:r>
                        <a:rPr lang="nb-NO" sz="1500">
                          <a:effectLst/>
                        </a:rPr>
                        <a:t>29,038</a:t>
                      </a:r>
                    </a:p>
                  </a:txBody>
                  <a:tcPr marL="20601" marR="20601" marT="20601" marB="20601"/>
                </a:tc>
                <a:tc>
                  <a:txBody>
                    <a:bodyPr/>
                    <a:lstStyle/>
                    <a:p>
                      <a:pPr algn="ctr" fontAlgn="t"/>
                      <a:r>
                        <a:rPr lang="is-IS" sz="1500">
                          <a:effectLst/>
                        </a:rPr>
                        <a:t>7151</a:t>
                      </a:r>
                    </a:p>
                  </a:txBody>
                  <a:tcPr marL="20601" marR="20601" marT="20601" marB="20601"/>
                </a:tc>
                <a:tc>
                  <a:txBody>
                    <a:bodyPr/>
                    <a:lstStyle/>
                    <a:p>
                      <a:pPr algn="ctr" fontAlgn="t"/>
                      <a:r>
                        <a:rPr lang="fi-FI" sz="1500">
                          <a:effectLst/>
                        </a:rPr>
                        <a:t>21,887</a:t>
                      </a:r>
                    </a:p>
                  </a:txBody>
                  <a:tcPr marL="20601" marR="20601" marT="20601" marB="20601"/>
                </a:tc>
                <a:tc>
                  <a:txBody>
                    <a:bodyPr/>
                    <a:lstStyle/>
                    <a:p>
                      <a:pPr algn="ctr" fontAlgn="t"/>
                      <a:r>
                        <a:rPr lang="mr-IN" sz="1500">
                          <a:effectLst/>
                        </a:rPr>
                        <a:t>25%</a:t>
                      </a:r>
                    </a:p>
                  </a:txBody>
                  <a:tcPr marL="20601" marR="20601" marT="20601" marB="20601"/>
                </a:tc>
                <a:tc>
                  <a:txBody>
                    <a:bodyPr/>
                    <a:lstStyle/>
                    <a:p>
                      <a:pPr algn="ctr" fontAlgn="t"/>
                      <a:r>
                        <a:rPr lang="mr-IN" sz="1500" dirty="0">
                          <a:effectLst/>
                        </a:rPr>
                        <a:t>75%</a:t>
                      </a:r>
                    </a:p>
                  </a:txBody>
                  <a:tcPr marL="20601" marR="20601" marT="20601" marB="20601"/>
                </a:tc>
                <a:extLst>
                  <a:ext uri="{0D108BD9-81ED-4DB2-BD59-A6C34878D82A}">
                    <a16:rowId xmlns:a16="http://schemas.microsoft.com/office/drawing/2014/main" val="10005"/>
                  </a:ext>
                </a:extLst>
              </a:tr>
              <a:tr h="323096">
                <a:tc>
                  <a:txBody>
                    <a:bodyPr/>
                    <a:lstStyle/>
                    <a:p>
                      <a:pPr algn="ctr" fontAlgn="t"/>
                      <a:r>
                        <a:rPr lang="en-US" sz="1500">
                          <a:effectLst/>
                        </a:rPr>
                        <a:t>Totals</a:t>
                      </a:r>
                    </a:p>
                  </a:txBody>
                  <a:tcPr marL="20601" marR="20601" marT="20601" marB="20601"/>
                </a:tc>
                <a:tc>
                  <a:txBody>
                    <a:bodyPr/>
                    <a:lstStyle/>
                    <a:p>
                      <a:pPr algn="ctr" fontAlgn="t"/>
                      <a:r>
                        <a:rPr lang="en-US" sz="1500">
                          <a:effectLst/>
                        </a:rPr>
                        <a:t>114,001</a:t>
                      </a:r>
                    </a:p>
                  </a:txBody>
                  <a:tcPr marL="20601" marR="20601" marT="20601" marB="20601"/>
                </a:tc>
                <a:tc>
                  <a:txBody>
                    <a:bodyPr/>
                    <a:lstStyle/>
                    <a:p>
                      <a:pPr algn="ctr" fontAlgn="t"/>
                      <a:r>
                        <a:rPr lang="uk-UA" sz="1500">
                          <a:effectLst/>
                        </a:rPr>
                        <a:t>33,474</a:t>
                      </a:r>
                    </a:p>
                  </a:txBody>
                  <a:tcPr marL="20601" marR="20601" marT="20601" marB="20601"/>
                </a:tc>
                <a:tc>
                  <a:txBody>
                    <a:bodyPr/>
                    <a:lstStyle/>
                    <a:p>
                      <a:pPr algn="ctr" fontAlgn="t"/>
                      <a:r>
                        <a:rPr lang="is-IS" sz="1500">
                          <a:effectLst/>
                        </a:rPr>
                        <a:t>80,527</a:t>
                      </a:r>
                    </a:p>
                  </a:txBody>
                  <a:tcPr marL="20601" marR="20601" marT="20601" marB="20601"/>
                </a:tc>
                <a:tc>
                  <a:txBody>
                    <a:bodyPr/>
                    <a:lstStyle/>
                    <a:p>
                      <a:pPr algn="ctr" fontAlgn="t"/>
                      <a:r>
                        <a:rPr lang="mr-IN" sz="1500" dirty="0">
                          <a:solidFill>
                            <a:schemeClr val="tx1"/>
                          </a:solidFill>
                          <a:effectLst/>
                          <a:highlight>
                            <a:srgbClr val="00FFFF"/>
                          </a:highlight>
                        </a:rPr>
                        <a:t>29.3%</a:t>
                      </a:r>
                    </a:p>
                  </a:txBody>
                  <a:tcPr marL="20601" marR="20601" marT="20601" marB="20601"/>
                </a:tc>
                <a:tc>
                  <a:txBody>
                    <a:bodyPr/>
                    <a:lstStyle/>
                    <a:p>
                      <a:pPr algn="ctr"/>
                      <a:r>
                        <a:rPr lang="mr-IN" sz="1500" dirty="0">
                          <a:solidFill>
                            <a:schemeClr val="tx1"/>
                          </a:solidFill>
                          <a:effectLst/>
                          <a:highlight>
                            <a:srgbClr val="00FFFF"/>
                          </a:highlight>
                        </a:rPr>
                        <a:t>70.7%</a:t>
                      </a:r>
                    </a:p>
                  </a:txBody>
                  <a:tcPr marL="20601" marR="20601" marT="20601" marB="20601"/>
                </a:tc>
                <a:extLst>
                  <a:ext uri="{0D108BD9-81ED-4DB2-BD59-A6C34878D82A}">
                    <a16:rowId xmlns:a16="http://schemas.microsoft.com/office/drawing/2014/main" val="10006"/>
                  </a:ext>
                </a:extLst>
              </a:tr>
              <a:tr h="301887">
                <a:tc>
                  <a:txBody>
                    <a:bodyPr/>
                    <a:lstStyle/>
                    <a:p>
                      <a:endParaRPr lang="en-US" sz="1500"/>
                    </a:p>
                  </a:txBody>
                  <a:tcPr marL="59332" marR="59332" marT="29666" marB="29666" anchor="ctr"/>
                </a:tc>
                <a:tc>
                  <a:txBody>
                    <a:bodyPr/>
                    <a:lstStyle/>
                    <a:p>
                      <a:endParaRPr lang="en-US" sz="1500"/>
                    </a:p>
                  </a:txBody>
                  <a:tcPr marL="59332" marR="59332" marT="29666" marB="29666"/>
                </a:tc>
                <a:tc>
                  <a:txBody>
                    <a:bodyPr/>
                    <a:lstStyle/>
                    <a:p>
                      <a:endParaRPr lang="en-US" sz="1500"/>
                    </a:p>
                  </a:txBody>
                  <a:tcPr marL="59332" marR="59332" marT="29666" marB="29666"/>
                </a:tc>
                <a:tc>
                  <a:txBody>
                    <a:bodyPr/>
                    <a:lstStyle/>
                    <a:p>
                      <a:endParaRPr lang="en-US" sz="1500"/>
                    </a:p>
                  </a:txBody>
                  <a:tcPr marL="59332" marR="59332" marT="29666" marB="29666"/>
                </a:tc>
                <a:tc>
                  <a:txBody>
                    <a:bodyPr/>
                    <a:lstStyle/>
                    <a:p>
                      <a:endParaRPr lang="en-US" sz="1500"/>
                    </a:p>
                  </a:txBody>
                  <a:tcPr marL="59332" marR="59332" marT="29666" marB="29666"/>
                </a:tc>
                <a:tc>
                  <a:txBody>
                    <a:bodyPr/>
                    <a:lstStyle/>
                    <a:p>
                      <a:endParaRPr lang="en-US" sz="1500"/>
                    </a:p>
                  </a:txBody>
                  <a:tcPr marL="59332" marR="59332" marT="29666" marB="29666"/>
                </a:tc>
                <a:extLst>
                  <a:ext uri="{0D108BD9-81ED-4DB2-BD59-A6C34878D82A}">
                    <a16:rowId xmlns:a16="http://schemas.microsoft.com/office/drawing/2014/main" val="10007"/>
                  </a:ext>
                </a:extLst>
              </a:tr>
              <a:tr h="314833">
                <a:tc>
                  <a:txBody>
                    <a:bodyPr/>
                    <a:lstStyle/>
                    <a:p>
                      <a:pPr algn="ctr"/>
                      <a:r>
                        <a:rPr lang="en-US" sz="1500">
                          <a:solidFill>
                            <a:srgbClr val="FFFFFF"/>
                          </a:solidFill>
                          <a:effectLst/>
                        </a:rPr>
                        <a:t>Women</a:t>
                      </a:r>
                    </a:p>
                  </a:txBody>
                  <a:tcPr marL="16480" marR="16480" marT="16480" marB="16480"/>
                </a:tc>
                <a:tc>
                  <a:txBody>
                    <a:bodyPr/>
                    <a:lstStyle/>
                    <a:p>
                      <a:pPr algn="ctr"/>
                      <a:r>
                        <a:rPr lang="en-US" sz="1500">
                          <a:solidFill>
                            <a:srgbClr val="FFFFFF"/>
                          </a:solidFill>
                          <a:effectLst/>
                        </a:rPr>
                        <a:t>Points</a:t>
                      </a:r>
                    </a:p>
                  </a:txBody>
                  <a:tcPr marL="16480" marR="16480" marT="16480" marB="16480"/>
                </a:tc>
                <a:tc>
                  <a:txBody>
                    <a:bodyPr/>
                    <a:lstStyle/>
                    <a:p>
                      <a:pPr algn="ctr"/>
                      <a:r>
                        <a:rPr lang="en-US" sz="1500">
                          <a:solidFill>
                            <a:srgbClr val="FFFFFF"/>
                          </a:solidFill>
                          <a:effectLst/>
                        </a:rPr>
                        <a:t>Winners</a:t>
                      </a:r>
                    </a:p>
                  </a:txBody>
                  <a:tcPr marL="16480" marR="16480" marT="16480" marB="16480"/>
                </a:tc>
                <a:tc>
                  <a:txBody>
                    <a:bodyPr/>
                    <a:lstStyle/>
                    <a:p>
                      <a:pPr algn="ctr"/>
                      <a:r>
                        <a:rPr lang="en-US" sz="1500">
                          <a:solidFill>
                            <a:srgbClr val="FFFFFF"/>
                          </a:solidFill>
                          <a:effectLst/>
                        </a:rPr>
                        <a:t>Errors</a:t>
                      </a:r>
                    </a:p>
                  </a:txBody>
                  <a:tcPr marL="16480" marR="16480" marT="16480" marB="16480"/>
                </a:tc>
                <a:tc>
                  <a:txBody>
                    <a:bodyPr/>
                    <a:lstStyle/>
                    <a:p>
                      <a:pPr algn="ctr"/>
                      <a:r>
                        <a:rPr lang="en-US" sz="1500">
                          <a:solidFill>
                            <a:srgbClr val="FFFFFF"/>
                          </a:solidFill>
                          <a:effectLst/>
                        </a:rPr>
                        <a:t>Winners %</a:t>
                      </a:r>
                    </a:p>
                  </a:txBody>
                  <a:tcPr marL="16480" marR="16480" marT="16480" marB="16480"/>
                </a:tc>
                <a:tc>
                  <a:txBody>
                    <a:bodyPr/>
                    <a:lstStyle/>
                    <a:p>
                      <a:pPr algn="ctr"/>
                      <a:r>
                        <a:rPr lang="en-US" sz="1500">
                          <a:solidFill>
                            <a:srgbClr val="FFFFFF"/>
                          </a:solidFill>
                          <a:effectLst/>
                        </a:rPr>
                        <a:t>Errors %</a:t>
                      </a:r>
                    </a:p>
                  </a:txBody>
                  <a:tcPr marL="16480" marR="16480" marT="16480" marB="16480"/>
                </a:tc>
                <a:extLst>
                  <a:ext uri="{0D108BD9-81ED-4DB2-BD59-A6C34878D82A}">
                    <a16:rowId xmlns:a16="http://schemas.microsoft.com/office/drawing/2014/main" val="10008"/>
                  </a:ext>
                </a:extLst>
              </a:tr>
              <a:tr h="323096">
                <a:tc>
                  <a:txBody>
                    <a:bodyPr/>
                    <a:lstStyle/>
                    <a:p>
                      <a:pPr algn="ctr" fontAlgn="t"/>
                      <a:r>
                        <a:rPr lang="en-US" sz="1500" dirty="0">
                          <a:effectLst/>
                        </a:rPr>
                        <a:t>Australian Open</a:t>
                      </a:r>
                    </a:p>
                  </a:txBody>
                  <a:tcPr marL="20601" marR="20601" marT="20601" marB="20601"/>
                </a:tc>
                <a:tc>
                  <a:txBody>
                    <a:bodyPr/>
                    <a:lstStyle/>
                    <a:p>
                      <a:pPr algn="ctr" fontAlgn="t"/>
                      <a:r>
                        <a:rPr lang="fi-FI" sz="1500">
                          <a:effectLst/>
                        </a:rPr>
                        <a:t>16,479</a:t>
                      </a:r>
                    </a:p>
                  </a:txBody>
                  <a:tcPr marL="20601" marR="20601" marT="20601" marB="20601"/>
                </a:tc>
                <a:tc>
                  <a:txBody>
                    <a:bodyPr/>
                    <a:lstStyle/>
                    <a:p>
                      <a:pPr algn="ctr" fontAlgn="t"/>
                      <a:r>
                        <a:rPr lang="is-IS" sz="1500">
                          <a:effectLst/>
                        </a:rPr>
                        <a:t>3678</a:t>
                      </a:r>
                    </a:p>
                  </a:txBody>
                  <a:tcPr marL="20601" marR="20601" marT="20601" marB="20601"/>
                </a:tc>
                <a:tc>
                  <a:txBody>
                    <a:bodyPr/>
                    <a:lstStyle/>
                    <a:p>
                      <a:pPr algn="ctr" fontAlgn="t"/>
                      <a:r>
                        <a:rPr lang="fi-FI" sz="1500">
                          <a:effectLst/>
                        </a:rPr>
                        <a:t>12,801</a:t>
                      </a:r>
                    </a:p>
                  </a:txBody>
                  <a:tcPr marL="20601" marR="20601" marT="20601" marB="20601"/>
                </a:tc>
                <a:tc>
                  <a:txBody>
                    <a:bodyPr/>
                    <a:lstStyle/>
                    <a:p>
                      <a:pPr algn="ctr" fontAlgn="t"/>
                      <a:r>
                        <a:rPr lang="mr-IN" sz="1500">
                          <a:effectLst/>
                        </a:rPr>
                        <a:t>22%</a:t>
                      </a:r>
                    </a:p>
                  </a:txBody>
                  <a:tcPr marL="20601" marR="20601" marT="20601" marB="20601"/>
                </a:tc>
                <a:tc>
                  <a:txBody>
                    <a:bodyPr/>
                    <a:lstStyle/>
                    <a:p>
                      <a:pPr algn="ctr" fontAlgn="t"/>
                      <a:r>
                        <a:rPr lang="mr-IN" sz="1500">
                          <a:effectLst/>
                        </a:rPr>
                        <a:t>78%</a:t>
                      </a:r>
                    </a:p>
                  </a:txBody>
                  <a:tcPr marL="20601" marR="20601" marT="20601" marB="20601"/>
                </a:tc>
                <a:extLst>
                  <a:ext uri="{0D108BD9-81ED-4DB2-BD59-A6C34878D82A}">
                    <a16:rowId xmlns:a16="http://schemas.microsoft.com/office/drawing/2014/main" val="10009"/>
                  </a:ext>
                </a:extLst>
              </a:tr>
              <a:tr h="323096">
                <a:tc>
                  <a:txBody>
                    <a:bodyPr/>
                    <a:lstStyle/>
                    <a:p>
                      <a:pPr algn="ctr" fontAlgn="t"/>
                      <a:r>
                        <a:rPr lang="en-US" sz="1500">
                          <a:effectLst/>
                        </a:rPr>
                        <a:t>French Open</a:t>
                      </a:r>
                    </a:p>
                  </a:txBody>
                  <a:tcPr marL="20601" marR="20601" marT="20601" marB="20601"/>
                </a:tc>
                <a:tc>
                  <a:txBody>
                    <a:bodyPr/>
                    <a:lstStyle/>
                    <a:p>
                      <a:pPr algn="ctr" fontAlgn="t"/>
                      <a:r>
                        <a:rPr lang="cs-CZ" sz="1500">
                          <a:effectLst/>
                        </a:rPr>
                        <a:t>17,283</a:t>
                      </a:r>
                    </a:p>
                  </a:txBody>
                  <a:tcPr marL="20601" marR="20601" marT="20601" marB="20601"/>
                </a:tc>
                <a:tc>
                  <a:txBody>
                    <a:bodyPr/>
                    <a:lstStyle/>
                    <a:p>
                      <a:pPr algn="ctr" fontAlgn="t"/>
                      <a:r>
                        <a:rPr lang="is-IS" sz="1500">
                          <a:effectLst/>
                        </a:rPr>
                        <a:t>5323</a:t>
                      </a:r>
                    </a:p>
                  </a:txBody>
                  <a:tcPr marL="20601" marR="20601" marT="20601" marB="20601"/>
                </a:tc>
                <a:tc>
                  <a:txBody>
                    <a:bodyPr/>
                    <a:lstStyle/>
                    <a:p>
                      <a:pPr algn="ctr" fontAlgn="t"/>
                      <a:r>
                        <a:rPr lang="fi-FI" sz="1500">
                          <a:effectLst/>
                        </a:rPr>
                        <a:t>11,960</a:t>
                      </a:r>
                    </a:p>
                  </a:txBody>
                  <a:tcPr marL="20601" marR="20601" marT="20601" marB="20601"/>
                </a:tc>
                <a:tc>
                  <a:txBody>
                    <a:bodyPr/>
                    <a:lstStyle/>
                    <a:p>
                      <a:pPr algn="ctr" fontAlgn="t"/>
                      <a:r>
                        <a:rPr lang="mr-IN" sz="1500">
                          <a:effectLst/>
                        </a:rPr>
                        <a:t>31%</a:t>
                      </a:r>
                    </a:p>
                  </a:txBody>
                  <a:tcPr marL="20601" marR="20601" marT="20601" marB="20601"/>
                </a:tc>
                <a:tc>
                  <a:txBody>
                    <a:bodyPr/>
                    <a:lstStyle/>
                    <a:p>
                      <a:pPr algn="ctr" fontAlgn="t"/>
                      <a:r>
                        <a:rPr lang="mr-IN" sz="1500">
                          <a:effectLst/>
                        </a:rPr>
                        <a:t>69%</a:t>
                      </a:r>
                    </a:p>
                  </a:txBody>
                  <a:tcPr marL="20601" marR="20601" marT="20601" marB="20601"/>
                </a:tc>
                <a:extLst>
                  <a:ext uri="{0D108BD9-81ED-4DB2-BD59-A6C34878D82A}">
                    <a16:rowId xmlns:a16="http://schemas.microsoft.com/office/drawing/2014/main" val="10010"/>
                  </a:ext>
                </a:extLst>
              </a:tr>
              <a:tr h="323096">
                <a:tc>
                  <a:txBody>
                    <a:bodyPr/>
                    <a:lstStyle/>
                    <a:p>
                      <a:pPr algn="ctr" fontAlgn="t"/>
                      <a:r>
                        <a:rPr lang="en-US" sz="1500">
                          <a:effectLst/>
                        </a:rPr>
                        <a:t>Wimbledon</a:t>
                      </a:r>
                    </a:p>
                  </a:txBody>
                  <a:tcPr marL="20601" marR="20601" marT="20601" marB="20601"/>
                </a:tc>
                <a:tc>
                  <a:txBody>
                    <a:bodyPr/>
                    <a:lstStyle/>
                    <a:p>
                      <a:pPr algn="ctr" fontAlgn="t"/>
                      <a:r>
                        <a:rPr lang="fi-FI" sz="1500">
                          <a:effectLst/>
                        </a:rPr>
                        <a:t>17,741</a:t>
                      </a:r>
                    </a:p>
                  </a:txBody>
                  <a:tcPr marL="20601" marR="20601" marT="20601" marB="20601"/>
                </a:tc>
                <a:tc>
                  <a:txBody>
                    <a:bodyPr/>
                    <a:lstStyle/>
                    <a:p>
                      <a:pPr algn="ctr" fontAlgn="t"/>
                      <a:r>
                        <a:rPr lang="en-US" sz="1500">
                          <a:effectLst/>
                        </a:rPr>
                        <a:t>5384</a:t>
                      </a:r>
                    </a:p>
                  </a:txBody>
                  <a:tcPr marL="20601" marR="20601" marT="20601" marB="20601"/>
                </a:tc>
                <a:tc>
                  <a:txBody>
                    <a:bodyPr/>
                    <a:lstStyle/>
                    <a:p>
                      <a:pPr algn="ctr" fontAlgn="t"/>
                      <a:r>
                        <a:rPr lang="fi-FI" sz="1500">
                          <a:effectLst/>
                        </a:rPr>
                        <a:t>12,357</a:t>
                      </a:r>
                    </a:p>
                  </a:txBody>
                  <a:tcPr marL="20601" marR="20601" marT="20601" marB="20601"/>
                </a:tc>
                <a:tc>
                  <a:txBody>
                    <a:bodyPr/>
                    <a:lstStyle/>
                    <a:p>
                      <a:pPr algn="ctr" fontAlgn="t"/>
                      <a:r>
                        <a:rPr lang="mr-IN" sz="1500">
                          <a:effectLst/>
                        </a:rPr>
                        <a:t>30%</a:t>
                      </a:r>
                    </a:p>
                  </a:txBody>
                  <a:tcPr marL="20601" marR="20601" marT="20601" marB="20601"/>
                </a:tc>
                <a:tc>
                  <a:txBody>
                    <a:bodyPr/>
                    <a:lstStyle/>
                    <a:p>
                      <a:pPr algn="ctr" fontAlgn="t"/>
                      <a:r>
                        <a:rPr lang="mr-IN" sz="1500">
                          <a:effectLst/>
                        </a:rPr>
                        <a:t>70%</a:t>
                      </a:r>
                    </a:p>
                  </a:txBody>
                  <a:tcPr marL="20601" marR="20601" marT="20601" marB="20601"/>
                </a:tc>
                <a:extLst>
                  <a:ext uri="{0D108BD9-81ED-4DB2-BD59-A6C34878D82A}">
                    <a16:rowId xmlns:a16="http://schemas.microsoft.com/office/drawing/2014/main" val="10011"/>
                  </a:ext>
                </a:extLst>
              </a:tr>
              <a:tr h="323096">
                <a:tc>
                  <a:txBody>
                    <a:bodyPr/>
                    <a:lstStyle/>
                    <a:p>
                      <a:pPr algn="ctr" fontAlgn="t"/>
                      <a:r>
                        <a:rPr lang="en-US" sz="1500">
                          <a:effectLst/>
                        </a:rPr>
                        <a:t>U.S. Open</a:t>
                      </a:r>
                    </a:p>
                  </a:txBody>
                  <a:tcPr marL="20601" marR="20601" marT="20601" marB="20601"/>
                </a:tc>
                <a:tc>
                  <a:txBody>
                    <a:bodyPr/>
                    <a:lstStyle/>
                    <a:p>
                      <a:pPr algn="ctr" fontAlgn="t"/>
                      <a:r>
                        <a:rPr lang="is-IS" sz="1500">
                          <a:effectLst/>
                        </a:rPr>
                        <a:t>16,862</a:t>
                      </a:r>
                    </a:p>
                  </a:txBody>
                  <a:tcPr marL="20601" marR="20601" marT="20601" marB="20601"/>
                </a:tc>
                <a:tc>
                  <a:txBody>
                    <a:bodyPr/>
                    <a:lstStyle/>
                    <a:p>
                      <a:pPr algn="ctr" fontAlgn="t"/>
                      <a:r>
                        <a:rPr lang="is-IS" sz="1500">
                          <a:effectLst/>
                        </a:rPr>
                        <a:t>3267</a:t>
                      </a:r>
                    </a:p>
                  </a:txBody>
                  <a:tcPr marL="20601" marR="20601" marT="20601" marB="20601"/>
                </a:tc>
                <a:tc>
                  <a:txBody>
                    <a:bodyPr/>
                    <a:lstStyle/>
                    <a:p>
                      <a:pPr algn="ctr" fontAlgn="t"/>
                      <a:r>
                        <a:rPr lang="is-IS" sz="1500">
                          <a:effectLst/>
                        </a:rPr>
                        <a:t>13,595</a:t>
                      </a:r>
                    </a:p>
                  </a:txBody>
                  <a:tcPr marL="20601" marR="20601" marT="20601" marB="20601"/>
                </a:tc>
                <a:tc>
                  <a:txBody>
                    <a:bodyPr/>
                    <a:lstStyle/>
                    <a:p>
                      <a:pPr algn="ctr" fontAlgn="t"/>
                      <a:r>
                        <a:rPr lang="mr-IN" sz="1500">
                          <a:effectLst/>
                        </a:rPr>
                        <a:t>19%</a:t>
                      </a:r>
                    </a:p>
                  </a:txBody>
                  <a:tcPr marL="20601" marR="20601" marT="20601" marB="20601"/>
                </a:tc>
                <a:tc>
                  <a:txBody>
                    <a:bodyPr/>
                    <a:lstStyle/>
                    <a:p>
                      <a:pPr algn="ctr" fontAlgn="t"/>
                      <a:r>
                        <a:rPr lang="mr-IN" sz="1500">
                          <a:effectLst/>
                        </a:rPr>
                        <a:t>81%</a:t>
                      </a:r>
                    </a:p>
                  </a:txBody>
                  <a:tcPr marL="20601" marR="20601" marT="20601" marB="20601"/>
                </a:tc>
                <a:extLst>
                  <a:ext uri="{0D108BD9-81ED-4DB2-BD59-A6C34878D82A}">
                    <a16:rowId xmlns:a16="http://schemas.microsoft.com/office/drawing/2014/main" val="10012"/>
                  </a:ext>
                </a:extLst>
              </a:tr>
              <a:tr h="323096">
                <a:tc>
                  <a:txBody>
                    <a:bodyPr/>
                    <a:lstStyle/>
                    <a:p>
                      <a:pPr algn="ctr" fontAlgn="t"/>
                      <a:r>
                        <a:rPr lang="en-US" sz="1500">
                          <a:effectLst/>
                        </a:rPr>
                        <a:t>Totals</a:t>
                      </a:r>
                    </a:p>
                  </a:txBody>
                  <a:tcPr marL="20601" marR="20601" marT="20601" marB="20601"/>
                </a:tc>
                <a:tc>
                  <a:txBody>
                    <a:bodyPr/>
                    <a:lstStyle/>
                    <a:p>
                      <a:pPr algn="ctr" fontAlgn="t"/>
                      <a:r>
                        <a:rPr lang="is-IS" sz="1500">
                          <a:effectLst/>
                        </a:rPr>
                        <a:t>68,315</a:t>
                      </a:r>
                    </a:p>
                  </a:txBody>
                  <a:tcPr marL="20601" marR="20601" marT="20601" marB="20601"/>
                </a:tc>
                <a:tc>
                  <a:txBody>
                    <a:bodyPr/>
                    <a:lstStyle/>
                    <a:p>
                      <a:pPr algn="ctr" fontAlgn="t"/>
                      <a:r>
                        <a:rPr lang="nl-NL" sz="1500">
                          <a:effectLst/>
                        </a:rPr>
                        <a:t>17,652</a:t>
                      </a:r>
                    </a:p>
                  </a:txBody>
                  <a:tcPr marL="20601" marR="20601" marT="20601" marB="20601"/>
                </a:tc>
                <a:tc>
                  <a:txBody>
                    <a:bodyPr/>
                    <a:lstStyle/>
                    <a:p>
                      <a:pPr algn="ctr" fontAlgn="t"/>
                      <a:r>
                        <a:rPr lang="is-IS" sz="1500">
                          <a:effectLst/>
                        </a:rPr>
                        <a:t>50,663</a:t>
                      </a:r>
                    </a:p>
                  </a:txBody>
                  <a:tcPr marL="20601" marR="20601" marT="20601" marB="20601"/>
                </a:tc>
                <a:tc>
                  <a:txBody>
                    <a:bodyPr/>
                    <a:lstStyle/>
                    <a:p>
                      <a:pPr algn="ctr" fontAlgn="t"/>
                      <a:r>
                        <a:rPr lang="mr-IN" sz="1500" dirty="0">
                          <a:effectLst/>
                          <a:highlight>
                            <a:srgbClr val="FF00FF"/>
                          </a:highlight>
                        </a:rPr>
                        <a:t>25.9%</a:t>
                      </a:r>
                    </a:p>
                  </a:txBody>
                  <a:tcPr marL="20601" marR="20601" marT="20601" marB="20601"/>
                </a:tc>
                <a:tc>
                  <a:txBody>
                    <a:bodyPr/>
                    <a:lstStyle/>
                    <a:p>
                      <a:pPr algn="ctr"/>
                      <a:r>
                        <a:rPr lang="mr-IN" sz="1500" dirty="0">
                          <a:effectLst/>
                          <a:highlight>
                            <a:srgbClr val="FF00FF"/>
                          </a:highlight>
                        </a:rPr>
                        <a:t>74.1%</a:t>
                      </a:r>
                    </a:p>
                  </a:txBody>
                  <a:tcPr marL="20601" marR="20601" marT="20601" marB="20601"/>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833335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7928793-39D4-B24B-9125-CCC600BAF6D4}"/>
              </a:ext>
            </a:extLst>
          </p:cNvPr>
          <p:cNvSpPr>
            <a:spLocks noChangeArrowheads="1"/>
          </p:cNvSpPr>
          <p:nvPr/>
        </p:nvSpPr>
        <p:spPr bwMode="auto">
          <a:xfrm>
            <a:off x="0" y="-110047"/>
            <a:ext cx="12192000" cy="8217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en-US" altLang="en-US" sz="2800" b="1" dirty="0">
                <a:latin typeface="Arial" panose="020B0604020202020204" pitchFamily="34" charset="0"/>
              </a:rPr>
              <a:t>The Aggressive Margin</a:t>
            </a:r>
            <a:endParaRPr lang="en-US" altLang="en-US" sz="1600" b="1" dirty="0">
              <a:latin typeface="Arial" panose="020B0604020202020204" pitchFamily="34" charset="0"/>
            </a:endParaRPr>
          </a:p>
          <a:p>
            <a:pPr lvl="0" eaLnBrk="0" fontAlgn="base" hangingPunct="0">
              <a:spcBef>
                <a:spcPct val="0"/>
              </a:spcBef>
              <a:spcAft>
                <a:spcPct val="0"/>
              </a:spcAft>
            </a:pPr>
            <a:r>
              <a:rPr lang="en-US" altLang="en-US" sz="1600" b="1" dirty="0">
                <a:latin typeface="Arial" panose="020B0604020202020204" pitchFamily="34" charset="0"/>
              </a:rPr>
              <a:t>Two important statistics that are necessary for a thorough understanding of match outcomes are Forced Errors/Winner and Unforced Errors. It is crucial to review what these statistics mean and why they are significant in comprehending matches.</a:t>
            </a:r>
          </a:p>
          <a:p>
            <a:pPr lvl="0" eaLnBrk="0" fontAlgn="base" hangingPunct="0">
              <a:spcBef>
                <a:spcPct val="0"/>
              </a:spcBef>
              <a:spcAft>
                <a:spcPct val="0"/>
              </a:spcAft>
            </a:pPr>
            <a:endParaRPr lang="en-US" altLang="en-US" sz="1600" b="1" dirty="0">
              <a:latin typeface="Arial" panose="020B0604020202020204" pitchFamily="34" charset="0"/>
            </a:endParaRPr>
          </a:p>
          <a:p>
            <a:pPr lvl="0" eaLnBrk="0" fontAlgn="base" hangingPunct="0">
              <a:spcBef>
                <a:spcPct val="0"/>
              </a:spcBef>
              <a:spcAft>
                <a:spcPct val="0"/>
              </a:spcAft>
            </a:pPr>
            <a:r>
              <a:rPr lang="en-US" altLang="en-US" sz="1600" b="1" dirty="0">
                <a:solidFill>
                  <a:srgbClr val="00B050"/>
                </a:solidFill>
                <a:latin typeface="Arial" panose="020B0604020202020204" pitchFamily="34" charset="0"/>
              </a:rPr>
              <a:t>A Forced Error occurs when a player makes an error due to the pressure created by their opponent's shot. </a:t>
            </a:r>
            <a:r>
              <a:rPr lang="en-US" altLang="en-US" sz="1600" b="1" dirty="0">
                <a:latin typeface="Arial" panose="020B0604020202020204" pitchFamily="34" charset="0"/>
              </a:rPr>
              <a:t>This is different from the more familiar concept of an Unforced Error, which is a mistake made by a player on an easy or routine shot because of their inability to execute it properly.</a:t>
            </a:r>
          </a:p>
          <a:p>
            <a:pPr lvl="0" eaLnBrk="0" fontAlgn="base" hangingPunct="0">
              <a:spcBef>
                <a:spcPct val="0"/>
              </a:spcBef>
              <a:spcAft>
                <a:spcPct val="0"/>
              </a:spcAft>
            </a:pPr>
            <a:endParaRPr lang="en-US" altLang="en-US" sz="1600" b="1" dirty="0">
              <a:latin typeface="Arial" panose="020B0604020202020204" pitchFamily="34" charset="0"/>
            </a:endParaRPr>
          </a:p>
          <a:p>
            <a:pPr lvl="0" eaLnBrk="0" fontAlgn="base" hangingPunct="0">
              <a:spcBef>
                <a:spcPct val="0"/>
              </a:spcBef>
              <a:spcAft>
                <a:spcPct val="0"/>
              </a:spcAft>
            </a:pPr>
            <a:r>
              <a:rPr lang="en-US" altLang="en-US" sz="1600" b="1" dirty="0">
                <a:latin typeface="Arial" panose="020B0604020202020204" pitchFamily="34" charset="0"/>
              </a:rPr>
              <a:t>A player can generate a Forced Error through the speed or placement of their shots, or both. For example, if they hit a deep, high-speed crosscourt forehand, the other player may struggle to control the ball and return it into the court despite having a chance to do so. The error in this case was "forced" by the aggressive play of their opponent.</a:t>
            </a:r>
          </a:p>
          <a:p>
            <a:pPr lvl="0" eaLnBrk="0" fontAlgn="base" hangingPunct="0">
              <a:spcBef>
                <a:spcPct val="0"/>
              </a:spcBef>
              <a:spcAft>
                <a:spcPct val="0"/>
              </a:spcAft>
            </a:pPr>
            <a:endParaRPr lang="en-US" altLang="en-US" sz="1600" b="1" dirty="0">
              <a:latin typeface="Arial" panose="020B0604020202020204" pitchFamily="34" charset="0"/>
            </a:endParaRPr>
          </a:p>
          <a:p>
            <a:pPr lvl="0" eaLnBrk="0" fontAlgn="base" hangingPunct="0">
              <a:spcBef>
                <a:spcPct val="0"/>
              </a:spcBef>
              <a:spcAft>
                <a:spcPct val="0"/>
              </a:spcAft>
            </a:pPr>
            <a:r>
              <a:rPr lang="en-US" altLang="en-US" sz="1600" b="1" dirty="0">
                <a:solidFill>
                  <a:srgbClr val="00B050"/>
                </a:solidFill>
                <a:latin typeface="Arial" panose="020B0604020202020204" pitchFamily="34" charset="0"/>
              </a:rPr>
              <a:t>Forced Errors are crucial statistics as they account for up to half or more of the points in most matches.</a:t>
            </a:r>
          </a:p>
          <a:p>
            <a:pPr lvl="0" eaLnBrk="0" fontAlgn="base" hangingPunct="0">
              <a:spcBef>
                <a:spcPct val="0"/>
              </a:spcBef>
              <a:spcAft>
                <a:spcPct val="0"/>
              </a:spcAft>
            </a:pPr>
            <a:endParaRPr lang="en-US" altLang="en-US" sz="1600" b="1" dirty="0">
              <a:solidFill>
                <a:srgbClr val="00B050"/>
              </a:solidFill>
              <a:latin typeface="Arial" panose="020B0604020202020204" pitchFamily="34" charset="0"/>
            </a:endParaRPr>
          </a:p>
          <a:p>
            <a:pPr lvl="0" eaLnBrk="0" fontAlgn="base" hangingPunct="0">
              <a:spcBef>
                <a:spcPct val="0"/>
              </a:spcBef>
              <a:spcAft>
                <a:spcPct val="0"/>
              </a:spcAft>
            </a:pPr>
            <a:r>
              <a:rPr lang="en-US" altLang="en-US" sz="1600" b="1" dirty="0">
                <a:latin typeface="Arial" panose="020B0604020202020204" pitchFamily="34" charset="0"/>
              </a:rPr>
              <a:t>To truly gauge match performance, it is essential to track </a:t>
            </a:r>
            <a:r>
              <a:rPr lang="en-US" altLang="en-US" sz="1600" b="1" dirty="0">
                <a:solidFill>
                  <a:srgbClr val="FF0000"/>
                </a:solidFill>
                <a:latin typeface="Arial" panose="020B0604020202020204" pitchFamily="34" charset="0"/>
              </a:rPr>
              <a:t>Forced Errors</a:t>
            </a:r>
            <a:r>
              <a:rPr lang="en-US" altLang="en-US" sz="1600" b="1" dirty="0">
                <a:latin typeface="Arial" panose="020B0604020202020204" pitchFamily="34" charset="0"/>
              </a:rPr>
              <a:t>. Once we start tracking these errors, we can combine them with other well-known stats such as Winners and Unforced Errors to calculate another key statistic known as the Aggressive Margin.</a:t>
            </a:r>
          </a:p>
          <a:p>
            <a:pPr lvl="0" eaLnBrk="0" fontAlgn="base" hangingPunct="0">
              <a:spcBef>
                <a:spcPct val="0"/>
              </a:spcBef>
              <a:spcAft>
                <a:spcPct val="0"/>
              </a:spcAft>
            </a:pPr>
            <a:endParaRPr lang="en-US" altLang="en-US" sz="1600" b="1" dirty="0">
              <a:latin typeface="Arial" panose="020B0604020202020204" pitchFamily="34" charset="0"/>
            </a:endParaRPr>
          </a:p>
          <a:p>
            <a:pPr lvl="0" eaLnBrk="0" fontAlgn="base" hangingPunct="0">
              <a:spcBef>
                <a:spcPct val="0"/>
              </a:spcBef>
              <a:spcAft>
                <a:spcPct val="0"/>
              </a:spcAft>
            </a:pPr>
            <a:r>
              <a:rPr lang="en-US" altLang="en-US" sz="1600" b="1" dirty="0">
                <a:solidFill>
                  <a:srgbClr val="FF0000"/>
                </a:solidFill>
                <a:latin typeface="Arial" panose="020B0604020202020204" pitchFamily="34" charset="0"/>
              </a:rPr>
              <a:t>The Aggressive Margin is determined by adding up a player's Winners and Forced Errors and subtracting their Unforced Errors. For instance, if a player hits 10 Winners and generates 10 Forced Errors while making 10 Unforced Errors, their Aggressive Margin would be +10 (20 - 10 = 10).</a:t>
            </a:r>
          </a:p>
          <a:p>
            <a:pPr lvl="0" eaLnBrk="0" fontAlgn="base" hangingPunct="0">
              <a:spcBef>
                <a:spcPct val="0"/>
              </a:spcBef>
              <a:spcAft>
                <a:spcPct val="0"/>
              </a:spcAft>
            </a:pPr>
            <a:endParaRPr lang="en-US" altLang="en-US" sz="1600" b="1" dirty="0">
              <a:latin typeface="Arial" panose="020B0604020202020204" pitchFamily="34" charset="0"/>
            </a:endParaRPr>
          </a:p>
          <a:p>
            <a:pPr lvl="0" eaLnBrk="0" fontAlgn="base" hangingPunct="0">
              <a:spcBef>
                <a:spcPct val="0"/>
              </a:spcBef>
              <a:spcAft>
                <a:spcPct val="0"/>
              </a:spcAft>
            </a:pPr>
            <a:r>
              <a:rPr lang="en-US" altLang="en-US" sz="1600" b="1" dirty="0">
                <a:latin typeface="Arial" panose="020B0604020202020204" pitchFamily="34" charset="0"/>
              </a:rPr>
              <a:t>The Aggressive Margin provides immediate insight into how exactly a match was won or lost. It can be either positive or negative, indicating whether players rely on aggressive play or simply hope for more errors from their opponents.</a:t>
            </a:r>
          </a:p>
          <a:p>
            <a:pPr lvl="0" eaLnBrk="0" fontAlgn="base" hangingPunct="0">
              <a:spcBef>
                <a:spcPct val="0"/>
              </a:spcBef>
              <a:spcAft>
                <a:spcPct val="0"/>
              </a:spcAft>
            </a:pPr>
            <a:endParaRPr lang="en-US" altLang="en-US" sz="1600" b="1" dirty="0">
              <a:latin typeface="Arial" panose="020B0604020202020204" pitchFamily="34" charset="0"/>
            </a:endParaRPr>
          </a:p>
          <a:p>
            <a:pPr lvl="0" eaLnBrk="0" fontAlgn="base" hangingPunct="0">
              <a:spcBef>
                <a:spcPct val="0"/>
              </a:spcBef>
              <a:spcAft>
                <a:spcPct val="0"/>
              </a:spcAft>
            </a:pPr>
            <a:r>
              <a:rPr lang="en-US" altLang="en-US" sz="1600" b="1" dirty="0">
                <a:solidFill>
                  <a:srgbClr val="FF0000"/>
                </a:solidFill>
                <a:latin typeface="Arial" panose="020B0604020202020204" pitchFamily="34" charset="0"/>
              </a:rPr>
              <a:t>It's important to note that the Aggressive Margin is not absolute but rather reflects the quality of points and </a:t>
            </a:r>
            <a:r>
              <a:rPr lang="en-US" altLang="en-US" sz="1600" b="1" dirty="0" err="1">
                <a:solidFill>
                  <a:srgbClr val="FF0000"/>
                </a:solidFill>
                <a:latin typeface="Arial" panose="020B0604020202020204" pitchFamily="34" charset="0"/>
              </a:rPr>
              <a:t>shotmaking</a:t>
            </a:r>
            <a:r>
              <a:rPr lang="en-US" altLang="en-US" sz="1600" b="1" dirty="0">
                <a:solidFill>
                  <a:srgbClr val="FF0000"/>
                </a:solidFill>
                <a:latin typeface="Arial" panose="020B0604020202020204" pitchFamily="34" charset="0"/>
              </a:rPr>
              <a:t> between specific players at a particular level in a given match.</a:t>
            </a:r>
          </a:p>
          <a:p>
            <a:pPr lvl="0" eaLnBrk="0" fontAlgn="base" hangingPunct="0">
              <a:spcBef>
                <a:spcPct val="0"/>
              </a:spcBef>
              <a:spcAft>
                <a:spcPct val="0"/>
              </a:spcAft>
            </a:pPr>
            <a:endParaRPr lang="en-US" altLang="en-US" sz="1400" b="1" dirty="0">
              <a:latin typeface="Arial" panose="020B0604020202020204" pitchFamily="34" charset="0"/>
            </a:endParaRPr>
          </a:p>
          <a:p>
            <a:pPr lvl="0" eaLnBrk="0" fontAlgn="base" hangingPunct="0">
              <a:spcBef>
                <a:spcPct val="0"/>
              </a:spcBef>
              <a:spcAft>
                <a:spcPct val="0"/>
              </a:spcAft>
            </a:pPr>
            <a:endParaRPr lang="en-US" altLang="en-US" sz="1400" b="1" dirty="0">
              <a:latin typeface="Arial" panose="020B0604020202020204" pitchFamily="34" charset="0"/>
            </a:endParaRPr>
          </a:p>
          <a:p>
            <a:pPr lvl="0" eaLnBrk="0" fontAlgn="base" hangingPunct="0">
              <a:spcBef>
                <a:spcPct val="0"/>
              </a:spcBef>
              <a:spcAft>
                <a:spcPct val="0"/>
              </a:spcAft>
            </a:pPr>
            <a:endParaRPr lang="en-US" altLang="en-US" sz="1400" b="1" dirty="0">
              <a:latin typeface="Arial" panose="020B0604020202020204" pitchFamily="34" charset="0"/>
            </a:endParaRPr>
          </a:p>
          <a:p>
            <a:pPr lvl="0" eaLnBrk="0" fontAlgn="base" hangingPunct="0">
              <a:spcBef>
                <a:spcPct val="0"/>
              </a:spcBef>
              <a:spcAft>
                <a:spcPct val="0"/>
              </a:spcAft>
            </a:pPr>
            <a:endParaRPr lang="en-US" altLang="en-US" sz="1400" b="1" dirty="0">
              <a:latin typeface="Arial" panose="020B0604020202020204" pitchFamily="34" charset="0"/>
            </a:endParaRPr>
          </a:p>
          <a:p>
            <a:pPr lvl="0" eaLnBrk="0" fontAlgn="base" hangingPunct="0">
              <a:spcBef>
                <a:spcPct val="0"/>
              </a:spcBef>
              <a:spcAft>
                <a:spcPct val="0"/>
              </a:spcAft>
            </a:pPr>
            <a:endParaRPr lang="en-US" altLang="en-US" sz="1400" b="1" dirty="0">
              <a:latin typeface="Arial" panose="020B0604020202020204" pitchFamily="34" charset="0"/>
            </a:endParaRPr>
          </a:p>
          <a:p>
            <a:pPr lvl="0" eaLnBrk="0" fontAlgn="base" hangingPunct="0">
              <a:spcBef>
                <a:spcPct val="0"/>
              </a:spcBef>
              <a:spcAft>
                <a:spcPct val="0"/>
              </a:spcAft>
            </a:pPr>
            <a:endParaRPr lang="en-US" altLang="en-US" sz="1400" b="1" dirty="0">
              <a:latin typeface="Arial" panose="020B0604020202020204" pitchFamily="34" charset="0"/>
            </a:endParaRPr>
          </a:p>
        </p:txBody>
      </p:sp>
    </p:spTree>
    <p:extLst>
      <p:ext uri="{BB962C8B-B14F-4D97-AF65-F5344CB8AC3E}">
        <p14:creationId xmlns:p14="http://schemas.microsoft.com/office/powerpoint/2010/main" val="3843697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7928793-39D4-B24B-9125-CCC600BAF6D4}"/>
              </a:ext>
            </a:extLst>
          </p:cNvPr>
          <p:cNvSpPr>
            <a:spLocks noChangeArrowheads="1"/>
          </p:cNvSpPr>
          <p:nvPr/>
        </p:nvSpPr>
        <p:spPr bwMode="auto">
          <a:xfrm>
            <a:off x="0" y="-11027"/>
            <a:ext cx="12192000"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endParaRPr lang="en-US" altLang="en-US" sz="1600" b="1" dirty="0">
              <a:latin typeface="Arial" panose="020B0604020202020204" pitchFamily="34" charset="0"/>
            </a:endParaRPr>
          </a:p>
          <a:p>
            <a:pPr lvl="0" eaLnBrk="0" fontAlgn="base" hangingPunct="0">
              <a:spcBef>
                <a:spcPct val="0"/>
              </a:spcBef>
              <a:spcAft>
                <a:spcPct val="0"/>
              </a:spcAft>
            </a:pPr>
            <a:r>
              <a:rPr lang="en-US" altLang="en-US" sz="1600" b="1" dirty="0">
                <a:latin typeface="Arial" panose="020B0604020202020204" pitchFamily="34" charset="0"/>
              </a:rPr>
              <a:t>This principle of playing positive percentage tennis appears to be universally followed by successful players at all levels. They understand their shot making abilities and utilize them to establish winning point patterns.</a:t>
            </a:r>
          </a:p>
          <a:p>
            <a:pPr lvl="0" eaLnBrk="0" fontAlgn="base" hangingPunct="0">
              <a:spcBef>
                <a:spcPct val="0"/>
              </a:spcBef>
              <a:spcAft>
                <a:spcPct val="0"/>
              </a:spcAft>
            </a:pPr>
            <a:endParaRPr lang="en-US" altLang="en-US" sz="1600" b="1" dirty="0">
              <a:latin typeface="Arial" panose="020B0604020202020204" pitchFamily="34" charset="0"/>
            </a:endParaRPr>
          </a:p>
          <a:p>
            <a:pPr lvl="0" eaLnBrk="0" fontAlgn="base" hangingPunct="0">
              <a:spcBef>
                <a:spcPct val="0"/>
              </a:spcBef>
              <a:spcAft>
                <a:spcPct val="0"/>
              </a:spcAft>
            </a:pPr>
            <a:r>
              <a:rPr lang="en-US" altLang="en-US" sz="1600" b="1" dirty="0">
                <a:latin typeface="Arial" panose="020B0604020202020204" pitchFamily="34" charset="0"/>
              </a:rPr>
              <a:t>Statistical tennis is the key to victory. The best players achieve more points than they lose by employing proper patterns and executing high-percentage shots.</a:t>
            </a:r>
          </a:p>
          <a:p>
            <a:pPr lvl="0" eaLnBrk="0" fontAlgn="base" hangingPunct="0">
              <a:spcBef>
                <a:spcPct val="0"/>
              </a:spcBef>
              <a:spcAft>
                <a:spcPct val="0"/>
              </a:spcAft>
            </a:pPr>
            <a:endParaRPr lang="en-US" altLang="en-US" sz="1600" b="1" dirty="0">
              <a:latin typeface="Arial" panose="020B0604020202020204" pitchFamily="34" charset="0"/>
            </a:endParaRPr>
          </a:p>
          <a:p>
            <a:pPr lvl="0" eaLnBrk="0" fontAlgn="base" hangingPunct="0">
              <a:spcBef>
                <a:spcPct val="0"/>
              </a:spcBef>
              <a:spcAft>
                <a:spcPct val="0"/>
              </a:spcAft>
            </a:pPr>
            <a:r>
              <a:rPr lang="en-US" altLang="en-US" sz="1600" b="1" dirty="0">
                <a:latin typeface="Arial" panose="020B0604020202020204" pitchFamily="34" charset="0"/>
              </a:rPr>
              <a:t>Developing the ability to win points through positive shot making is crucial for success, ensuring that one's positive shot making outweighs their unforced errors.</a:t>
            </a:r>
          </a:p>
          <a:p>
            <a:pPr lvl="0" eaLnBrk="0" fontAlgn="base" hangingPunct="0">
              <a:spcBef>
                <a:spcPct val="0"/>
              </a:spcBef>
              <a:spcAft>
                <a:spcPct val="0"/>
              </a:spcAft>
            </a:pPr>
            <a:endParaRPr lang="en-US" altLang="en-US" sz="1600" b="1" dirty="0">
              <a:latin typeface="Arial" panose="020B0604020202020204" pitchFamily="34" charset="0"/>
            </a:endParaRPr>
          </a:p>
          <a:p>
            <a:pPr lvl="0" eaLnBrk="0" fontAlgn="base" hangingPunct="0">
              <a:spcBef>
                <a:spcPct val="0"/>
              </a:spcBef>
              <a:spcAft>
                <a:spcPct val="0"/>
              </a:spcAft>
            </a:pPr>
            <a:r>
              <a:rPr lang="en-US" altLang="en-US" sz="1600" b="1" dirty="0">
                <a:latin typeface="Arial" panose="020B0604020202020204" pitchFamily="34" charset="0"/>
              </a:rPr>
              <a:t>Unless a player can consistently play positive statistical tennis, their only hope is that their opponent has worse negative numbers. This explains why some players may win one match, thinking they played exceptionally well, but then struggle against another opponent playing in the same manner and end up losing badly.</a:t>
            </a:r>
            <a:endParaRPr kumimoji="0" lang="en-US" altLang="en-US" sz="1600" b="1" i="0" u="none" strike="noStrike" cap="none" normalizeH="0" baseline="0" dirty="0">
              <a:ln>
                <a:noFill/>
              </a:ln>
              <a:solidFill>
                <a:schemeClr val="tx1"/>
              </a:solidFill>
              <a:effectLst/>
              <a:latin typeface="Arial" panose="020B0604020202020204" pitchFamily="34" charset="0"/>
            </a:endParaRPr>
          </a:p>
        </p:txBody>
      </p:sp>
      <p:sp>
        <p:nvSpPr>
          <p:cNvPr id="3" name="Content Placeholder 2">
            <a:extLst>
              <a:ext uri="{FF2B5EF4-FFF2-40B4-BE49-F238E27FC236}">
                <a16:creationId xmlns:a16="http://schemas.microsoft.com/office/drawing/2014/main" id="{44AF3B15-285E-E4D4-8386-06540C7E70A6}"/>
              </a:ext>
            </a:extLst>
          </p:cNvPr>
          <p:cNvSpPr>
            <a:spLocks noGrp="1"/>
          </p:cNvSpPr>
          <p:nvPr>
            <p:ph idx="1"/>
          </p:nvPr>
        </p:nvSpPr>
        <p:spPr>
          <a:xfrm>
            <a:off x="463826" y="3428999"/>
            <a:ext cx="11555896" cy="3429001"/>
          </a:xfrm>
        </p:spPr>
        <p:txBody>
          <a:bodyPr/>
          <a:lstStyle/>
          <a:p>
            <a:r>
              <a:rPr lang="en-US" b="1" dirty="0">
                <a:solidFill>
                  <a:srgbClr val="FF0000"/>
                </a:solidFill>
              </a:rPr>
              <a:t>WINNERS + FORCING SHOTS - UNFORCED ERRORS  = AGGRESSIVE MARGIN</a:t>
            </a:r>
          </a:p>
          <a:p>
            <a:r>
              <a:rPr lang="en-US" b="1" dirty="0">
                <a:solidFill>
                  <a:srgbClr val="FF0000"/>
                </a:solidFill>
              </a:rPr>
              <a:t>EG: 20 WINNERS + 10 FORCING – 20 UE = 10</a:t>
            </a:r>
          </a:p>
          <a:p>
            <a:pPr marL="0" indent="0">
              <a:buNone/>
            </a:pPr>
            <a:endParaRPr lang="en-US" sz="1600" dirty="0">
              <a:solidFill>
                <a:schemeClr val="accent2">
                  <a:lumMod val="75000"/>
                </a:schemeClr>
              </a:solidFill>
              <a:effectLst>
                <a:outerShdw blurRad="38100" dist="38100" dir="2700000" algn="tl">
                  <a:srgbClr val="000000">
                    <a:alpha val="43137"/>
                  </a:srgbClr>
                </a:outerShdw>
              </a:effectLst>
            </a:endParaRPr>
          </a:p>
          <a:p>
            <a:pPr marL="0" indent="0">
              <a:buNone/>
            </a:pPr>
            <a:r>
              <a:rPr lang="en-US" sz="2800" u="sng" dirty="0">
                <a:solidFill>
                  <a:srgbClr val="FF0000"/>
                </a:solidFill>
                <a:effectLst>
                  <a:outerShdw blurRad="38100" dist="38100" dir="2700000" algn="tl">
                    <a:srgbClr val="000000">
                      <a:alpha val="43137"/>
                    </a:srgbClr>
                  </a:outerShdw>
                </a:effectLst>
              </a:rPr>
              <a:t>PRO TOUR:</a:t>
            </a:r>
            <a:br>
              <a:rPr lang="en-US" sz="2800" dirty="0">
                <a:solidFill>
                  <a:srgbClr val="FF0000"/>
                </a:solidFill>
                <a:effectLst>
                  <a:outerShdw blurRad="38100" dist="38100" dir="2700000" algn="tl">
                    <a:srgbClr val="000000">
                      <a:alpha val="43137"/>
                    </a:srgbClr>
                  </a:outerShdw>
                </a:effectLst>
              </a:rPr>
            </a:br>
            <a:r>
              <a:rPr lang="en-US" sz="2800" dirty="0">
                <a:solidFill>
                  <a:srgbClr val="FF0000"/>
                </a:solidFill>
                <a:effectLst>
                  <a:outerShdw blurRad="38100" dist="38100" dir="2700000" algn="tl">
                    <a:srgbClr val="000000">
                      <a:alpha val="43137"/>
                    </a:srgbClr>
                  </a:outerShdw>
                </a:effectLst>
              </a:rPr>
              <a:t>31% of points end as unforced errors</a:t>
            </a:r>
            <a:br>
              <a:rPr lang="en-US" sz="2800" dirty="0">
                <a:solidFill>
                  <a:srgbClr val="FF0000"/>
                </a:solidFill>
                <a:effectLst>
                  <a:outerShdw blurRad="38100" dist="38100" dir="2700000" algn="tl">
                    <a:srgbClr val="000000">
                      <a:alpha val="43137"/>
                    </a:srgbClr>
                  </a:outerShdw>
                </a:effectLst>
              </a:rPr>
            </a:br>
            <a:r>
              <a:rPr lang="en-US" sz="2800" dirty="0">
                <a:solidFill>
                  <a:srgbClr val="FF0000"/>
                </a:solidFill>
                <a:effectLst>
                  <a:outerShdw blurRad="38100" dist="38100" dir="2700000" algn="tl">
                    <a:srgbClr val="000000">
                      <a:alpha val="43137"/>
                    </a:srgbClr>
                  </a:outerShdw>
                </a:effectLst>
              </a:rPr>
              <a:t>27% points and as winners</a:t>
            </a:r>
            <a:br>
              <a:rPr lang="en-US" sz="2800" dirty="0">
                <a:solidFill>
                  <a:srgbClr val="FF0000"/>
                </a:solidFill>
                <a:effectLst>
                  <a:outerShdw blurRad="38100" dist="38100" dir="2700000" algn="tl">
                    <a:srgbClr val="000000">
                      <a:alpha val="43137"/>
                    </a:srgbClr>
                  </a:outerShdw>
                </a:effectLst>
              </a:rPr>
            </a:br>
            <a:r>
              <a:rPr lang="en-US" sz="2800" dirty="0">
                <a:solidFill>
                  <a:srgbClr val="FF0000"/>
                </a:solidFill>
                <a:effectLst>
                  <a:outerShdw blurRad="38100" dist="38100" dir="2700000" algn="tl">
                    <a:srgbClr val="000000">
                      <a:alpha val="43137"/>
                    </a:srgbClr>
                  </a:outerShdw>
                </a:effectLst>
              </a:rPr>
              <a:t>And 42% of points end as forced errors on the pro tour</a:t>
            </a:r>
            <a:endParaRPr lang="en-US" dirty="0">
              <a:solidFill>
                <a:srgbClr val="FF0000"/>
              </a:solidFill>
            </a:endParaRPr>
          </a:p>
          <a:p>
            <a:endParaRPr lang="en-US" dirty="0"/>
          </a:p>
          <a:p>
            <a:endParaRPr lang="en-US" dirty="0"/>
          </a:p>
        </p:txBody>
      </p:sp>
    </p:spTree>
    <p:extLst>
      <p:ext uri="{BB962C8B-B14F-4D97-AF65-F5344CB8AC3E}">
        <p14:creationId xmlns:p14="http://schemas.microsoft.com/office/powerpoint/2010/main" val="2441784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403761"/>
            <a:ext cx="3900973" cy="1930681"/>
          </a:xfrm>
        </p:spPr>
        <p:txBody>
          <a:bodyPr anchor="b">
            <a:normAutofit/>
          </a:bodyPr>
          <a:lstStyle/>
          <a:p>
            <a:pPr algn="r"/>
            <a:r>
              <a:rPr lang="en-US" sz="4000" b="1" dirty="0">
                <a:solidFill>
                  <a:srgbClr val="FFFFFF"/>
                </a:solidFill>
              </a:rPr>
              <a:t>Serving % - key to holding serve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49267430"/>
              </p:ext>
            </p:extLst>
          </p:nvPr>
        </p:nvGraphicFramePr>
        <p:xfrm>
          <a:off x="4037825" y="95003"/>
          <a:ext cx="6057904" cy="5691150"/>
        </p:xfrm>
        <a:graphic>
          <a:graphicData uri="http://schemas.openxmlformats.org/drawingml/2006/table">
            <a:tbl>
              <a:tblPr/>
              <a:tblGrid>
                <a:gridCol w="2665550">
                  <a:extLst>
                    <a:ext uri="{9D8B030D-6E8A-4147-A177-3AD203B41FA5}">
                      <a16:colId xmlns:a16="http://schemas.microsoft.com/office/drawing/2014/main" val="20000"/>
                    </a:ext>
                  </a:extLst>
                </a:gridCol>
                <a:gridCol w="993536">
                  <a:extLst>
                    <a:ext uri="{9D8B030D-6E8A-4147-A177-3AD203B41FA5}">
                      <a16:colId xmlns:a16="http://schemas.microsoft.com/office/drawing/2014/main" val="20001"/>
                    </a:ext>
                  </a:extLst>
                </a:gridCol>
                <a:gridCol w="993536">
                  <a:extLst>
                    <a:ext uri="{9D8B030D-6E8A-4147-A177-3AD203B41FA5}">
                      <a16:colId xmlns:a16="http://schemas.microsoft.com/office/drawing/2014/main" val="20002"/>
                    </a:ext>
                  </a:extLst>
                </a:gridCol>
                <a:gridCol w="1405282">
                  <a:extLst>
                    <a:ext uri="{9D8B030D-6E8A-4147-A177-3AD203B41FA5}">
                      <a16:colId xmlns:a16="http://schemas.microsoft.com/office/drawing/2014/main" val="20003"/>
                    </a:ext>
                  </a:extLst>
                </a:gridCol>
              </a:tblGrid>
              <a:tr h="419538">
                <a:tc>
                  <a:txBody>
                    <a:bodyPr/>
                    <a:lstStyle/>
                    <a:p>
                      <a:endParaRPr lang="en-US" sz="1800"/>
                    </a:p>
                  </a:txBody>
                  <a:tcPr marL="77240" marR="77240" marT="38621" marB="38621" anchor="ctr">
                    <a:lnL>
                      <a:noFill/>
                    </a:lnL>
                    <a:lnR>
                      <a:noFill/>
                    </a:lnR>
                    <a:lnT>
                      <a:noFill/>
                    </a:lnT>
                    <a:lnB w="6350" cap="flat" cmpd="sng" algn="ctr">
                      <a:solidFill>
                        <a:srgbClr val="1D5791"/>
                      </a:solidFill>
                      <a:prstDash val="solid"/>
                      <a:round/>
                      <a:headEnd type="none" w="med" len="med"/>
                      <a:tailEnd type="none" w="med" len="med"/>
                    </a:lnB>
                    <a:solidFill>
                      <a:srgbClr val="F5F5F5"/>
                    </a:solidFill>
                  </a:tcPr>
                </a:tc>
                <a:tc>
                  <a:txBody>
                    <a:bodyPr/>
                    <a:lstStyle/>
                    <a:p>
                      <a:endParaRPr lang="en-US" sz="1800"/>
                    </a:p>
                  </a:txBody>
                  <a:tcPr marL="77240" marR="77240" marT="38621" marB="38621">
                    <a:lnL>
                      <a:noFill/>
                    </a:lnL>
                    <a:lnB w="6350" cap="flat" cmpd="sng" algn="ctr">
                      <a:solidFill>
                        <a:srgbClr val="1D5791"/>
                      </a:solidFill>
                      <a:prstDash val="solid"/>
                      <a:round/>
                      <a:headEnd type="none" w="med" len="med"/>
                      <a:tailEnd type="none" w="med" len="med"/>
                    </a:lnB>
                  </a:tcPr>
                </a:tc>
                <a:tc>
                  <a:txBody>
                    <a:bodyPr/>
                    <a:lstStyle/>
                    <a:p>
                      <a:endParaRPr lang="en-US" sz="1800"/>
                    </a:p>
                  </a:txBody>
                  <a:tcPr marL="77240" marR="77240" marT="38621" marB="38621">
                    <a:lnB w="6350" cap="flat" cmpd="sng" algn="ctr">
                      <a:solidFill>
                        <a:srgbClr val="1D5791"/>
                      </a:solidFill>
                      <a:prstDash val="solid"/>
                      <a:round/>
                      <a:headEnd type="none" w="med" len="med"/>
                      <a:tailEnd type="none" w="med" len="med"/>
                    </a:lnB>
                  </a:tcPr>
                </a:tc>
                <a:tc>
                  <a:txBody>
                    <a:bodyPr/>
                    <a:lstStyle/>
                    <a:p>
                      <a:endParaRPr lang="en-US" sz="1800"/>
                    </a:p>
                  </a:txBody>
                  <a:tcPr marL="77240" marR="77240" marT="38621" marB="38621">
                    <a:lnB w="6350" cap="flat" cmpd="sng" algn="ctr">
                      <a:solidFill>
                        <a:srgbClr val="1D5791"/>
                      </a:solidFill>
                      <a:prstDash val="solid"/>
                      <a:round/>
                      <a:headEnd type="none" w="med" len="med"/>
                      <a:tailEnd type="none" w="med" len="med"/>
                    </a:lnB>
                  </a:tcPr>
                </a:tc>
                <a:extLst>
                  <a:ext uri="{0D108BD9-81ED-4DB2-BD59-A6C34878D82A}">
                    <a16:rowId xmlns:a16="http://schemas.microsoft.com/office/drawing/2014/main" val="10000"/>
                  </a:ext>
                </a:extLst>
              </a:tr>
              <a:tr h="395012">
                <a:tc>
                  <a:txBody>
                    <a:bodyPr/>
                    <a:lstStyle/>
                    <a:p>
                      <a:pPr algn="ctr"/>
                      <a:r>
                        <a:rPr lang="en-US" sz="1800">
                          <a:solidFill>
                            <a:srgbClr val="FFFFFF"/>
                          </a:solidFill>
                          <a:effectLst/>
                        </a:rPr>
                        <a:t>MEN</a:t>
                      </a:r>
                    </a:p>
                  </a:txBody>
                  <a:tcPr marL="21455" marR="21455" marT="21455" marB="21455">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297CCF"/>
                    </a:solidFill>
                  </a:tcPr>
                </a:tc>
                <a:tc>
                  <a:txBody>
                    <a:bodyPr/>
                    <a:lstStyle/>
                    <a:p>
                      <a:pPr algn="ctr"/>
                      <a:r>
                        <a:rPr lang="en-US" sz="1800">
                          <a:solidFill>
                            <a:srgbClr val="FFFFFF"/>
                          </a:solidFill>
                          <a:effectLst/>
                        </a:rPr>
                        <a:t>Won</a:t>
                      </a:r>
                    </a:p>
                  </a:txBody>
                  <a:tcPr marL="21455" marR="21455" marT="21455" marB="21455">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297CCF"/>
                    </a:solidFill>
                  </a:tcPr>
                </a:tc>
                <a:tc>
                  <a:txBody>
                    <a:bodyPr/>
                    <a:lstStyle/>
                    <a:p>
                      <a:pPr algn="ctr"/>
                      <a:r>
                        <a:rPr lang="en-US" sz="1800">
                          <a:solidFill>
                            <a:srgbClr val="FFFFFF"/>
                          </a:solidFill>
                          <a:effectLst/>
                        </a:rPr>
                        <a:t>Total</a:t>
                      </a:r>
                    </a:p>
                  </a:txBody>
                  <a:tcPr marL="21455" marR="21455" marT="21455" marB="21455">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297CCF"/>
                    </a:solidFill>
                  </a:tcPr>
                </a:tc>
                <a:tc>
                  <a:txBody>
                    <a:bodyPr/>
                    <a:lstStyle/>
                    <a:p>
                      <a:pPr algn="ctr"/>
                      <a:r>
                        <a:rPr lang="en-US" sz="1800">
                          <a:solidFill>
                            <a:srgbClr val="FFFFFF"/>
                          </a:solidFill>
                          <a:effectLst/>
                        </a:rPr>
                        <a:t>Winning %</a:t>
                      </a:r>
                    </a:p>
                  </a:txBody>
                  <a:tcPr marL="21455" marR="21455" marT="21455" marB="21455">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297CCF"/>
                    </a:solidFill>
                  </a:tcPr>
                </a:tc>
                <a:extLst>
                  <a:ext uri="{0D108BD9-81ED-4DB2-BD59-A6C34878D82A}">
                    <a16:rowId xmlns:a16="http://schemas.microsoft.com/office/drawing/2014/main" val="10001"/>
                  </a:ext>
                </a:extLst>
              </a:tr>
              <a:tr h="406205">
                <a:tc>
                  <a:txBody>
                    <a:bodyPr/>
                    <a:lstStyle/>
                    <a:p>
                      <a:pPr algn="ctr" fontAlgn="t"/>
                      <a:r>
                        <a:rPr lang="en-US" sz="1800">
                          <a:effectLst/>
                        </a:rPr>
                        <a:t>1st Serves Made</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fontAlgn="t"/>
                      <a:r>
                        <a:rPr lang="fi-FI" sz="1800">
                          <a:effectLst/>
                        </a:rPr>
                        <a:t>16,971</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fontAlgn="t"/>
                      <a:r>
                        <a:rPr lang="nb-NO" sz="1800">
                          <a:effectLst/>
                        </a:rPr>
                        <a:t>29,038</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fontAlgn="t"/>
                      <a:r>
                        <a:rPr lang="mr-IN" sz="1800">
                          <a:effectLst/>
                        </a:rPr>
                        <a:t>58.4%</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extLst>
                  <a:ext uri="{0D108BD9-81ED-4DB2-BD59-A6C34878D82A}">
                    <a16:rowId xmlns:a16="http://schemas.microsoft.com/office/drawing/2014/main" val="10002"/>
                  </a:ext>
                </a:extLst>
              </a:tr>
              <a:tr h="406205">
                <a:tc>
                  <a:txBody>
                    <a:bodyPr/>
                    <a:lstStyle/>
                    <a:p>
                      <a:pPr algn="ctr" fontAlgn="t"/>
                      <a:r>
                        <a:rPr lang="en-US" sz="1800">
                          <a:effectLst/>
                        </a:rPr>
                        <a:t>1st Serve Points Won</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DFECF8"/>
                    </a:solidFill>
                  </a:tcPr>
                </a:tc>
                <a:tc>
                  <a:txBody>
                    <a:bodyPr/>
                    <a:lstStyle/>
                    <a:p>
                      <a:pPr algn="ctr" fontAlgn="t"/>
                      <a:r>
                        <a:rPr lang="fi-FI" sz="1800">
                          <a:effectLst/>
                        </a:rPr>
                        <a:t>12,186</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DFECF8"/>
                    </a:solidFill>
                  </a:tcPr>
                </a:tc>
                <a:tc>
                  <a:txBody>
                    <a:bodyPr/>
                    <a:lstStyle/>
                    <a:p>
                      <a:pPr algn="ctr" fontAlgn="t"/>
                      <a:r>
                        <a:rPr lang="fi-FI" sz="1800">
                          <a:effectLst/>
                        </a:rPr>
                        <a:t>16,971</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DFECF8"/>
                    </a:solidFill>
                  </a:tcPr>
                </a:tc>
                <a:tc>
                  <a:txBody>
                    <a:bodyPr/>
                    <a:lstStyle/>
                    <a:p>
                      <a:pPr algn="ctr" fontAlgn="t"/>
                      <a:r>
                        <a:rPr lang="mr-IN" sz="1800" dirty="0">
                          <a:effectLst/>
                          <a:highlight>
                            <a:srgbClr val="FF0000"/>
                          </a:highlight>
                        </a:rPr>
                        <a:t>71.8%</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DFECF8"/>
                    </a:solidFill>
                  </a:tcPr>
                </a:tc>
                <a:extLst>
                  <a:ext uri="{0D108BD9-81ED-4DB2-BD59-A6C34878D82A}">
                    <a16:rowId xmlns:a16="http://schemas.microsoft.com/office/drawing/2014/main" val="10003"/>
                  </a:ext>
                </a:extLst>
              </a:tr>
              <a:tr h="406205">
                <a:tc>
                  <a:txBody>
                    <a:bodyPr/>
                    <a:lstStyle/>
                    <a:p>
                      <a:pPr algn="ctr" fontAlgn="t"/>
                      <a:r>
                        <a:rPr lang="en-US" sz="1800">
                          <a:effectLst/>
                        </a:rPr>
                        <a:t>2nd Serve Points Won</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fontAlgn="t"/>
                      <a:r>
                        <a:rPr lang="is-IS" sz="1800">
                          <a:effectLst/>
                        </a:rPr>
                        <a:t>6,263</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fontAlgn="t"/>
                      <a:r>
                        <a:rPr lang="is-IS" sz="1800">
                          <a:effectLst/>
                        </a:rPr>
                        <a:t>12,067</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fontAlgn="t"/>
                      <a:r>
                        <a:rPr lang="mr-IN" sz="1800" dirty="0">
                          <a:effectLst/>
                          <a:highlight>
                            <a:srgbClr val="FF0000"/>
                          </a:highlight>
                        </a:rPr>
                        <a:t>51.9%</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extLst>
                  <a:ext uri="{0D108BD9-81ED-4DB2-BD59-A6C34878D82A}">
                    <a16:rowId xmlns:a16="http://schemas.microsoft.com/office/drawing/2014/main" val="10004"/>
                  </a:ext>
                </a:extLst>
              </a:tr>
              <a:tr h="406205">
                <a:tc>
                  <a:txBody>
                    <a:bodyPr/>
                    <a:lstStyle/>
                    <a:p>
                      <a:pPr algn="ctr" fontAlgn="t"/>
                      <a:r>
                        <a:rPr lang="en-US" sz="1800">
                          <a:effectLst/>
                        </a:rPr>
                        <a:t>Break Points Saved</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DFECF8"/>
                    </a:solidFill>
                  </a:tcPr>
                </a:tc>
                <a:tc>
                  <a:txBody>
                    <a:bodyPr/>
                    <a:lstStyle/>
                    <a:p>
                      <a:pPr algn="ctr" fontAlgn="t"/>
                      <a:r>
                        <a:rPr lang="fi-FI" sz="1800">
                          <a:effectLst/>
                        </a:rPr>
                        <a:t>1,510</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DFECF8"/>
                    </a:solidFill>
                  </a:tcPr>
                </a:tc>
                <a:tc>
                  <a:txBody>
                    <a:bodyPr/>
                    <a:lstStyle/>
                    <a:p>
                      <a:pPr algn="ctr" fontAlgn="t"/>
                      <a:r>
                        <a:rPr lang="fi-FI" sz="1800">
                          <a:effectLst/>
                        </a:rPr>
                        <a:t>2,453</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DFECF8"/>
                    </a:solidFill>
                  </a:tcPr>
                </a:tc>
                <a:tc>
                  <a:txBody>
                    <a:bodyPr/>
                    <a:lstStyle/>
                    <a:p>
                      <a:pPr algn="ctr" fontAlgn="t"/>
                      <a:r>
                        <a:rPr lang="mr-IN" sz="1800">
                          <a:effectLst/>
                        </a:rPr>
                        <a:t>61.3%</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DFECF8"/>
                    </a:solidFill>
                  </a:tcPr>
                </a:tc>
                <a:extLst>
                  <a:ext uri="{0D108BD9-81ED-4DB2-BD59-A6C34878D82A}">
                    <a16:rowId xmlns:a16="http://schemas.microsoft.com/office/drawing/2014/main" val="10005"/>
                  </a:ext>
                </a:extLst>
              </a:tr>
              <a:tr h="406205">
                <a:tc>
                  <a:txBody>
                    <a:bodyPr/>
                    <a:lstStyle/>
                    <a:p>
                      <a:pPr algn="ctr" fontAlgn="t"/>
                      <a:r>
                        <a:rPr lang="en-US" sz="1800">
                          <a:effectLst/>
                        </a:rPr>
                        <a:t>Serve Games Won</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fontAlgn="t"/>
                      <a:r>
                        <a:rPr lang="is-IS" sz="1800">
                          <a:effectLst/>
                        </a:rPr>
                        <a:t>3609</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fontAlgn="t"/>
                      <a:r>
                        <a:rPr lang="is-IS" sz="1800">
                          <a:effectLst/>
                        </a:rPr>
                        <a:t>4562</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a:r>
                        <a:rPr lang="mr-IN" sz="1800">
                          <a:effectLst/>
                        </a:rPr>
                        <a:t>79.1%</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extLst>
                  <a:ext uri="{0D108BD9-81ED-4DB2-BD59-A6C34878D82A}">
                    <a16:rowId xmlns:a16="http://schemas.microsoft.com/office/drawing/2014/main" val="10006"/>
                  </a:ext>
                </a:extLst>
              </a:tr>
              <a:tr h="419538">
                <a:tc>
                  <a:txBody>
                    <a:bodyPr/>
                    <a:lstStyle/>
                    <a:p>
                      <a:endParaRPr lang="en-US" sz="1800"/>
                    </a:p>
                  </a:txBody>
                  <a:tcPr marL="77240" marR="77240" marT="38621" marB="38621" anchor="ctr">
                    <a:lnL>
                      <a:noFill/>
                    </a:lnL>
                    <a:lnR>
                      <a:noFill/>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F5F5F5"/>
                    </a:solidFill>
                  </a:tcPr>
                </a:tc>
                <a:tc>
                  <a:txBody>
                    <a:bodyPr/>
                    <a:lstStyle/>
                    <a:p>
                      <a:endParaRPr lang="en-US" sz="1800"/>
                    </a:p>
                  </a:txBody>
                  <a:tcPr marL="77240" marR="77240" marT="38621" marB="38621">
                    <a:lnL>
                      <a:noFill/>
                    </a:lnL>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tcPr>
                </a:tc>
                <a:tc>
                  <a:txBody>
                    <a:bodyPr/>
                    <a:lstStyle/>
                    <a:p>
                      <a:endParaRPr lang="en-US" sz="1800"/>
                    </a:p>
                  </a:txBody>
                  <a:tcPr marL="77240" marR="77240" marT="38621" marB="38621">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tcPr>
                </a:tc>
                <a:tc>
                  <a:txBody>
                    <a:bodyPr/>
                    <a:lstStyle/>
                    <a:p>
                      <a:endParaRPr lang="en-US" sz="1800"/>
                    </a:p>
                  </a:txBody>
                  <a:tcPr marL="77240" marR="77240" marT="38621" marB="38621">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tcPr>
                </a:tc>
                <a:extLst>
                  <a:ext uri="{0D108BD9-81ED-4DB2-BD59-A6C34878D82A}">
                    <a16:rowId xmlns:a16="http://schemas.microsoft.com/office/drawing/2014/main" val="10007"/>
                  </a:ext>
                </a:extLst>
              </a:tr>
              <a:tr h="395012">
                <a:tc>
                  <a:txBody>
                    <a:bodyPr/>
                    <a:lstStyle/>
                    <a:p>
                      <a:pPr algn="ctr"/>
                      <a:r>
                        <a:rPr lang="en-US" sz="1800">
                          <a:solidFill>
                            <a:srgbClr val="FFFFFF"/>
                          </a:solidFill>
                          <a:effectLst/>
                        </a:rPr>
                        <a:t>WOMEN</a:t>
                      </a:r>
                    </a:p>
                  </a:txBody>
                  <a:tcPr marL="21455" marR="21455" marT="21455" marB="21455">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297CCF"/>
                    </a:solidFill>
                  </a:tcPr>
                </a:tc>
                <a:tc>
                  <a:txBody>
                    <a:bodyPr/>
                    <a:lstStyle/>
                    <a:p>
                      <a:pPr algn="ctr"/>
                      <a:r>
                        <a:rPr lang="en-US" sz="1800">
                          <a:solidFill>
                            <a:srgbClr val="FFFFFF"/>
                          </a:solidFill>
                          <a:effectLst/>
                        </a:rPr>
                        <a:t>Won</a:t>
                      </a:r>
                    </a:p>
                  </a:txBody>
                  <a:tcPr marL="21455" marR="21455" marT="21455" marB="21455">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297CCF"/>
                    </a:solidFill>
                  </a:tcPr>
                </a:tc>
                <a:tc>
                  <a:txBody>
                    <a:bodyPr/>
                    <a:lstStyle/>
                    <a:p>
                      <a:pPr algn="ctr"/>
                      <a:r>
                        <a:rPr lang="en-US" sz="1800">
                          <a:solidFill>
                            <a:srgbClr val="FFFFFF"/>
                          </a:solidFill>
                          <a:effectLst/>
                        </a:rPr>
                        <a:t>Total</a:t>
                      </a:r>
                    </a:p>
                  </a:txBody>
                  <a:tcPr marL="21455" marR="21455" marT="21455" marB="21455">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297CCF"/>
                    </a:solidFill>
                  </a:tcPr>
                </a:tc>
                <a:tc>
                  <a:txBody>
                    <a:bodyPr/>
                    <a:lstStyle/>
                    <a:p>
                      <a:pPr algn="ctr"/>
                      <a:r>
                        <a:rPr lang="en-US" sz="1800">
                          <a:solidFill>
                            <a:srgbClr val="FFFFFF"/>
                          </a:solidFill>
                          <a:effectLst/>
                        </a:rPr>
                        <a:t>Winning %</a:t>
                      </a:r>
                    </a:p>
                  </a:txBody>
                  <a:tcPr marL="21455" marR="21455" marT="21455" marB="21455">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297CCF"/>
                    </a:solidFill>
                  </a:tcPr>
                </a:tc>
                <a:extLst>
                  <a:ext uri="{0D108BD9-81ED-4DB2-BD59-A6C34878D82A}">
                    <a16:rowId xmlns:a16="http://schemas.microsoft.com/office/drawing/2014/main" val="10008"/>
                  </a:ext>
                </a:extLst>
              </a:tr>
              <a:tr h="406205">
                <a:tc>
                  <a:txBody>
                    <a:bodyPr/>
                    <a:lstStyle/>
                    <a:p>
                      <a:pPr algn="ctr" fontAlgn="t"/>
                      <a:r>
                        <a:rPr lang="en-US" sz="1800">
                          <a:effectLst/>
                        </a:rPr>
                        <a:t>1st Serves Made</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fontAlgn="t"/>
                      <a:r>
                        <a:rPr lang="cs-CZ" sz="1800">
                          <a:effectLst/>
                        </a:rPr>
                        <a:t>10,211</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fontAlgn="t"/>
                      <a:r>
                        <a:rPr lang="is-IS" sz="1800">
                          <a:effectLst/>
                        </a:rPr>
                        <a:t>16,862</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fontAlgn="t"/>
                      <a:r>
                        <a:rPr lang="mr-IN" sz="1800">
                          <a:effectLst/>
                        </a:rPr>
                        <a:t>60.5%</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extLst>
                  <a:ext uri="{0D108BD9-81ED-4DB2-BD59-A6C34878D82A}">
                    <a16:rowId xmlns:a16="http://schemas.microsoft.com/office/drawing/2014/main" val="10009"/>
                  </a:ext>
                </a:extLst>
              </a:tr>
              <a:tr h="406205">
                <a:tc>
                  <a:txBody>
                    <a:bodyPr/>
                    <a:lstStyle/>
                    <a:p>
                      <a:pPr algn="ctr" fontAlgn="t"/>
                      <a:r>
                        <a:rPr lang="en-US" sz="1800">
                          <a:effectLst/>
                        </a:rPr>
                        <a:t>1st Serve Points Won</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DFECF8"/>
                    </a:solidFill>
                  </a:tcPr>
                </a:tc>
                <a:tc>
                  <a:txBody>
                    <a:bodyPr/>
                    <a:lstStyle/>
                    <a:p>
                      <a:pPr algn="ctr" fontAlgn="t"/>
                      <a:r>
                        <a:rPr lang="uk-UA" sz="1800">
                          <a:effectLst/>
                        </a:rPr>
                        <a:t>6,446</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DFECF8"/>
                    </a:solidFill>
                  </a:tcPr>
                </a:tc>
                <a:tc>
                  <a:txBody>
                    <a:bodyPr/>
                    <a:lstStyle/>
                    <a:p>
                      <a:pPr algn="ctr" fontAlgn="t"/>
                      <a:r>
                        <a:rPr lang="cs-CZ" sz="1800">
                          <a:effectLst/>
                        </a:rPr>
                        <a:t>10,211</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DFECF8"/>
                    </a:solidFill>
                  </a:tcPr>
                </a:tc>
                <a:tc>
                  <a:txBody>
                    <a:bodyPr/>
                    <a:lstStyle/>
                    <a:p>
                      <a:pPr algn="ctr" fontAlgn="t"/>
                      <a:r>
                        <a:rPr lang="mr-IN" sz="1800" dirty="0">
                          <a:effectLst/>
                          <a:highlight>
                            <a:srgbClr val="FF0000"/>
                          </a:highlight>
                        </a:rPr>
                        <a:t>63.1%</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DFECF8"/>
                    </a:solidFill>
                  </a:tcPr>
                </a:tc>
                <a:extLst>
                  <a:ext uri="{0D108BD9-81ED-4DB2-BD59-A6C34878D82A}">
                    <a16:rowId xmlns:a16="http://schemas.microsoft.com/office/drawing/2014/main" val="10010"/>
                  </a:ext>
                </a:extLst>
              </a:tr>
              <a:tr h="406205">
                <a:tc>
                  <a:txBody>
                    <a:bodyPr/>
                    <a:lstStyle/>
                    <a:p>
                      <a:pPr algn="ctr" fontAlgn="t"/>
                      <a:r>
                        <a:rPr lang="en-US" sz="1800">
                          <a:effectLst/>
                        </a:rPr>
                        <a:t>2nd Serve Points Won</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fontAlgn="t"/>
                      <a:r>
                        <a:rPr lang="en-US" sz="1800">
                          <a:effectLst/>
                        </a:rPr>
                        <a:t>3,030</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fontAlgn="t"/>
                      <a:r>
                        <a:rPr lang="uk-UA" sz="1800">
                          <a:effectLst/>
                        </a:rPr>
                        <a:t>6,651</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fontAlgn="t"/>
                      <a:r>
                        <a:rPr lang="mr-IN" sz="1800" dirty="0">
                          <a:effectLst/>
                          <a:highlight>
                            <a:srgbClr val="FF0000"/>
                          </a:highlight>
                        </a:rPr>
                        <a:t>45.5%</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extLst>
                  <a:ext uri="{0D108BD9-81ED-4DB2-BD59-A6C34878D82A}">
                    <a16:rowId xmlns:a16="http://schemas.microsoft.com/office/drawing/2014/main" val="10011"/>
                  </a:ext>
                </a:extLst>
              </a:tr>
              <a:tr h="406205">
                <a:tc>
                  <a:txBody>
                    <a:bodyPr/>
                    <a:lstStyle/>
                    <a:p>
                      <a:pPr algn="ctr" fontAlgn="t"/>
                      <a:r>
                        <a:rPr lang="en-US" sz="1800">
                          <a:effectLst/>
                        </a:rPr>
                        <a:t>Break Points Saved</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DFECF8"/>
                    </a:solidFill>
                  </a:tcPr>
                </a:tc>
                <a:tc>
                  <a:txBody>
                    <a:bodyPr/>
                    <a:lstStyle/>
                    <a:p>
                      <a:pPr algn="ctr" fontAlgn="t"/>
                      <a:r>
                        <a:rPr lang="is-IS" sz="1800">
                          <a:effectLst/>
                        </a:rPr>
                        <a:t>1,014</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DFECF8"/>
                    </a:solidFill>
                  </a:tcPr>
                </a:tc>
                <a:tc>
                  <a:txBody>
                    <a:bodyPr/>
                    <a:lstStyle/>
                    <a:p>
                      <a:pPr algn="ctr" fontAlgn="t"/>
                      <a:r>
                        <a:rPr lang="fi-FI" sz="1800">
                          <a:effectLst/>
                        </a:rPr>
                        <a:t>1,940</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DFECF8"/>
                    </a:solidFill>
                  </a:tcPr>
                </a:tc>
                <a:tc>
                  <a:txBody>
                    <a:bodyPr/>
                    <a:lstStyle/>
                    <a:p>
                      <a:pPr algn="ctr" fontAlgn="t"/>
                      <a:r>
                        <a:rPr lang="mr-IN" sz="1800" dirty="0">
                          <a:effectLst/>
                        </a:rPr>
                        <a:t>52.2%</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DFECF8"/>
                    </a:solidFill>
                  </a:tcPr>
                </a:tc>
                <a:extLst>
                  <a:ext uri="{0D108BD9-81ED-4DB2-BD59-A6C34878D82A}">
                    <a16:rowId xmlns:a16="http://schemas.microsoft.com/office/drawing/2014/main" val="10012"/>
                  </a:ext>
                </a:extLst>
              </a:tr>
              <a:tr h="406205">
                <a:tc>
                  <a:txBody>
                    <a:bodyPr/>
                    <a:lstStyle/>
                    <a:p>
                      <a:pPr algn="ctr" fontAlgn="t"/>
                      <a:r>
                        <a:rPr lang="en-US" sz="1800">
                          <a:effectLst/>
                        </a:rPr>
                        <a:t>Serve Games Won</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fontAlgn="t"/>
                      <a:r>
                        <a:rPr lang="fi-FI" sz="1800">
                          <a:effectLst/>
                        </a:rPr>
                        <a:t>1,647</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fontAlgn="t"/>
                      <a:r>
                        <a:rPr lang="is-IS" sz="1800">
                          <a:effectLst/>
                        </a:rPr>
                        <a:t>2,573</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tc>
                  <a:txBody>
                    <a:bodyPr/>
                    <a:lstStyle/>
                    <a:p>
                      <a:pPr algn="ctr"/>
                      <a:r>
                        <a:rPr lang="mr-IN" sz="1800" dirty="0">
                          <a:effectLst/>
                        </a:rPr>
                        <a:t>64.0%</a:t>
                      </a:r>
                    </a:p>
                  </a:txBody>
                  <a:tcPr marL="26819" marR="26819" marT="26819" marB="26819">
                    <a:lnL w="6350" cap="flat" cmpd="sng" algn="ctr">
                      <a:solidFill>
                        <a:srgbClr val="1D5791"/>
                      </a:solidFill>
                      <a:prstDash val="solid"/>
                      <a:round/>
                      <a:headEnd type="none" w="med" len="med"/>
                      <a:tailEnd type="none" w="med" len="med"/>
                    </a:lnL>
                    <a:lnR w="6350" cap="flat" cmpd="sng" algn="ctr">
                      <a:solidFill>
                        <a:srgbClr val="1D5791"/>
                      </a:solidFill>
                      <a:prstDash val="solid"/>
                      <a:round/>
                      <a:headEnd type="none" w="med" len="med"/>
                      <a:tailEnd type="none" w="med" len="med"/>
                    </a:lnR>
                    <a:lnT w="6350" cap="flat" cmpd="sng" algn="ctr">
                      <a:solidFill>
                        <a:srgbClr val="1D5791"/>
                      </a:solidFill>
                      <a:prstDash val="solid"/>
                      <a:round/>
                      <a:headEnd type="none" w="med" len="med"/>
                      <a:tailEnd type="none" w="med" len="med"/>
                    </a:lnT>
                    <a:lnB w="6350" cap="flat" cmpd="sng" algn="ctr">
                      <a:solidFill>
                        <a:srgbClr val="1D5791"/>
                      </a:solidFill>
                      <a:prstDash val="solid"/>
                      <a:round/>
                      <a:headEnd type="none" w="med" len="med"/>
                      <a:tailEnd type="none" w="med" len="med"/>
                    </a:lnB>
                    <a:solidFill>
                      <a:srgbClr val="BFD8F1"/>
                    </a:solidFill>
                  </a:tcPr>
                </a:tc>
                <a:extLst>
                  <a:ext uri="{0D108BD9-81ED-4DB2-BD59-A6C34878D82A}">
                    <a16:rowId xmlns:a16="http://schemas.microsoft.com/office/drawing/2014/main" val="10013"/>
                  </a:ext>
                </a:extLst>
              </a:tr>
            </a:tbl>
          </a:graphicData>
        </a:graphic>
      </p:graphicFrame>
      <p:sp>
        <p:nvSpPr>
          <p:cNvPr id="3" name="TextBox 2">
            <a:extLst>
              <a:ext uri="{FF2B5EF4-FFF2-40B4-BE49-F238E27FC236}">
                <a16:creationId xmlns:a16="http://schemas.microsoft.com/office/drawing/2014/main" id="{BB85B4D7-192C-24AD-62B7-9E06725E5003}"/>
              </a:ext>
            </a:extLst>
          </p:cNvPr>
          <p:cNvSpPr txBox="1"/>
          <p:nvPr/>
        </p:nvSpPr>
        <p:spPr>
          <a:xfrm>
            <a:off x="4037825" y="6080166"/>
            <a:ext cx="7409988" cy="707886"/>
          </a:xfrm>
          <a:prstGeom prst="rect">
            <a:avLst/>
          </a:prstGeom>
          <a:noFill/>
        </p:spPr>
        <p:txBody>
          <a:bodyPr wrap="square" rtlCol="0">
            <a:spAutoFit/>
          </a:bodyPr>
          <a:lstStyle/>
          <a:p>
            <a:r>
              <a:rPr lang="en-US" sz="2000" dirty="0">
                <a:solidFill>
                  <a:schemeClr val="accent1">
                    <a:lumMod val="75000"/>
                  </a:schemeClr>
                </a:solidFill>
              </a:rPr>
              <a:t>The difference in winning points on 1st serve vs 2</a:t>
            </a:r>
            <a:r>
              <a:rPr lang="en-US" sz="2000" baseline="30000" dirty="0">
                <a:solidFill>
                  <a:schemeClr val="accent1">
                    <a:lumMod val="75000"/>
                  </a:schemeClr>
                </a:solidFill>
              </a:rPr>
              <a:t>nd</a:t>
            </a:r>
            <a:r>
              <a:rPr lang="en-US" sz="2000" dirty="0">
                <a:solidFill>
                  <a:schemeClr val="accent1">
                    <a:lumMod val="75000"/>
                  </a:schemeClr>
                </a:solidFill>
              </a:rPr>
              <a:t> serve is around </a:t>
            </a:r>
            <a:r>
              <a:rPr lang="en-US" sz="2000" b="1" dirty="0">
                <a:solidFill>
                  <a:srgbClr val="FF0000"/>
                </a:solidFill>
              </a:rPr>
              <a:t>20%. </a:t>
            </a:r>
            <a:r>
              <a:rPr lang="en-US" sz="2000" dirty="0">
                <a:solidFill>
                  <a:schemeClr val="accent1">
                    <a:lumMod val="75000"/>
                  </a:schemeClr>
                </a:solidFill>
              </a:rPr>
              <a:t>On game points – make your first serve!</a:t>
            </a:r>
          </a:p>
        </p:txBody>
      </p:sp>
    </p:spTree>
    <p:extLst>
      <p:ext uri="{BB962C8B-B14F-4D97-AF65-F5344CB8AC3E}">
        <p14:creationId xmlns:p14="http://schemas.microsoft.com/office/powerpoint/2010/main" val="1156490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224DE2-5830-9448-9D04-16CF71B9109F}"/>
              </a:ext>
            </a:extLst>
          </p:cNvPr>
          <p:cNvSpPr>
            <a:spLocks noGrp="1"/>
          </p:cNvSpPr>
          <p:nvPr>
            <p:ph type="title"/>
          </p:nvPr>
        </p:nvSpPr>
        <p:spPr>
          <a:xfrm>
            <a:off x="1371599" y="294538"/>
            <a:ext cx="9895951" cy="1033669"/>
          </a:xfrm>
        </p:spPr>
        <p:txBody>
          <a:bodyPr>
            <a:normAutofit/>
          </a:bodyPr>
          <a:lstStyle/>
          <a:p>
            <a:r>
              <a:rPr lang="en-US" sz="4000" b="1" dirty="0">
                <a:solidFill>
                  <a:srgbClr val="FFFFFF"/>
                </a:solidFill>
              </a:rPr>
              <a:t>Serve + 1 Patterns</a:t>
            </a:r>
          </a:p>
        </p:txBody>
      </p:sp>
      <p:sp>
        <p:nvSpPr>
          <p:cNvPr id="3" name="Content Placeholder 2">
            <a:extLst>
              <a:ext uri="{FF2B5EF4-FFF2-40B4-BE49-F238E27FC236}">
                <a16:creationId xmlns:a16="http://schemas.microsoft.com/office/drawing/2014/main" id="{E2BB640E-672A-1A44-9F0D-EB36A9543B95}"/>
              </a:ext>
            </a:extLst>
          </p:cNvPr>
          <p:cNvSpPr>
            <a:spLocks noGrp="1"/>
          </p:cNvSpPr>
          <p:nvPr>
            <p:ph idx="1"/>
          </p:nvPr>
        </p:nvSpPr>
        <p:spPr>
          <a:xfrm>
            <a:off x="593767" y="1757548"/>
            <a:ext cx="10501864" cy="4805914"/>
          </a:xfrm>
        </p:spPr>
        <p:txBody>
          <a:bodyPr anchor="ctr">
            <a:normAutofit/>
          </a:bodyPr>
          <a:lstStyle/>
          <a:p>
            <a:endParaRPr lang="en-US" sz="1700" b="1" dirty="0"/>
          </a:p>
          <a:p>
            <a:pPr marL="514350" indent="-514350">
              <a:buFont typeface="+mj-lt"/>
              <a:buAutoNum type="arabicPeriod"/>
            </a:pPr>
            <a:r>
              <a:rPr lang="en-US" sz="1700" b="1" dirty="0"/>
              <a:t>Wide and Glide</a:t>
            </a:r>
          </a:p>
          <a:p>
            <a:pPr marL="514350" indent="-514350">
              <a:buFont typeface="+mj-lt"/>
              <a:buAutoNum type="arabicPeriod"/>
            </a:pPr>
            <a:r>
              <a:rPr lang="en-US" sz="1700" b="1" dirty="0"/>
              <a:t>Wide and Behind</a:t>
            </a:r>
          </a:p>
          <a:p>
            <a:pPr marL="514350" indent="-514350">
              <a:buFont typeface="+mj-lt"/>
              <a:buAutoNum type="arabicPeriod"/>
            </a:pPr>
            <a:r>
              <a:rPr lang="en-US" sz="1700" b="1" dirty="0"/>
              <a:t>Middle and Behind</a:t>
            </a:r>
          </a:p>
          <a:p>
            <a:pPr marL="514350" indent="-514350">
              <a:buFont typeface="+mj-lt"/>
              <a:buAutoNum type="arabicPeriod"/>
            </a:pPr>
            <a:r>
              <a:rPr lang="en-US" sz="1700" b="1" dirty="0"/>
              <a:t>Middle and Wide</a:t>
            </a:r>
          </a:p>
          <a:p>
            <a:pPr marL="514350" indent="-514350">
              <a:buFont typeface="+mj-lt"/>
              <a:buAutoNum type="arabicPeriod"/>
            </a:pPr>
            <a:r>
              <a:rPr lang="en-US" sz="1700" b="1" dirty="0"/>
              <a:t>Serve and volley</a:t>
            </a:r>
          </a:p>
          <a:p>
            <a:pPr marL="514350" indent="-514350">
              <a:buFont typeface="+mj-lt"/>
              <a:buAutoNum type="arabicPeriod"/>
            </a:pPr>
            <a:r>
              <a:rPr lang="en-US" sz="1700" b="1" dirty="0"/>
              <a:t>Serve into the body and attack</a:t>
            </a:r>
          </a:p>
          <a:p>
            <a:pPr marL="514350" indent="-514350">
              <a:buFont typeface="+mj-lt"/>
              <a:buAutoNum type="arabicPeriod"/>
            </a:pPr>
            <a:r>
              <a:rPr lang="en-US" sz="1700" b="1" dirty="0"/>
              <a:t>2nd serve and rally / </a:t>
            </a:r>
          </a:p>
          <a:p>
            <a:pPr marL="514350" indent="-514350">
              <a:buFont typeface="+mj-lt"/>
              <a:buAutoNum type="arabicPeriod"/>
            </a:pPr>
            <a:r>
              <a:rPr lang="en-US" sz="1700" b="1" dirty="0"/>
              <a:t>Neutralizing return</a:t>
            </a:r>
          </a:p>
          <a:p>
            <a:pPr marL="514350" indent="-514350">
              <a:buFont typeface="+mj-lt"/>
              <a:buAutoNum type="arabicPeriod"/>
            </a:pPr>
            <a:r>
              <a:rPr lang="en-US" sz="1700" b="1" dirty="0"/>
              <a:t>Defense</a:t>
            </a:r>
          </a:p>
          <a:p>
            <a:pPr marL="514350" indent="-514350">
              <a:buFont typeface="+mj-lt"/>
              <a:buAutoNum type="arabicPeriod"/>
            </a:pPr>
            <a:endParaRPr lang="en-US" sz="1700" b="1" dirty="0"/>
          </a:p>
          <a:p>
            <a:pPr marL="0" indent="0">
              <a:buNone/>
            </a:pPr>
            <a:endParaRPr lang="en-US" sz="1700" dirty="0"/>
          </a:p>
        </p:txBody>
      </p:sp>
    </p:spTree>
    <p:extLst>
      <p:ext uri="{BB962C8B-B14F-4D97-AF65-F5344CB8AC3E}">
        <p14:creationId xmlns:p14="http://schemas.microsoft.com/office/powerpoint/2010/main" val="2121233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lines and a line&#10;&#10;Description automatically generated">
            <a:extLst>
              <a:ext uri="{FF2B5EF4-FFF2-40B4-BE49-F238E27FC236}">
                <a16:creationId xmlns:a16="http://schemas.microsoft.com/office/drawing/2014/main" id="{917981E0-C76C-D45C-BF50-5609F50B66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6752" y="457200"/>
            <a:ext cx="5958496" cy="5943600"/>
          </a:xfrm>
          <a:prstGeom prst="rect">
            <a:avLst/>
          </a:prstGeom>
        </p:spPr>
      </p:pic>
    </p:spTree>
    <p:extLst>
      <p:ext uri="{BB962C8B-B14F-4D97-AF65-F5344CB8AC3E}">
        <p14:creationId xmlns:p14="http://schemas.microsoft.com/office/powerpoint/2010/main" val="2184163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lines and lines&#10;&#10;Description automatically generated">
            <a:extLst>
              <a:ext uri="{FF2B5EF4-FFF2-40B4-BE49-F238E27FC236}">
                <a16:creationId xmlns:a16="http://schemas.microsoft.com/office/drawing/2014/main" id="{60826393-ED68-0432-6056-5E223B5544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9267" y="457200"/>
            <a:ext cx="5973466" cy="5943600"/>
          </a:xfrm>
          <a:prstGeom prst="rect">
            <a:avLst/>
          </a:prstGeom>
        </p:spPr>
      </p:pic>
    </p:spTree>
    <p:extLst>
      <p:ext uri="{BB962C8B-B14F-4D97-AF65-F5344CB8AC3E}">
        <p14:creationId xmlns:p14="http://schemas.microsoft.com/office/powerpoint/2010/main" val="3286630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lines and lines&#10;&#10;Description automatically generated">
            <a:extLst>
              <a:ext uri="{FF2B5EF4-FFF2-40B4-BE49-F238E27FC236}">
                <a16:creationId xmlns:a16="http://schemas.microsoft.com/office/drawing/2014/main" id="{58133F58-C9DD-6DB3-3BBC-0F775B3B58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1743" y="457200"/>
            <a:ext cx="5988513" cy="5943600"/>
          </a:xfrm>
          <a:prstGeom prst="rect">
            <a:avLst/>
          </a:prstGeom>
        </p:spPr>
      </p:pic>
    </p:spTree>
    <p:extLst>
      <p:ext uri="{BB962C8B-B14F-4D97-AF65-F5344CB8AC3E}">
        <p14:creationId xmlns:p14="http://schemas.microsoft.com/office/powerpoint/2010/main" val="4119050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lines and a net&#10;&#10;Description automatically generated">
            <a:extLst>
              <a:ext uri="{FF2B5EF4-FFF2-40B4-BE49-F238E27FC236}">
                <a16:creationId xmlns:a16="http://schemas.microsoft.com/office/drawing/2014/main" id="{968BF0D1-A61A-DCFE-2E37-6494E118EA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457200"/>
            <a:ext cx="5943600" cy="5943600"/>
          </a:xfrm>
          <a:prstGeom prst="rect">
            <a:avLst/>
          </a:prstGeom>
        </p:spPr>
      </p:pic>
    </p:spTree>
    <p:extLst>
      <p:ext uri="{BB962C8B-B14F-4D97-AF65-F5344CB8AC3E}">
        <p14:creationId xmlns:p14="http://schemas.microsoft.com/office/powerpoint/2010/main" val="2367114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lines and a net&#10;&#10;Description automatically generated">
            <a:extLst>
              <a:ext uri="{FF2B5EF4-FFF2-40B4-BE49-F238E27FC236}">
                <a16:creationId xmlns:a16="http://schemas.microsoft.com/office/drawing/2014/main" id="{3E4DEA25-6B4D-B3D3-53CD-8C940981DE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6752" y="457200"/>
            <a:ext cx="5958496" cy="5943600"/>
          </a:xfrm>
          <a:prstGeom prst="rect">
            <a:avLst/>
          </a:prstGeom>
        </p:spPr>
      </p:pic>
    </p:spTree>
    <p:extLst>
      <p:ext uri="{BB962C8B-B14F-4D97-AF65-F5344CB8AC3E}">
        <p14:creationId xmlns:p14="http://schemas.microsoft.com/office/powerpoint/2010/main" val="3583064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6722" y="586855"/>
            <a:ext cx="3201366" cy="3387497"/>
          </a:xfrm>
        </p:spPr>
        <p:txBody>
          <a:bodyPr anchor="b">
            <a:normAutofit/>
          </a:bodyPr>
          <a:lstStyle/>
          <a:p>
            <a:pPr algn="r"/>
            <a:r>
              <a:rPr lang="en-US" sz="4000" b="1">
                <a:solidFill>
                  <a:srgbClr val="FFFFFF"/>
                </a:solidFill>
              </a:rPr>
              <a:t>FORCING AN ERROR - 8 Ways</a:t>
            </a:r>
          </a:p>
        </p:txBody>
      </p:sp>
      <p:sp>
        <p:nvSpPr>
          <p:cNvPr id="3" name="Content Placeholder 2"/>
          <p:cNvSpPr>
            <a:spLocks noGrp="1"/>
          </p:cNvSpPr>
          <p:nvPr>
            <p:ph idx="1"/>
          </p:nvPr>
        </p:nvSpPr>
        <p:spPr>
          <a:xfrm>
            <a:off x="4037826" y="10138"/>
            <a:ext cx="8154173" cy="6858000"/>
          </a:xfrm>
        </p:spPr>
        <p:txBody>
          <a:bodyPr anchor="ctr">
            <a:normAutofit/>
          </a:bodyPr>
          <a:lstStyle/>
          <a:p>
            <a:r>
              <a:rPr lang="en-US" sz="1400" b="1" dirty="0">
                <a:latin typeface="Arial" panose="020B0604020202020204" pitchFamily="34" charset="0"/>
                <a:cs typeface="Arial" panose="020B0604020202020204" pitchFamily="34" charset="0"/>
              </a:rPr>
              <a:t>1</a:t>
            </a:r>
            <a:r>
              <a:rPr lang="en-US" sz="1400" b="1" dirty="0">
                <a:solidFill>
                  <a:srgbClr val="FF0000"/>
                </a:solidFill>
                <a:latin typeface="Arial" panose="020B0604020202020204" pitchFamily="34" charset="0"/>
                <a:cs typeface="Arial" panose="020B0604020202020204" pitchFamily="34" charset="0"/>
              </a:rPr>
              <a:t>. Consistency     </a:t>
            </a:r>
            <a:endParaRPr lang="en-US" sz="1400" dirty="0">
              <a:solidFill>
                <a:srgbClr val="FF0000"/>
              </a:solidFill>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Making one more shot than the other player. They force you to go for a lower percentage shot than you normally attempt because you know that their shot tolerance is better than yours.</a:t>
            </a:r>
          </a:p>
          <a:p>
            <a:r>
              <a:rPr lang="en-US" sz="1400" b="1" dirty="0">
                <a:latin typeface="Arial" panose="020B0604020202020204" pitchFamily="34" charset="0"/>
                <a:cs typeface="Arial" panose="020B0604020202020204" pitchFamily="34" charset="0"/>
              </a:rPr>
              <a:t>2</a:t>
            </a:r>
            <a:r>
              <a:rPr lang="en-US" sz="1400" b="1" dirty="0">
                <a:solidFill>
                  <a:srgbClr val="FF0000"/>
                </a:solidFill>
                <a:latin typeface="Arial" panose="020B0604020202020204" pitchFamily="34" charset="0"/>
                <a:cs typeface="Arial" panose="020B0604020202020204" pitchFamily="34" charset="0"/>
              </a:rPr>
              <a:t>. Direction     </a:t>
            </a:r>
            <a:r>
              <a:rPr lang="en-US" sz="1400" b="1" dirty="0">
                <a:latin typeface="Arial" panose="020B0604020202020204" pitchFamily="34" charset="0"/>
                <a:cs typeface="Arial" panose="020B0604020202020204" pitchFamily="34" charset="0"/>
              </a:rPr>
              <a:t>(left and right)</a:t>
            </a:r>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This involves three major areas. The first is the obvious one of hitting the ball away from your opponent and running them. The second involves hitting the ball directly at a weakness. The last is hitting behind your running opponent. This also taps into breaking down a shot by constantly hammering away at it. You know your opponent can make one or two backhands but can they make five in a row?</a:t>
            </a:r>
          </a:p>
          <a:p>
            <a:r>
              <a:rPr lang="en-US" sz="1400" b="1" dirty="0">
                <a:latin typeface="Arial" panose="020B0604020202020204" pitchFamily="34" charset="0"/>
                <a:cs typeface="Arial" panose="020B0604020202020204" pitchFamily="34" charset="0"/>
              </a:rPr>
              <a:t>3</a:t>
            </a:r>
            <a:r>
              <a:rPr lang="en-US" sz="1400" b="1" dirty="0">
                <a:solidFill>
                  <a:srgbClr val="FF0000"/>
                </a:solidFill>
                <a:latin typeface="Arial" panose="020B0604020202020204" pitchFamily="34" charset="0"/>
                <a:cs typeface="Arial" panose="020B0604020202020204" pitchFamily="34" charset="0"/>
              </a:rPr>
              <a:t>. Depth     </a:t>
            </a:r>
            <a:r>
              <a:rPr lang="en-US" sz="1400" b="1" dirty="0">
                <a:latin typeface="Arial" panose="020B0604020202020204" pitchFamily="34" charset="0"/>
                <a:cs typeface="Arial" panose="020B0604020202020204" pitchFamily="34" charset="0"/>
              </a:rPr>
              <a:t>(front and back) </a:t>
            </a:r>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Depth is what you should be chasing at the start of every point. It’s more important to push your opponent back where they can’t hurt you than move them a little and give them better geometry of the court. A deep ball is typically defined as landing closer to the baseline than the service line. Depth also involved drop shots and hitting short on purpose to bring your opponent forward.</a:t>
            </a:r>
          </a:p>
          <a:p>
            <a:r>
              <a:rPr lang="en-US" sz="1400" b="1" dirty="0">
                <a:latin typeface="Arial" panose="020B0604020202020204" pitchFamily="34" charset="0"/>
                <a:cs typeface="Arial" panose="020B0604020202020204" pitchFamily="34" charset="0"/>
              </a:rPr>
              <a:t>4. </a:t>
            </a:r>
            <a:r>
              <a:rPr lang="en-US" sz="1400" b="1" dirty="0">
                <a:solidFill>
                  <a:srgbClr val="FF0000"/>
                </a:solidFill>
                <a:latin typeface="Arial" panose="020B0604020202020204" pitchFamily="34" charset="0"/>
                <a:cs typeface="Arial" panose="020B0604020202020204" pitchFamily="34" charset="0"/>
              </a:rPr>
              <a:t>Height</a:t>
            </a:r>
            <a:r>
              <a:rPr lang="en-US" sz="1400" b="1" dirty="0">
                <a:latin typeface="Arial" panose="020B0604020202020204" pitchFamily="34" charset="0"/>
                <a:cs typeface="Arial" panose="020B0604020202020204" pitchFamily="34" charset="0"/>
              </a:rPr>
              <a:t>     (low and high)</a:t>
            </a:r>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Most players like to make contact with the ball around their waist, or at least below their shoulders. </a:t>
            </a:r>
          </a:p>
          <a:p>
            <a:r>
              <a:rPr lang="en-US" sz="1400" b="1" dirty="0">
                <a:latin typeface="Arial" panose="020B0604020202020204" pitchFamily="34" charset="0"/>
                <a:cs typeface="Arial" panose="020B0604020202020204" pitchFamily="34" charset="0"/>
              </a:rPr>
              <a:t>5.</a:t>
            </a:r>
            <a:r>
              <a:rPr lang="en-US" sz="1400" b="1" dirty="0">
                <a:solidFill>
                  <a:srgbClr val="FF0000"/>
                </a:solidFill>
                <a:latin typeface="Arial" panose="020B0604020202020204" pitchFamily="34" charset="0"/>
                <a:cs typeface="Arial" panose="020B0604020202020204" pitchFamily="34" charset="0"/>
              </a:rPr>
              <a:t> Spin     </a:t>
            </a:r>
            <a:r>
              <a:rPr lang="en-US" sz="1400" b="1" dirty="0">
                <a:latin typeface="Arial" panose="020B0604020202020204" pitchFamily="34" charset="0"/>
                <a:cs typeface="Arial" panose="020B0604020202020204" pitchFamily="34" charset="0"/>
              </a:rPr>
              <a:t>(topspin and backspin)</a:t>
            </a:r>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Spin is a nasty weapon that can make the ball dance all over the place. It makes the ball jump up sharply, making it difficult to step into and also skid and stay low under the strike zone. It’s not always easy to read spin and correctly adjust to, resulting in lots of errors.</a:t>
            </a:r>
          </a:p>
          <a:p>
            <a:r>
              <a:rPr lang="en-US" sz="1400" b="1" dirty="0">
                <a:latin typeface="Arial" panose="020B0604020202020204" pitchFamily="34" charset="0"/>
                <a:cs typeface="Arial" panose="020B0604020202020204" pitchFamily="34" charset="0"/>
              </a:rPr>
              <a:t>6.</a:t>
            </a:r>
            <a:r>
              <a:rPr lang="en-US" sz="1400" b="1" dirty="0">
                <a:solidFill>
                  <a:srgbClr val="FF0000"/>
                </a:solidFill>
                <a:latin typeface="Arial" panose="020B0604020202020204" pitchFamily="34" charset="0"/>
                <a:cs typeface="Arial" panose="020B0604020202020204" pitchFamily="34" charset="0"/>
              </a:rPr>
              <a:t> Power     </a:t>
            </a:r>
            <a:r>
              <a:rPr lang="en-US" sz="1400" b="1" dirty="0">
                <a:latin typeface="Arial" panose="020B0604020202020204" pitchFamily="34" charset="0"/>
                <a:cs typeface="Arial" panose="020B0604020202020204" pitchFamily="34" charset="0"/>
              </a:rPr>
              <a:t>(harder and softer)</a:t>
            </a:r>
          </a:p>
          <a:p>
            <a:r>
              <a:rPr lang="en-US" sz="1400" b="1" dirty="0">
                <a:latin typeface="Arial" panose="020B0604020202020204" pitchFamily="34" charset="0"/>
                <a:cs typeface="Arial" panose="020B0604020202020204" pitchFamily="34" charset="0"/>
              </a:rPr>
              <a:t>7. </a:t>
            </a:r>
            <a:r>
              <a:rPr lang="en-US" sz="1400" b="1" dirty="0">
                <a:solidFill>
                  <a:srgbClr val="FF0000"/>
                </a:solidFill>
                <a:latin typeface="Arial" panose="020B0604020202020204" pitchFamily="34" charset="0"/>
                <a:cs typeface="Arial" panose="020B0604020202020204" pitchFamily="34" charset="0"/>
              </a:rPr>
              <a:t>Court Position     </a:t>
            </a:r>
            <a:r>
              <a:rPr lang="en-US" sz="1400" b="1" dirty="0">
                <a:latin typeface="Arial" panose="020B0604020202020204" pitchFamily="34" charset="0"/>
                <a:cs typeface="Arial" panose="020B0604020202020204" pitchFamily="34" charset="0"/>
              </a:rPr>
              <a:t>(where you stand)</a:t>
            </a:r>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Where you stand visually expands and shrinks areas of the court that can have a large bearing on your opponent’s shot selection and propensity to miss.</a:t>
            </a:r>
          </a:p>
          <a:p>
            <a:r>
              <a:rPr lang="en-US" sz="1400" b="1" dirty="0">
                <a:latin typeface="Arial" panose="020B0604020202020204" pitchFamily="34" charset="0"/>
                <a:cs typeface="Arial" panose="020B0604020202020204" pitchFamily="34" charset="0"/>
              </a:rPr>
              <a:t>8.</a:t>
            </a:r>
            <a:r>
              <a:rPr lang="en-US" sz="1400" b="1" dirty="0">
                <a:solidFill>
                  <a:srgbClr val="FF0000"/>
                </a:solidFill>
                <a:latin typeface="Arial" panose="020B0604020202020204" pitchFamily="34" charset="0"/>
                <a:cs typeface="Arial" panose="020B0604020202020204" pitchFamily="34" charset="0"/>
              </a:rPr>
              <a:t> Time     </a:t>
            </a:r>
            <a:r>
              <a:rPr lang="en-US" sz="1400" b="1" dirty="0">
                <a:latin typeface="Arial" panose="020B0604020202020204" pitchFamily="34" charset="0"/>
                <a:cs typeface="Arial" panose="020B0604020202020204" pitchFamily="34" charset="0"/>
              </a:rPr>
              <a:t>(rushing your opponent)</a:t>
            </a:r>
            <a:br>
              <a:rPr lang="en-US" sz="800" dirty="0">
                <a:latin typeface="Arial" panose="020B0604020202020204" pitchFamily="34" charset="0"/>
                <a:cs typeface="Arial" panose="020B0604020202020204" pitchFamily="34" charset="0"/>
              </a:rPr>
            </a:br>
            <a:endParaRPr lang="en-US"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3501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6722" y="586855"/>
            <a:ext cx="3201366" cy="3387497"/>
          </a:xfrm>
        </p:spPr>
        <p:txBody>
          <a:bodyPr anchor="b">
            <a:normAutofit/>
          </a:bodyPr>
          <a:lstStyle/>
          <a:p>
            <a:pPr algn="r"/>
            <a:r>
              <a:rPr lang="en-US" sz="4000" b="1">
                <a:solidFill>
                  <a:srgbClr val="FFFFFF"/>
                </a:solidFill>
              </a:rPr>
              <a:t>Patterns</a:t>
            </a:r>
          </a:p>
        </p:txBody>
      </p:sp>
      <p:sp>
        <p:nvSpPr>
          <p:cNvPr id="3" name="Content Placeholder 2"/>
          <p:cNvSpPr>
            <a:spLocks noGrp="1"/>
          </p:cNvSpPr>
          <p:nvPr>
            <p:ph idx="1"/>
          </p:nvPr>
        </p:nvSpPr>
        <p:spPr>
          <a:xfrm>
            <a:off x="4037826" y="10138"/>
            <a:ext cx="8151125" cy="6837724"/>
          </a:xfrm>
        </p:spPr>
        <p:txBody>
          <a:bodyPr anchor="ctr">
            <a:normAutofit/>
          </a:bodyPr>
          <a:lstStyle/>
          <a:p>
            <a:pPr marL="0" indent="0" algn="ctr">
              <a:buNone/>
            </a:pPr>
            <a:r>
              <a:rPr lang="en-US" b="1" dirty="0">
                <a:solidFill>
                  <a:schemeClr val="accent1">
                    <a:lumMod val="75000"/>
                  </a:schemeClr>
                </a:solidFill>
              </a:rPr>
              <a:t>Tennis Is A Game Of Patterns </a:t>
            </a:r>
          </a:p>
          <a:p>
            <a:endParaRPr lang="en-US" sz="2000" b="1" dirty="0">
              <a:solidFill>
                <a:schemeClr val="accent1">
                  <a:lumMod val="75000"/>
                </a:schemeClr>
              </a:solidFill>
            </a:endParaRPr>
          </a:p>
          <a:p>
            <a:r>
              <a:rPr lang="en-US" sz="2000" dirty="0">
                <a:solidFill>
                  <a:srgbClr val="FF0000"/>
                </a:solidFill>
              </a:rPr>
              <a:t>Primary Patterns     </a:t>
            </a:r>
            <a:r>
              <a:rPr lang="en-US" sz="2000" dirty="0">
                <a:solidFill>
                  <a:schemeClr val="accent1">
                    <a:lumMod val="75000"/>
                  </a:schemeClr>
                </a:solidFill>
              </a:rPr>
              <a:t>(7-8 times out of 10)</a:t>
            </a:r>
          </a:p>
          <a:p>
            <a:pPr marL="0" indent="0">
              <a:buNone/>
            </a:pPr>
            <a:endParaRPr lang="en-US" sz="2000" dirty="0">
              <a:solidFill>
                <a:schemeClr val="accent1">
                  <a:lumMod val="75000"/>
                </a:schemeClr>
              </a:solidFill>
            </a:endParaRPr>
          </a:p>
          <a:p>
            <a:r>
              <a:rPr lang="en-US" sz="2000" dirty="0">
                <a:solidFill>
                  <a:schemeClr val="accent1">
                    <a:lumMod val="75000"/>
                  </a:schemeClr>
                </a:solidFill>
              </a:rPr>
              <a:t>Primary Patterns you use as much as much as you can. This is the play that you want to have a winning percentage with and also run when the match gets close at the end of each set.</a:t>
            </a:r>
          </a:p>
          <a:p>
            <a:pPr marL="0" indent="0">
              <a:buNone/>
            </a:pPr>
            <a:endParaRPr lang="en-US" sz="2000" dirty="0">
              <a:solidFill>
                <a:schemeClr val="accent1">
                  <a:lumMod val="75000"/>
                </a:schemeClr>
              </a:solidFill>
            </a:endParaRPr>
          </a:p>
          <a:p>
            <a:r>
              <a:rPr lang="en-US" sz="2000" dirty="0">
                <a:solidFill>
                  <a:srgbClr val="FF0000"/>
                </a:solidFill>
              </a:rPr>
              <a:t>Secondary Patterns     </a:t>
            </a:r>
            <a:r>
              <a:rPr lang="en-US" sz="2000" dirty="0">
                <a:solidFill>
                  <a:schemeClr val="accent1">
                    <a:lumMod val="75000"/>
                  </a:schemeClr>
                </a:solidFill>
              </a:rPr>
              <a:t>(2-3 times out of 10)</a:t>
            </a:r>
          </a:p>
          <a:p>
            <a:endParaRPr lang="en-US" sz="2000" dirty="0">
              <a:solidFill>
                <a:schemeClr val="accent1">
                  <a:lumMod val="75000"/>
                </a:schemeClr>
              </a:solidFill>
            </a:endParaRPr>
          </a:p>
          <a:p>
            <a:r>
              <a:rPr lang="en-US" sz="2000" dirty="0">
                <a:solidFill>
                  <a:schemeClr val="accent1">
                    <a:lumMod val="75000"/>
                  </a:schemeClr>
                </a:solidFill>
              </a:rPr>
              <a:t>You switch it up with a secondary pattern (usually to the strength) for a complete surprise. Running enough primary patterns makes secondary patterns very successful when done at the right time. Don’t overdo this area – it’s the art of the surprise.</a:t>
            </a:r>
          </a:p>
          <a:p>
            <a:endParaRPr lang="en-US" sz="2000" dirty="0"/>
          </a:p>
        </p:txBody>
      </p:sp>
    </p:spTree>
    <p:extLst>
      <p:ext uri="{BB962C8B-B14F-4D97-AF65-F5344CB8AC3E}">
        <p14:creationId xmlns:p14="http://schemas.microsoft.com/office/powerpoint/2010/main" val="310251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660041" y="2767106"/>
            <a:ext cx="2880828" cy="3071906"/>
          </a:xfrm>
        </p:spPr>
        <p:txBody>
          <a:bodyPr vert="horz" lIns="91440" tIns="45720" rIns="91440" bIns="45720" rtlCol="0" anchor="t">
            <a:normAutofit/>
          </a:bodyPr>
          <a:lstStyle/>
          <a:p>
            <a:r>
              <a:rPr lang="en-US" sz="4000" b="1" kern="1200" dirty="0">
                <a:solidFill>
                  <a:srgbClr val="FFFFFF"/>
                </a:solidFill>
                <a:latin typeface="+mj-lt"/>
                <a:ea typeface="+mj-ea"/>
                <a:cs typeface="+mj-cs"/>
              </a:rPr>
              <a:t>Federer –</a:t>
            </a:r>
            <a:br>
              <a:rPr lang="en-US" sz="4000" b="1" kern="1200" dirty="0">
                <a:solidFill>
                  <a:srgbClr val="FFFFFF"/>
                </a:solidFill>
                <a:latin typeface="+mj-lt"/>
                <a:ea typeface="+mj-ea"/>
                <a:cs typeface="+mj-cs"/>
              </a:rPr>
            </a:br>
            <a:br>
              <a:rPr lang="en-US" sz="4000" b="1" kern="1200" dirty="0">
                <a:solidFill>
                  <a:srgbClr val="FFFFFF"/>
                </a:solidFill>
                <a:latin typeface="+mj-lt"/>
                <a:ea typeface="+mj-ea"/>
                <a:cs typeface="+mj-cs"/>
              </a:rPr>
            </a:br>
            <a:r>
              <a:rPr lang="en-US" sz="4000" b="1" kern="1200" dirty="0">
                <a:solidFill>
                  <a:srgbClr val="FFFFFF"/>
                </a:solidFill>
                <a:latin typeface="+mj-lt"/>
                <a:ea typeface="+mj-ea"/>
                <a:cs typeface="+mj-cs"/>
              </a:rPr>
              <a:t>First serves - deuce</a:t>
            </a:r>
          </a:p>
        </p:txBody>
      </p:sp>
      <p:pic>
        <p:nvPicPr>
          <p:cNvPr id="4" name="Content Placeholder 3"/>
          <p:cNvPicPr>
            <a:picLocks noGrp="1" noChangeAspect="1"/>
          </p:cNvPicPr>
          <p:nvPr>
            <p:ph idx="1"/>
          </p:nvPr>
        </p:nvPicPr>
        <p:blipFill>
          <a:blip r:embed="rId2"/>
          <a:stretch>
            <a:fillRect/>
          </a:stretch>
        </p:blipFill>
        <p:spPr>
          <a:xfrm>
            <a:off x="4114878" y="1062950"/>
            <a:ext cx="7988854" cy="5646607"/>
          </a:xfrm>
          <a:prstGeom prst="rect">
            <a:avLst/>
          </a:prstGeom>
        </p:spPr>
      </p:pic>
      <p:sp>
        <p:nvSpPr>
          <p:cNvPr id="3" name="TextBox 2">
            <a:extLst>
              <a:ext uri="{FF2B5EF4-FFF2-40B4-BE49-F238E27FC236}">
                <a16:creationId xmlns:a16="http://schemas.microsoft.com/office/drawing/2014/main" id="{FEDEE62D-2A02-A63A-81AE-436FC060A152}"/>
              </a:ext>
            </a:extLst>
          </p:cNvPr>
          <p:cNvSpPr txBox="1"/>
          <p:nvPr/>
        </p:nvSpPr>
        <p:spPr>
          <a:xfrm>
            <a:off x="5934354" y="539730"/>
            <a:ext cx="4227616" cy="523220"/>
          </a:xfrm>
          <a:prstGeom prst="rect">
            <a:avLst/>
          </a:prstGeom>
          <a:noFill/>
        </p:spPr>
        <p:txBody>
          <a:bodyPr wrap="square" rtlCol="0">
            <a:spAutoFit/>
          </a:bodyPr>
          <a:lstStyle/>
          <a:p>
            <a:pPr algn="ctr"/>
            <a:r>
              <a:rPr lang="en-US" sz="2800" dirty="0">
                <a:solidFill>
                  <a:srgbClr val="FF0000"/>
                </a:solidFill>
              </a:rPr>
              <a:t>SERVE PLACEMENT</a:t>
            </a:r>
          </a:p>
        </p:txBody>
      </p:sp>
    </p:spTree>
    <p:extLst>
      <p:ext uri="{BB962C8B-B14F-4D97-AF65-F5344CB8AC3E}">
        <p14:creationId xmlns:p14="http://schemas.microsoft.com/office/powerpoint/2010/main" val="698468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660041" y="2767106"/>
            <a:ext cx="2880828" cy="3071906"/>
          </a:xfrm>
        </p:spPr>
        <p:txBody>
          <a:bodyPr vert="horz" lIns="91440" tIns="45720" rIns="91440" bIns="45720" rtlCol="0" anchor="t">
            <a:normAutofit/>
          </a:bodyPr>
          <a:lstStyle/>
          <a:p>
            <a:r>
              <a:rPr lang="en-US" sz="4000" b="1" kern="1200" dirty="0">
                <a:solidFill>
                  <a:srgbClr val="FFFFFF"/>
                </a:solidFill>
                <a:latin typeface="+mj-lt"/>
                <a:ea typeface="+mj-ea"/>
                <a:cs typeface="+mj-cs"/>
              </a:rPr>
              <a:t>Federer –</a:t>
            </a:r>
            <a:br>
              <a:rPr lang="en-US" sz="4000" b="1" kern="1200" dirty="0">
                <a:solidFill>
                  <a:srgbClr val="FFFFFF"/>
                </a:solidFill>
                <a:latin typeface="+mj-lt"/>
                <a:ea typeface="+mj-ea"/>
                <a:cs typeface="+mj-cs"/>
              </a:rPr>
            </a:br>
            <a:br>
              <a:rPr lang="en-US" sz="4000" b="1" kern="1200" dirty="0">
                <a:solidFill>
                  <a:srgbClr val="FFFFFF"/>
                </a:solidFill>
                <a:latin typeface="+mj-lt"/>
                <a:ea typeface="+mj-ea"/>
                <a:cs typeface="+mj-cs"/>
              </a:rPr>
            </a:br>
            <a:r>
              <a:rPr lang="en-US" sz="4000" b="1" kern="1200" dirty="0">
                <a:solidFill>
                  <a:srgbClr val="FFFFFF"/>
                </a:solidFill>
                <a:latin typeface="+mj-lt"/>
                <a:ea typeface="+mj-ea"/>
                <a:cs typeface="+mj-cs"/>
              </a:rPr>
              <a:t>Ad court</a:t>
            </a:r>
            <a:br>
              <a:rPr lang="en-US" sz="4000" b="1" kern="1200" dirty="0">
                <a:solidFill>
                  <a:srgbClr val="FFFFFF"/>
                </a:solidFill>
                <a:latin typeface="+mj-lt"/>
                <a:ea typeface="+mj-ea"/>
                <a:cs typeface="+mj-cs"/>
              </a:rPr>
            </a:br>
            <a:br>
              <a:rPr lang="en-US" sz="4000" b="1" kern="1200" dirty="0">
                <a:solidFill>
                  <a:srgbClr val="FFFFFF"/>
                </a:solidFill>
                <a:latin typeface="+mj-lt"/>
                <a:ea typeface="+mj-ea"/>
                <a:cs typeface="+mj-cs"/>
              </a:rPr>
            </a:br>
            <a:endParaRPr lang="en-US" sz="4000" b="1" kern="1200" dirty="0">
              <a:solidFill>
                <a:srgbClr val="FFFFFF"/>
              </a:solidFill>
              <a:latin typeface="+mj-lt"/>
              <a:ea typeface="+mj-ea"/>
              <a:cs typeface="+mj-cs"/>
            </a:endParaRPr>
          </a:p>
        </p:txBody>
      </p:sp>
      <p:pic>
        <p:nvPicPr>
          <p:cNvPr id="12" name="Content Placeholder 11">
            <a:extLst>
              <a:ext uri="{FF2B5EF4-FFF2-40B4-BE49-F238E27FC236}">
                <a16:creationId xmlns:a16="http://schemas.microsoft.com/office/drawing/2014/main" id="{CD98F870-EA65-73B8-4568-F63D6D16E09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41442" y="178130"/>
            <a:ext cx="7787181" cy="6317673"/>
          </a:xfrm>
          <a:prstGeom prst="rect">
            <a:avLst/>
          </a:prstGeom>
        </p:spPr>
      </p:pic>
    </p:spTree>
    <p:extLst>
      <p:ext uri="{BB962C8B-B14F-4D97-AF65-F5344CB8AC3E}">
        <p14:creationId xmlns:p14="http://schemas.microsoft.com/office/powerpoint/2010/main" val="2409370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660041" y="2767106"/>
            <a:ext cx="2880828" cy="3071906"/>
          </a:xfrm>
        </p:spPr>
        <p:txBody>
          <a:bodyPr vert="horz" lIns="91440" tIns="45720" rIns="91440" bIns="45720" rtlCol="0" anchor="t">
            <a:normAutofit/>
          </a:bodyPr>
          <a:lstStyle/>
          <a:p>
            <a:r>
              <a:rPr lang="en-US" sz="4000" b="1" kern="1200">
                <a:solidFill>
                  <a:srgbClr val="FFFFFF"/>
                </a:solidFill>
                <a:latin typeface="+mj-lt"/>
                <a:ea typeface="+mj-ea"/>
                <a:cs typeface="+mj-cs"/>
              </a:rPr>
              <a:t>2nd Serve</a:t>
            </a:r>
          </a:p>
        </p:txBody>
      </p:sp>
      <p:pic>
        <p:nvPicPr>
          <p:cNvPr id="4" name="Content Placeholder 3"/>
          <p:cNvPicPr>
            <a:picLocks noGrp="1" noChangeAspect="1"/>
          </p:cNvPicPr>
          <p:nvPr>
            <p:ph idx="1"/>
          </p:nvPr>
        </p:nvPicPr>
        <p:blipFill>
          <a:blip r:embed="rId2"/>
          <a:stretch>
            <a:fillRect/>
          </a:stretch>
        </p:blipFill>
        <p:spPr>
          <a:xfrm>
            <a:off x="4143841" y="332509"/>
            <a:ext cx="8015322" cy="6353299"/>
          </a:xfrm>
          <a:prstGeom prst="rect">
            <a:avLst/>
          </a:prstGeom>
        </p:spPr>
      </p:pic>
    </p:spTree>
    <p:extLst>
      <p:ext uri="{BB962C8B-B14F-4D97-AF65-F5344CB8AC3E}">
        <p14:creationId xmlns:p14="http://schemas.microsoft.com/office/powerpoint/2010/main" val="1060314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660041" y="2767106"/>
            <a:ext cx="2880828" cy="3071906"/>
          </a:xfrm>
        </p:spPr>
        <p:txBody>
          <a:bodyPr vert="horz" lIns="91440" tIns="45720" rIns="91440" bIns="45720" rtlCol="0" anchor="t">
            <a:normAutofit/>
          </a:bodyPr>
          <a:lstStyle/>
          <a:p>
            <a:r>
              <a:rPr lang="en-US" sz="4000" b="1" kern="1200">
                <a:solidFill>
                  <a:srgbClr val="FFFFFF"/>
                </a:solidFill>
                <a:latin typeface="+mj-lt"/>
                <a:ea typeface="+mj-ea"/>
                <a:cs typeface="+mj-cs"/>
              </a:rPr>
              <a:t>2</a:t>
            </a:r>
            <a:r>
              <a:rPr lang="en-US" sz="4000" b="1" kern="1200" baseline="30000">
                <a:solidFill>
                  <a:srgbClr val="FFFFFF"/>
                </a:solidFill>
                <a:latin typeface="+mj-lt"/>
                <a:ea typeface="+mj-ea"/>
                <a:cs typeface="+mj-cs"/>
              </a:rPr>
              <a:t>nd</a:t>
            </a:r>
            <a:r>
              <a:rPr lang="en-US" sz="4000" b="1" kern="1200">
                <a:solidFill>
                  <a:srgbClr val="FFFFFF"/>
                </a:solidFill>
                <a:latin typeface="+mj-lt"/>
                <a:ea typeface="+mj-ea"/>
                <a:cs typeface="+mj-cs"/>
              </a:rPr>
              <a:t> Serve </a:t>
            </a:r>
          </a:p>
        </p:txBody>
      </p:sp>
      <p:pic>
        <p:nvPicPr>
          <p:cNvPr id="4" name="Content Placeholder 3"/>
          <p:cNvPicPr>
            <a:picLocks noGrp="1" noChangeAspect="1"/>
          </p:cNvPicPr>
          <p:nvPr>
            <p:ph idx="1"/>
          </p:nvPr>
        </p:nvPicPr>
        <p:blipFill>
          <a:blip r:embed="rId2"/>
          <a:stretch>
            <a:fillRect/>
          </a:stretch>
        </p:blipFill>
        <p:spPr>
          <a:xfrm>
            <a:off x="4143839" y="118754"/>
            <a:ext cx="7945241" cy="6602680"/>
          </a:xfrm>
          <a:prstGeom prst="rect">
            <a:avLst/>
          </a:prstGeom>
        </p:spPr>
      </p:pic>
    </p:spTree>
    <p:extLst>
      <p:ext uri="{BB962C8B-B14F-4D97-AF65-F5344CB8AC3E}">
        <p14:creationId xmlns:p14="http://schemas.microsoft.com/office/powerpoint/2010/main" val="888683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6722" y="586855"/>
            <a:ext cx="3201366" cy="3387497"/>
          </a:xfrm>
        </p:spPr>
        <p:txBody>
          <a:bodyPr anchor="b">
            <a:normAutofit/>
          </a:bodyPr>
          <a:lstStyle/>
          <a:p>
            <a:pPr algn="r"/>
            <a:r>
              <a:rPr lang="en-US" sz="4000" b="1">
                <a:solidFill>
                  <a:srgbClr val="FFFFFF"/>
                </a:solidFill>
              </a:rPr>
              <a:t>SERVING RULES</a:t>
            </a:r>
          </a:p>
        </p:txBody>
      </p:sp>
      <p:sp>
        <p:nvSpPr>
          <p:cNvPr id="3" name="Content Placeholder 2"/>
          <p:cNvSpPr>
            <a:spLocks noGrp="1"/>
          </p:cNvSpPr>
          <p:nvPr>
            <p:ph idx="1"/>
          </p:nvPr>
        </p:nvSpPr>
        <p:spPr>
          <a:xfrm>
            <a:off x="4037826" y="10138"/>
            <a:ext cx="8151125" cy="6858000"/>
          </a:xfrm>
        </p:spPr>
        <p:txBody>
          <a:bodyPr anchor="ctr">
            <a:noAutofit/>
          </a:bodyPr>
          <a:lstStyle/>
          <a:p>
            <a:pPr marL="0" indent="0">
              <a:buNone/>
            </a:pPr>
            <a:r>
              <a:rPr lang="en-US" sz="2000" b="1" dirty="0"/>
              <a:t>Below is a list of 9 factors that you should consider before serving, whether it's your first or second serve, to increase your chances of winning the point:</a:t>
            </a:r>
          </a:p>
          <a:p>
            <a:r>
              <a:rPr lang="en-US" sz="1600" dirty="0"/>
              <a:t>1. </a:t>
            </a:r>
            <a:r>
              <a:rPr lang="en-US" sz="1600" dirty="0">
                <a:solidFill>
                  <a:srgbClr val="FF0000"/>
                </a:solidFill>
              </a:rPr>
              <a:t>Where does my opponent expect me to serve?</a:t>
            </a:r>
          </a:p>
          <a:p>
            <a:r>
              <a:rPr lang="en-US" sz="1600" dirty="0"/>
              <a:t>Your opponent will have a better chance of returning your serve if they know where it's going. While you may have preferred serving locations, it's important to mix them up enough so that your opponent remains uncertain. This is the most crucial factor to keep in mind before hitting a serve.</a:t>
            </a:r>
          </a:p>
          <a:p>
            <a:r>
              <a:rPr lang="en-US" sz="1600" dirty="0"/>
              <a:t>2. </a:t>
            </a:r>
            <a:r>
              <a:rPr lang="en-US" sz="1600" dirty="0">
                <a:solidFill>
                  <a:srgbClr val="FF0000"/>
                </a:solidFill>
              </a:rPr>
              <a:t>Positioning - vary where you serve from on the court</a:t>
            </a:r>
          </a:p>
          <a:p>
            <a:r>
              <a:rPr lang="en-US" sz="1600" dirty="0"/>
              <a:t>3. </a:t>
            </a:r>
            <a:r>
              <a:rPr lang="en-US" sz="1600" dirty="0">
                <a:solidFill>
                  <a:srgbClr val="FF0000"/>
                </a:solidFill>
              </a:rPr>
              <a:t>Where do I want the ball to come back?</a:t>
            </a:r>
          </a:p>
          <a:p>
            <a:r>
              <a:rPr lang="en-US" sz="1600" dirty="0"/>
              <a:t>In tennis, around </a:t>
            </a:r>
            <a:r>
              <a:rPr lang="en-US" sz="1600" i="1" dirty="0"/>
              <a:t>two-thirds of first serves are returned </a:t>
            </a:r>
            <a:r>
              <a:rPr lang="en-US" sz="1600" dirty="0"/>
              <a:t>and nearly 90% of second serves come back in play. You can control the angle of the return by dictating whether you'll get to hit a forehand or backhand as your first shot after serving.</a:t>
            </a:r>
          </a:p>
          <a:p>
            <a:r>
              <a:rPr lang="en-US" sz="1600" dirty="0"/>
              <a:t>4</a:t>
            </a:r>
            <a:r>
              <a:rPr lang="en-US" sz="1600" dirty="0">
                <a:solidFill>
                  <a:srgbClr val="FF0000"/>
                </a:solidFill>
              </a:rPr>
              <a:t>. What are my opponent's strengths and weaknesses?</a:t>
            </a:r>
          </a:p>
          <a:p>
            <a:r>
              <a:rPr lang="en-US" sz="1600" dirty="0"/>
              <a:t>You have two options here: attack immediately based on your opponent's weakness or create openings on the court and apply pressure once the rally starts. Regardless, it's important to find ways that match up with what makes your opponent uncomfortable.</a:t>
            </a:r>
          </a:p>
          <a:p>
            <a:r>
              <a:rPr lang="en-US" sz="1600" dirty="0"/>
              <a:t>5. </a:t>
            </a:r>
            <a:r>
              <a:rPr lang="en-US" sz="1600" dirty="0">
                <a:solidFill>
                  <a:srgbClr val="FF0000"/>
                </a:solidFill>
              </a:rPr>
              <a:t>What is the score?</a:t>
            </a:r>
          </a:p>
          <a:p>
            <a:r>
              <a:rPr lang="en-US" sz="1600" dirty="0"/>
              <a:t>Considering the score is crucial as it affects both players' mental pressure levels significantly. In general, when leading in points, you'll want to mix up more; however, when facing tighter scores with greater importance placed on each point, sticking more closely to primary patterns might be wise.</a:t>
            </a:r>
          </a:p>
          <a:p>
            <a:r>
              <a:rPr lang="en-US" sz="1600" dirty="0"/>
              <a:t>6. </a:t>
            </a:r>
            <a:r>
              <a:rPr lang="en-US" sz="1600" dirty="0">
                <a:solidFill>
                  <a:srgbClr val="FF0000"/>
                </a:solidFill>
              </a:rPr>
              <a:t>What is my preferred serve?</a:t>
            </a:r>
          </a:p>
        </p:txBody>
      </p:sp>
    </p:spTree>
    <p:extLst>
      <p:ext uri="{BB962C8B-B14F-4D97-AF65-F5344CB8AC3E}">
        <p14:creationId xmlns:p14="http://schemas.microsoft.com/office/powerpoint/2010/main" val="356567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6722" y="586855"/>
            <a:ext cx="3201366" cy="3387497"/>
          </a:xfrm>
        </p:spPr>
        <p:txBody>
          <a:bodyPr anchor="b">
            <a:normAutofit/>
          </a:bodyPr>
          <a:lstStyle/>
          <a:p>
            <a:pPr algn="r"/>
            <a:r>
              <a:rPr lang="en-US" sz="4000" b="1">
                <a:solidFill>
                  <a:srgbClr val="FFFFFF"/>
                </a:solidFill>
              </a:rPr>
              <a:t>SERVING RULES</a:t>
            </a:r>
          </a:p>
        </p:txBody>
      </p:sp>
      <p:sp>
        <p:nvSpPr>
          <p:cNvPr id="3" name="Content Placeholder 2"/>
          <p:cNvSpPr>
            <a:spLocks noGrp="1"/>
          </p:cNvSpPr>
          <p:nvPr>
            <p:ph idx="1"/>
          </p:nvPr>
        </p:nvSpPr>
        <p:spPr>
          <a:xfrm>
            <a:off x="4037826" y="10138"/>
            <a:ext cx="8151125" cy="6858000"/>
          </a:xfrm>
        </p:spPr>
        <p:txBody>
          <a:bodyPr anchor="ctr">
            <a:noAutofit/>
          </a:bodyPr>
          <a:lstStyle/>
          <a:p>
            <a:r>
              <a:rPr lang="en-US" sz="1600" dirty="0"/>
              <a:t>7. </a:t>
            </a:r>
            <a:r>
              <a:rPr lang="en-US" sz="1600" dirty="0">
                <a:solidFill>
                  <a:srgbClr val="FF0000"/>
                </a:solidFill>
              </a:rPr>
              <a:t>What is my highest percentage serve?</a:t>
            </a:r>
          </a:p>
          <a:p>
            <a:r>
              <a:rPr lang="en-US" sz="1600" dirty="0"/>
              <a:t>There will be moments in a match where getting your first serve in becomes more important than aiming for a specific location. Considering the spin of your serve (whether it's flat, sliced, or kicked) is also crucial as there may be situations where preventing your opponent from taking a good look at your second serve is the most vital factor.</a:t>
            </a:r>
          </a:p>
          <a:p>
            <a:r>
              <a:rPr lang="en-US" sz="1600" dirty="0"/>
              <a:t>8. </a:t>
            </a:r>
            <a:r>
              <a:rPr lang="en-US" sz="1600" dirty="0">
                <a:solidFill>
                  <a:srgbClr val="FF0000"/>
                </a:solidFill>
              </a:rPr>
              <a:t>What are the natural conditions (sun, wind, slope of court)?</a:t>
            </a:r>
          </a:p>
          <a:p>
            <a:r>
              <a:rPr lang="en-US" sz="1600" dirty="0"/>
              <a:t>Factors like sun, wind, and even the slope of the court should all be taken into account to increase your chances of winning the point. They can have significant effects on tactics at both ends of the court and should play a role in your decision-making process.</a:t>
            </a:r>
          </a:p>
          <a:p>
            <a:r>
              <a:rPr lang="en-US" sz="1600" dirty="0"/>
              <a:t>9. </a:t>
            </a:r>
            <a:r>
              <a:rPr lang="en-US" sz="1600" dirty="0">
                <a:solidFill>
                  <a:srgbClr val="FF0000"/>
                </a:solidFill>
              </a:rPr>
              <a:t>Where is my opponent positioned?</a:t>
            </a:r>
          </a:p>
          <a:p>
            <a:r>
              <a:rPr lang="en-US" sz="1600" dirty="0"/>
              <a:t>Most players tend to stand in fixed positions when returning serves. Understanding and utilizing this information allows you to use their position as an advantage against them effectively. It's surprising how little players change their return positions even when you're consistently targeting certain locations with strong serves.</a:t>
            </a:r>
            <a:br>
              <a:rPr lang="en-US" sz="1400" dirty="0"/>
            </a:br>
            <a:endParaRPr lang="en-US" sz="1400" dirty="0"/>
          </a:p>
        </p:txBody>
      </p:sp>
    </p:spTree>
    <p:extLst>
      <p:ext uri="{BB962C8B-B14F-4D97-AF65-F5344CB8AC3E}">
        <p14:creationId xmlns:p14="http://schemas.microsoft.com/office/powerpoint/2010/main" val="22859675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45A0EE-C4C8-4AE1-B3C6-1261368AC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1629" y="640080"/>
            <a:ext cx="4225290" cy="5578816"/>
          </a:xfrm>
        </p:spPr>
        <p:txBody>
          <a:bodyPr vert="horz" lIns="91440" tIns="45720" rIns="91440" bIns="45720" rtlCol="0" anchor="ctr">
            <a:normAutofit/>
          </a:bodyPr>
          <a:lstStyle/>
          <a:p>
            <a:pPr algn="ctr"/>
            <a:r>
              <a:rPr lang="en-US" b="1" kern="1200" dirty="0">
                <a:solidFill>
                  <a:srgbClr val="FFFFFF"/>
                </a:solidFill>
                <a:latin typeface="+mj-lt"/>
                <a:ea typeface="+mj-ea"/>
                <a:cs typeface="+mj-cs"/>
              </a:rPr>
              <a:t>SERVE PLUS FOREHAND - NADAL</a:t>
            </a:r>
          </a:p>
        </p:txBody>
      </p:sp>
      <p:sp>
        <p:nvSpPr>
          <p:cNvPr id="3" name="TextBox 2"/>
          <p:cNvSpPr txBox="1"/>
          <p:nvPr/>
        </p:nvSpPr>
        <p:spPr>
          <a:xfrm>
            <a:off x="5844209" y="675861"/>
            <a:ext cx="184731" cy="369332"/>
          </a:xfrm>
          <a:prstGeom prst="rect">
            <a:avLst/>
          </a:prstGeom>
          <a:noFill/>
        </p:spPr>
        <p:txBody>
          <a:bodyPr wrap="none" rtlCol="0">
            <a:spAutoFit/>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58561672"/>
              </p:ext>
            </p:extLst>
          </p:nvPr>
        </p:nvGraphicFramePr>
        <p:xfrm>
          <a:off x="5593278" y="498764"/>
          <a:ext cx="6460176" cy="6151411"/>
        </p:xfrm>
        <a:graphic>
          <a:graphicData uri="http://schemas.openxmlformats.org/drawingml/2006/table">
            <a:tbl>
              <a:tblPr>
                <a:tableStyleId>{69012ECD-51FC-41F1-AA8D-1B2483CD663E}</a:tableStyleId>
              </a:tblPr>
              <a:tblGrid>
                <a:gridCol w="929418">
                  <a:extLst>
                    <a:ext uri="{9D8B030D-6E8A-4147-A177-3AD203B41FA5}">
                      <a16:colId xmlns:a16="http://schemas.microsoft.com/office/drawing/2014/main" val="20000"/>
                    </a:ext>
                  </a:extLst>
                </a:gridCol>
                <a:gridCol w="945013">
                  <a:extLst>
                    <a:ext uri="{9D8B030D-6E8A-4147-A177-3AD203B41FA5}">
                      <a16:colId xmlns:a16="http://schemas.microsoft.com/office/drawing/2014/main" val="20001"/>
                    </a:ext>
                  </a:extLst>
                </a:gridCol>
                <a:gridCol w="419619">
                  <a:extLst>
                    <a:ext uri="{9D8B030D-6E8A-4147-A177-3AD203B41FA5}">
                      <a16:colId xmlns:a16="http://schemas.microsoft.com/office/drawing/2014/main" val="20002"/>
                    </a:ext>
                  </a:extLst>
                </a:gridCol>
                <a:gridCol w="945013">
                  <a:extLst>
                    <a:ext uri="{9D8B030D-6E8A-4147-A177-3AD203B41FA5}">
                      <a16:colId xmlns:a16="http://schemas.microsoft.com/office/drawing/2014/main" val="20003"/>
                    </a:ext>
                  </a:extLst>
                </a:gridCol>
                <a:gridCol w="365734">
                  <a:extLst>
                    <a:ext uri="{9D8B030D-6E8A-4147-A177-3AD203B41FA5}">
                      <a16:colId xmlns:a16="http://schemas.microsoft.com/office/drawing/2014/main" val="20004"/>
                    </a:ext>
                  </a:extLst>
                </a:gridCol>
                <a:gridCol w="918816">
                  <a:extLst>
                    <a:ext uri="{9D8B030D-6E8A-4147-A177-3AD203B41FA5}">
                      <a16:colId xmlns:a16="http://schemas.microsoft.com/office/drawing/2014/main" val="20005"/>
                    </a:ext>
                  </a:extLst>
                </a:gridCol>
                <a:gridCol w="1043944">
                  <a:extLst>
                    <a:ext uri="{9D8B030D-6E8A-4147-A177-3AD203B41FA5}">
                      <a16:colId xmlns:a16="http://schemas.microsoft.com/office/drawing/2014/main" val="20006"/>
                    </a:ext>
                  </a:extLst>
                </a:gridCol>
                <a:gridCol w="892619">
                  <a:extLst>
                    <a:ext uri="{9D8B030D-6E8A-4147-A177-3AD203B41FA5}">
                      <a16:colId xmlns:a16="http://schemas.microsoft.com/office/drawing/2014/main" val="20007"/>
                    </a:ext>
                  </a:extLst>
                </a:gridCol>
              </a:tblGrid>
              <a:tr h="159530">
                <a:tc>
                  <a:txBody>
                    <a:bodyPr/>
                    <a:lstStyle/>
                    <a:p>
                      <a:endParaRPr lang="en-US" sz="400"/>
                    </a:p>
                  </a:txBody>
                  <a:tcPr marL="19535" marR="19535" marT="9767" marB="9767" anchor="ctr"/>
                </a:tc>
                <a:tc>
                  <a:txBody>
                    <a:bodyPr/>
                    <a:lstStyle/>
                    <a:p>
                      <a:endParaRPr lang="en-US" sz="400"/>
                    </a:p>
                  </a:txBody>
                  <a:tcPr marL="19535" marR="19535" marT="9767" marB="9767"/>
                </a:tc>
                <a:tc>
                  <a:txBody>
                    <a:bodyPr/>
                    <a:lstStyle/>
                    <a:p>
                      <a:endParaRPr lang="en-US" sz="400"/>
                    </a:p>
                  </a:txBody>
                  <a:tcPr marL="19535" marR="19535" marT="9767" marB="9767"/>
                </a:tc>
                <a:tc>
                  <a:txBody>
                    <a:bodyPr/>
                    <a:lstStyle/>
                    <a:p>
                      <a:endParaRPr lang="en-US" sz="400"/>
                    </a:p>
                  </a:txBody>
                  <a:tcPr marL="19535" marR="19535" marT="9767" marB="9767"/>
                </a:tc>
                <a:tc>
                  <a:txBody>
                    <a:bodyPr/>
                    <a:lstStyle/>
                    <a:p>
                      <a:endParaRPr lang="en-US" sz="400"/>
                    </a:p>
                  </a:txBody>
                  <a:tcPr marL="19535" marR="19535" marT="9767" marB="9767"/>
                </a:tc>
                <a:tc>
                  <a:txBody>
                    <a:bodyPr/>
                    <a:lstStyle/>
                    <a:p>
                      <a:endParaRPr lang="en-US" sz="400"/>
                    </a:p>
                  </a:txBody>
                  <a:tcPr marL="19535" marR="19535" marT="9767" marB="9767"/>
                </a:tc>
                <a:tc>
                  <a:txBody>
                    <a:bodyPr/>
                    <a:lstStyle/>
                    <a:p>
                      <a:endParaRPr lang="en-US" sz="400"/>
                    </a:p>
                  </a:txBody>
                  <a:tcPr marL="19535" marR="19535" marT="9767" marB="9767"/>
                </a:tc>
                <a:tc>
                  <a:txBody>
                    <a:bodyPr/>
                    <a:lstStyle/>
                    <a:p>
                      <a:endParaRPr lang="en-US" sz="400"/>
                    </a:p>
                  </a:txBody>
                  <a:tcPr marL="19535" marR="19535" marT="9767" marB="9767"/>
                </a:tc>
                <a:extLst>
                  <a:ext uri="{0D108BD9-81ED-4DB2-BD59-A6C34878D82A}">
                    <a16:rowId xmlns:a16="http://schemas.microsoft.com/office/drawing/2014/main" val="10000"/>
                  </a:ext>
                </a:extLst>
              </a:tr>
              <a:tr h="277616">
                <a:tc>
                  <a:txBody>
                    <a:bodyPr/>
                    <a:lstStyle/>
                    <a:p>
                      <a:pPr algn="ctr"/>
                      <a:r>
                        <a:rPr lang="en-US" sz="900">
                          <a:solidFill>
                            <a:srgbClr val="FFFFFF"/>
                          </a:solidFill>
                          <a:effectLst/>
                        </a:rPr>
                        <a:t>Year</a:t>
                      </a:r>
                    </a:p>
                  </a:txBody>
                  <a:tcPr marL="5426" marR="5426" marT="5426" marB="5426"/>
                </a:tc>
                <a:tc>
                  <a:txBody>
                    <a:bodyPr/>
                    <a:lstStyle/>
                    <a:p>
                      <a:pPr algn="ctr"/>
                      <a:r>
                        <a:rPr lang="en-US" sz="900">
                          <a:solidFill>
                            <a:srgbClr val="FFFFFF"/>
                          </a:solidFill>
                          <a:effectLst/>
                        </a:rPr>
                        <a:t>Event</a:t>
                      </a:r>
                    </a:p>
                  </a:txBody>
                  <a:tcPr marL="5426" marR="5426" marT="5426" marB="5426"/>
                </a:tc>
                <a:tc>
                  <a:txBody>
                    <a:bodyPr/>
                    <a:lstStyle/>
                    <a:p>
                      <a:pPr algn="ctr"/>
                      <a:r>
                        <a:rPr lang="en-US" sz="900">
                          <a:solidFill>
                            <a:srgbClr val="FFFFFF"/>
                          </a:solidFill>
                          <a:effectLst/>
                        </a:rPr>
                        <a:t>Rd</a:t>
                      </a:r>
                    </a:p>
                  </a:txBody>
                  <a:tcPr marL="5426" marR="5426" marT="5426" marB="5426"/>
                </a:tc>
                <a:tc>
                  <a:txBody>
                    <a:bodyPr/>
                    <a:lstStyle/>
                    <a:p>
                      <a:pPr algn="ctr"/>
                      <a:r>
                        <a:rPr lang="en-US" sz="900">
                          <a:solidFill>
                            <a:srgbClr val="FFFFFF"/>
                          </a:solidFill>
                          <a:effectLst/>
                        </a:rPr>
                        <a:t>Opponent</a:t>
                      </a:r>
                    </a:p>
                  </a:txBody>
                  <a:tcPr marL="5426" marR="5426" marT="5426" marB="5426"/>
                </a:tc>
                <a:tc>
                  <a:txBody>
                    <a:bodyPr/>
                    <a:lstStyle/>
                    <a:p>
                      <a:pPr algn="ctr"/>
                      <a:r>
                        <a:rPr lang="mr-IN" sz="900">
                          <a:solidFill>
                            <a:srgbClr val="FFFFFF"/>
                          </a:solidFill>
                          <a:effectLst/>
                        </a:rPr>
                        <a:t>W/L</a:t>
                      </a:r>
                    </a:p>
                  </a:txBody>
                  <a:tcPr marL="5426" marR="5426" marT="5426" marB="5426"/>
                </a:tc>
                <a:tc>
                  <a:txBody>
                    <a:bodyPr/>
                    <a:lstStyle/>
                    <a:p>
                      <a:pPr algn="ctr"/>
                      <a:r>
                        <a:rPr lang="en-US" sz="900">
                          <a:solidFill>
                            <a:srgbClr val="FFFFFF"/>
                          </a:solidFill>
                          <a:effectLst/>
                        </a:rPr>
                        <a:t>Score</a:t>
                      </a:r>
                    </a:p>
                  </a:txBody>
                  <a:tcPr marL="5426" marR="5426" marT="5426" marB="5426"/>
                </a:tc>
                <a:tc>
                  <a:txBody>
                    <a:bodyPr/>
                    <a:lstStyle/>
                    <a:p>
                      <a:pPr algn="ctr"/>
                      <a:r>
                        <a:rPr lang="mr-IN" sz="900" err="1">
                          <a:solidFill>
                            <a:srgbClr val="FFFFFF"/>
                          </a:solidFill>
                          <a:effectLst/>
                        </a:rPr>
                        <a:t>Serve</a:t>
                      </a:r>
                      <a:r>
                        <a:rPr lang="mr-IN" sz="900">
                          <a:solidFill>
                            <a:srgbClr val="FFFFFF"/>
                          </a:solidFill>
                          <a:effectLst/>
                        </a:rPr>
                        <a:t> + 1 FH %</a:t>
                      </a:r>
                    </a:p>
                  </a:txBody>
                  <a:tcPr marL="5426" marR="5426" marT="5426" marB="5426"/>
                </a:tc>
                <a:tc>
                  <a:txBody>
                    <a:bodyPr/>
                    <a:lstStyle/>
                    <a:p>
                      <a:pPr algn="ctr"/>
                      <a:r>
                        <a:rPr lang="en-US" sz="900">
                          <a:solidFill>
                            <a:srgbClr val="FFFFFF"/>
                          </a:solidFill>
                          <a:effectLst/>
                        </a:rPr>
                        <a:t>Winning %</a:t>
                      </a:r>
                    </a:p>
                  </a:txBody>
                  <a:tcPr marL="5426" marR="5426" marT="5426" marB="5426"/>
                </a:tc>
                <a:extLst>
                  <a:ext uri="{0D108BD9-81ED-4DB2-BD59-A6C34878D82A}">
                    <a16:rowId xmlns:a16="http://schemas.microsoft.com/office/drawing/2014/main" val="10001"/>
                  </a:ext>
                </a:extLst>
              </a:tr>
              <a:tr h="496125">
                <a:tc>
                  <a:txBody>
                    <a:bodyPr/>
                    <a:lstStyle/>
                    <a:p>
                      <a:pPr algn="ctr" fontAlgn="t"/>
                      <a:r>
                        <a:rPr lang="is-IS" sz="900">
                          <a:effectLst/>
                        </a:rPr>
                        <a:t>2014</a:t>
                      </a:r>
                    </a:p>
                  </a:txBody>
                  <a:tcPr marL="6783" marR="6783" marT="6783" marB="6783"/>
                </a:tc>
                <a:tc>
                  <a:txBody>
                    <a:bodyPr/>
                    <a:lstStyle/>
                    <a:p>
                      <a:pPr algn="ctr" fontAlgn="t"/>
                      <a:r>
                        <a:rPr lang="en-US" sz="900">
                          <a:effectLst/>
                        </a:rPr>
                        <a:t>Australian Open</a:t>
                      </a:r>
                    </a:p>
                  </a:txBody>
                  <a:tcPr marL="6783" marR="6783" marT="6783" marB="6783"/>
                </a:tc>
                <a:tc>
                  <a:txBody>
                    <a:bodyPr/>
                    <a:lstStyle/>
                    <a:p>
                      <a:pPr algn="ctr" fontAlgn="t"/>
                      <a:r>
                        <a:rPr lang="en-US" sz="900">
                          <a:effectLst/>
                        </a:rPr>
                        <a:t>Semi</a:t>
                      </a:r>
                    </a:p>
                  </a:txBody>
                  <a:tcPr marL="6783" marR="6783" marT="6783" marB="6783"/>
                </a:tc>
                <a:tc>
                  <a:txBody>
                    <a:bodyPr/>
                    <a:lstStyle/>
                    <a:p>
                      <a:pPr algn="ctr" fontAlgn="t"/>
                      <a:r>
                        <a:rPr lang="en-US" sz="900">
                          <a:effectLst/>
                        </a:rPr>
                        <a:t>Roger Federer</a:t>
                      </a:r>
                    </a:p>
                  </a:txBody>
                  <a:tcPr marL="6783" marR="6783" marT="6783" marB="6783"/>
                </a:tc>
                <a:tc>
                  <a:txBody>
                    <a:bodyPr/>
                    <a:lstStyle/>
                    <a:p>
                      <a:pPr algn="ctr" fontAlgn="t"/>
                      <a:r>
                        <a:rPr lang="en-US" sz="900">
                          <a:effectLst/>
                        </a:rPr>
                        <a:t>W</a:t>
                      </a:r>
                    </a:p>
                  </a:txBody>
                  <a:tcPr marL="6783" marR="6783" marT="6783" marB="6783"/>
                </a:tc>
                <a:tc>
                  <a:txBody>
                    <a:bodyPr/>
                    <a:lstStyle/>
                    <a:p>
                      <a:pPr algn="ctr" fontAlgn="t"/>
                      <a:r>
                        <a:rPr lang="mr-IN" sz="900">
                          <a:effectLst/>
                        </a:rPr>
                        <a:t>7-6 (4) 6-3, 6-3</a:t>
                      </a:r>
                    </a:p>
                  </a:txBody>
                  <a:tcPr marL="6783" marR="6783" marT="6783" marB="6783"/>
                </a:tc>
                <a:tc>
                  <a:txBody>
                    <a:bodyPr/>
                    <a:lstStyle/>
                    <a:p>
                      <a:pPr algn="ctr" fontAlgn="t"/>
                      <a:r>
                        <a:rPr lang="mr-IN" sz="900">
                          <a:solidFill>
                            <a:srgbClr val="FF0000"/>
                          </a:solidFill>
                          <a:effectLst/>
                        </a:rPr>
                        <a:t>73% (45/62)</a:t>
                      </a:r>
                    </a:p>
                  </a:txBody>
                  <a:tcPr marL="6783" marR="6783" marT="6783" marB="6783"/>
                </a:tc>
                <a:tc>
                  <a:txBody>
                    <a:bodyPr/>
                    <a:lstStyle/>
                    <a:p>
                      <a:pPr algn="ctr" fontAlgn="t"/>
                      <a:r>
                        <a:rPr lang="mr-IN" sz="900">
                          <a:solidFill>
                            <a:srgbClr val="FF0000"/>
                          </a:solidFill>
                          <a:effectLst/>
                        </a:rPr>
                        <a:t>69% (31/45)</a:t>
                      </a:r>
                    </a:p>
                  </a:txBody>
                  <a:tcPr marL="6783" marR="6783" marT="6783" marB="6783"/>
                </a:tc>
                <a:extLst>
                  <a:ext uri="{0D108BD9-81ED-4DB2-BD59-A6C34878D82A}">
                    <a16:rowId xmlns:a16="http://schemas.microsoft.com/office/drawing/2014/main" val="10002"/>
                  </a:ext>
                </a:extLst>
              </a:tr>
              <a:tr h="496125">
                <a:tc>
                  <a:txBody>
                    <a:bodyPr/>
                    <a:lstStyle/>
                    <a:p>
                      <a:pPr algn="ctr" fontAlgn="t"/>
                      <a:r>
                        <a:rPr lang="is-IS" sz="900">
                          <a:effectLst/>
                        </a:rPr>
                        <a:t>2013</a:t>
                      </a:r>
                    </a:p>
                  </a:txBody>
                  <a:tcPr marL="6783" marR="6783" marT="6783" marB="6783"/>
                </a:tc>
                <a:tc>
                  <a:txBody>
                    <a:bodyPr/>
                    <a:lstStyle/>
                    <a:p>
                      <a:pPr algn="ctr" fontAlgn="t"/>
                      <a:r>
                        <a:rPr lang="en-US" sz="900">
                          <a:effectLst/>
                        </a:rPr>
                        <a:t>US Open</a:t>
                      </a:r>
                    </a:p>
                  </a:txBody>
                  <a:tcPr marL="6783" marR="6783" marT="6783" marB="6783"/>
                </a:tc>
                <a:tc>
                  <a:txBody>
                    <a:bodyPr/>
                    <a:lstStyle/>
                    <a:p>
                      <a:pPr algn="ctr" fontAlgn="t"/>
                      <a:r>
                        <a:rPr lang="en-US" sz="900">
                          <a:effectLst/>
                        </a:rPr>
                        <a:t>Final</a:t>
                      </a:r>
                    </a:p>
                  </a:txBody>
                  <a:tcPr marL="6783" marR="6783" marT="6783" marB="6783"/>
                </a:tc>
                <a:tc>
                  <a:txBody>
                    <a:bodyPr/>
                    <a:lstStyle/>
                    <a:p>
                      <a:pPr algn="ctr" fontAlgn="t"/>
                      <a:r>
                        <a:rPr lang="en-US" sz="900">
                          <a:effectLst/>
                        </a:rPr>
                        <a:t>Novak Djokovic</a:t>
                      </a:r>
                    </a:p>
                  </a:txBody>
                  <a:tcPr marL="6783" marR="6783" marT="6783" marB="6783"/>
                </a:tc>
                <a:tc>
                  <a:txBody>
                    <a:bodyPr/>
                    <a:lstStyle/>
                    <a:p>
                      <a:pPr algn="ctr" fontAlgn="t"/>
                      <a:r>
                        <a:rPr lang="en-US" sz="900">
                          <a:effectLst/>
                        </a:rPr>
                        <a:t>W</a:t>
                      </a:r>
                    </a:p>
                  </a:txBody>
                  <a:tcPr marL="6783" marR="6783" marT="6783" marB="6783"/>
                </a:tc>
                <a:tc>
                  <a:txBody>
                    <a:bodyPr/>
                    <a:lstStyle/>
                    <a:p>
                      <a:pPr algn="ctr" fontAlgn="t"/>
                      <a:r>
                        <a:rPr lang="mr-IN" sz="900">
                          <a:effectLst/>
                        </a:rPr>
                        <a:t>6-2, 3-6, 6-4, 6-1</a:t>
                      </a:r>
                    </a:p>
                  </a:txBody>
                  <a:tcPr marL="6783" marR="6783" marT="6783" marB="6783"/>
                </a:tc>
                <a:tc>
                  <a:txBody>
                    <a:bodyPr/>
                    <a:lstStyle/>
                    <a:p>
                      <a:pPr algn="ctr" fontAlgn="t"/>
                      <a:r>
                        <a:rPr lang="mr-IN" sz="900">
                          <a:solidFill>
                            <a:srgbClr val="FF0000"/>
                          </a:solidFill>
                          <a:effectLst/>
                        </a:rPr>
                        <a:t>78% (76/97)</a:t>
                      </a:r>
                    </a:p>
                  </a:txBody>
                  <a:tcPr marL="6783" marR="6783" marT="6783" marB="6783"/>
                </a:tc>
                <a:tc>
                  <a:txBody>
                    <a:bodyPr/>
                    <a:lstStyle/>
                    <a:p>
                      <a:pPr algn="ctr" fontAlgn="t"/>
                      <a:r>
                        <a:rPr lang="mr-IN" sz="900">
                          <a:solidFill>
                            <a:srgbClr val="FF0000"/>
                          </a:solidFill>
                          <a:effectLst/>
                        </a:rPr>
                        <a:t>58% (44/76)</a:t>
                      </a:r>
                    </a:p>
                  </a:txBody>
                  <a:tcPr marL="6783" marR="6783" marT="6783" marB="6783"/>
                </a:tc>
                <a:extLst>
                  <a:ext uri="{0D108BD9-81ED-4DB2-BD59-A6C34878D82A}">
                    <a16:rowId xmlns:a16="http://schemas.microsoft.com/office/drawing/2014/main" val="10003"/>
                  </a:ext>
                </a:extLst>
              </a:tr>
              <a:tr h="281726">
                <a:tc>
                  <a:txBody>
                    <a:bodyPr/>
                    <a:lstStyle/>
                    <a:p>
                      <a:pPr algn="ctr" fontAlgn="t"/>
                      <a:r>
                        <a:rPr lang="is-IS" sz="900">
                          <a:effectLst/>
                        </a:rPr>
                        <a:t>2013</a:t>
                      </a:r>
                    </a:p>
                  </a:txBody>
                  <a:tcPr marL="6783" marR="6783" marT="6783" marB="6783"/>
                </a:tc>
                <a:tc>
                  <a:txBody>
                    <a:bodyPr/>
                    <a:lstStyle/>
                    <a:p>
                      <a:pPr algn="ctr" fontAlgn="t"/>
                      <a:r>
                        <a:rPr lang="en-US" sz="900">
                          <a:effectLst/>
                        </a:rPr>
                        <a:t>Montreal</a:t>
                      </a:r>
                    </a:p>
                  </a:txBody>
                  <a:tcPr marL="6783" marR="6783" marT="6783" marB="6783"/>
                </a:tc>
                <a:tc>
                  <a:txBody>
                    <a:bodyPr/>
                    <a:lstStyle/>
                    <a:p>
                      <a:pPr algn="ctr" fontAlgn="t"/>
                      <a:r>
                        <a:rPr lang="en-US" sz="900">
                          <a:effectLst/>
                        </a:rPr>
                        <a:t>Final</a:t>
                      </a:r>
                    </a:p>
                  </a:txBody>
                  <a:tcPr marL="6783" marR="6783" marT="6783" marB="6783"/>
                </a:tc>
                <a:tc>
                  <a:txBody>
                    <a:bodyPr/>
                    <a:lstStyle/>
                    <a:p>
                      <a:pPr algn="ctr" fontAlgn="t"/>
                      <a:r>
                        <a:rPr lang="en-US" sz="900">
                          <a:effectLst/>
                        </a:rPr>
                        <a:t>Milos Raonic</a:t>
                      </a:r>
                    </a:p>
                  </a:txBody>
                  <a:tcPr marL="6783" marR="6783" marT="6783" marB="6783"/>
                </a:tc>
                <a:tc>
                  <a:txBody>
                    <a:bodyPr/>
                    <a:lstStyle/>
                    <a:p>
                      <a:pPr algn="ctr" fontAlgn="t"/>
                      <a:r>
                        <a:rPr lang="en-US" sz="900">
                          <a:effectLst/>
                        </a:rPr>
                        <a:t>W</a:t>
                      </a:r>
                    </a:p>
                  </a:txBody>
                  <a:tcPr marL="6783" marR="6783" marT="6783" marB="6783"/>
                </a:tc>
                <a:tc>
                  <a:txBody>
                    <a:bodyPr/>
                    <a:lstStyle/>
                    <a:p>
                      <a:pPr algn="ctr" fontAlgn="t"/>
                      <a:r>
                        <a:rPr lang="mr-IN" sz="900">
                          <a:effectLst/>
                        </a:rPr>
                        <a:t>6-2, 6-2</a:t>
                      </a:r>
                    </a:p>
                  </a:txBody>
                  <a:tcPr marL="6783" marR="6783" marT="6783" marB="6783"/>
                </a:tc>
                <a:tc>
                  <a:txBody>
                    <a:bodyPr/>
                    <a:lstStyle/>
                    <a:p>
                      <a:pPr algn="ctr" fontAlgn="t"/>
                      <a:r>
                        <a:rPr lang="mr-IN" sz="900">
                          <a:solidFill>
                            <a:srgbClr val="FF0000"/>
                          </a:solidFill>
                          <a:effectLst/>
                        </a:rPr>
                        <a:t>91% (20/22)</a:t>
                      </a:r>
                    </a:p>
                  </a:txBody>
                  <a:tcPr marL="6783" marR="6783" marT="6783" marB="6783"/>
                </a:tc>
                <a:tc>
                  <a:txBody>
                    <a:bodyPr/>
                    <a:lstStyle/>
                    <a:p>
                      <a:pPr algn="ctr" fontAlgn="t"/>
                      <a:r>
                        <a:rPr lang="mr-IN" sz="900">
                          <a:solidFill>
                            <a:srgbClr val="FF0000"/>
                          </a:solidFill>
                          <a:effectLst/>
                        </a:rPr>
                        <a:t>70% (14/20)</a:t>
                      </a:r>
                    </a:p>
                  </a:txBody>
                  <a:tcPr marL="6783" marR="6783" marT="6783" marB="6783"/>
                </a:tc>
                <a:extLst>
                  <a:ext uri="{0D108BD9-81ED-4DB2-BD59-A6C34878D82A}">
                    <a16:rowId xmlns:a16="http://schemas.microsoft.com/office/drawing/2014/main" val="10004"/>
                  </a:ext>
                </a:extLst>
              </a:tr>
              <a:tr h="281726">
                <a:tc>
                  <a:txBody>
                    <a:bodyPr/>
                    <a:lstStyle/>
                    <a:p>
                      <a:pPr algn="ctr" fontAlgn="t"/>
                      <a:r>
                        <a:rPr lang="is-IS" sz="900">
                          <a:effectLst/>
                        </a:rPr>
                        <a:t>2013</a:t>
                      </a:r>
                    </a:p>
                  </a:txBody>
                  <a:tcPr marL="6783" marR="6783" marT="6783" marB="6783"/>
                </a:tc>
                <a:tc>
                  <a:txBody>
                    <a:bodyPr/>
                    <a:lstStyle/>
                    <a:p>
                      <a:pPr algn="ctr" fontAlgn="t"/>
                      <a:r>
                        <a:rPr lang="en-US" sz="900">
                          <a:effectLst/>
                        </a:rPr>
                        <a:t>Cincinnati</a:t>
                      </a:r>
                    </a:p>
                  </a:txBody>
                  <a:tcPr marL="6783" marR="6783" marT="6783" marB="6783"/>
                </a:tc>
                <a:tc>
                  <a:txBody>
                    <a:bodyPr/>
                    <a:lstStyle/>
                    <a:p>
                      <a:pPr algn="ctr" fontAlgn="t"/>
                      <a:r>
                        <a:rPr lang="en-US" sz="900">
                          <a:effectLst/>
                        </a:rPr>
                        <a:t>Qtr</a:t>
                      </a:r>
                    </a:p>
                  </a:txBody>
                  <a:tcPr marL="6783" marR="6783" marT="6783" marB="6783"/>
                </a:tc>
                <a:tc>
                  <a:txBody>
                    <a:bodyPr/>
                    <a:lstStyle/>
                    <a:p>
                      <a:pPr algn="ctr" fontAlgn="t"/>
                      <a:r>
                        <a:rPr lang="en-US" sz="900">
                          <a:effectLst/>
                        </a:rPr>
                        <a:t>Roger Federer</a:t>
                      </a:r>
                    </a:p>
                  </a:txBody>
                  <a:tcPr marL="6783" marR="6783" marT="6783" marB="6783"/>
                </a:tc>
                <a:tc>
                  <a:txBody>
                    <a:bodyPr/>
                    <a:lstStyle/>
                    <a:p>
                      <a:pPr algn="ctr" fontAlgn="t"/>
                      <a:r>
                        <a:rPr lang="en-US" sz="900">
                          <a:effectLst/>
                        </a:rPr>
                        <a:t>W</a:t>
                      </a:r>
                    </a:p>
                  </a:txBody>
                  <a:tcPr marL="6783" marR="6783" marT="6783" marB="6783"/>
                </a:tc>
                <a:tc>
                  <a:txBody>
                    <a:bodyPr/>
                    <a:lstStyle/>
                    <a:p>
                      <a:pPr algn="ctr" fontAlgn="t"/>
                      <a:r>
                        <a:rPr lang="mr-IN" sz="900">
                          <a:effectLst/>
                        </a:rPr>
                        <a:t>5-7, 6-4,6-3</a:t>
                      </a:r>
                    </a:p>
                  </a:txBody>
                  <a:tcPr marL="6783" marR="6783" marT="6783" marB="6783"/>
                </a:tc>
                <a:tc>
                  <a:txBody>
                    <a:bodyPr/>
                    <a:lstStyle/>
                    <a:p>
                      <a:pPr algn="ctr" fontAlgn="t"/>
                      <a:r>
                        <a:rPr lang="mr-IN" sz="900">
                          <a:solidFill>
                            <a:srgbClr val="FF0000"/>
                          </a:solidFill>
                          <a:effectLst/>
                        </a:rPr>
                        <a:t>75% (51/68)</a:t>
                      </a:r>
                    </a:p>
                  </a:txBody>
                  <a:tcPr marL="6783" marR="6783" marT="6783" marB="6783"/>
                </a:tc>
                <a:tc>
                  <a:txBody>
                    <a:bodyPr/>
                    <a:lstStyle/>
                    <a:p>
                      <a:pPr algn="ctr" fontAlgn="t"/>
                      <a:r>
                        <a:rPr lang="mr-IN" sz="900">
                          <a:solidFill>
                            <a:srgbClr val="FF0000"/>
                          </a:solidFill>
                          <a:effectLst/>
                        </a:rPr>
                        <a:t>71% (36/51)</a:t>
                      </a:r>
                    </a:p>
                  </a:txBody>
                  <a:tcPr marL="6783" marR="6783" marT="6783" marB="6783"/>
                </a:tc>
                <a:extLst>
                  <a:ext uri="{0D108BD9-81ED-4DB2-BD59-A6C34878D82A}">
                    <a16:rowId xmlns:a16="http://schemas.microsoft.com/office/drawing/2014/main" val="10005"/>
                  </a:ext>
                </a:extLst>
              </a:tr>
              <a:tr h="281726">
                <a:tc>
                  <a:txBody>
                    <a:bodyPr/>
                    <a:lstStyle/>
                    <a:p>
                      <a:pPr algn="ctr" fontAlgn="t"/>
                      <a:r>
                        <a:rPr lang="is-IS" sz="900">
                          <a:effectLst/>
                        </a:rPr>
                        <a:t>2013</a:t>
                      </a:r>
                    </a:p>
                  </a:txBody>
                  <a:tcPr marL="6783" marR="6783" marT="6783" marB="6783"/>
                </a:tc>
                <a:tc>
                  <a:txBody>
                    <a:bodyPr/>
                    <a:lstStyle/>
                    <a:p>
                      <a:pPr algn="ctr" fontAlgn="t"/>
                      <a:r>
                        <a:rPr lang="en-US" sz="900">
                          <a:effectLst/>
                        </a:rPr>
                        <a:t>Roland Garros</a:t>
                      </a:r>
                    </a:p>
                  </a:txBody>
                  <a:tcPr marL="6783" marR="6783" marT="6783" marB="6783"/>
                </a:tc>
                <a:tc>
                  <a:txBody>
                    <a:bodyPr/>
                    <a:lstStyle/>
                    <a:p>
                      <a:pPr algn="ctr" fontAlgn="t"/>
                      <a:r>
                        <a:rPr lang="en-US" sz="900">
                          <a:effectLst/>
                        </a:rPr>
                        <a:t>Final</a:t>
                      </a:r>
                    </a:p>
                  </a:txBody>
                  <a:tcPr marL="6783" marR="6783" marT="6783" marB="6783"/>
                </a:tc>
                <a:tc>
                  <a:txBody>
                    <a:bodyPr/>
                    <a:lstStyle/>
                    <a:p>
                      <a:pPr algn="ctr" fontAlgn="t"/>
                      <a:r>
                        <a:rPr lang="en-US" sz="900">
                          <a:effectLst/>
                        </a:rPr>
                        <a:t>David Ferrer</a:t>
                      </a:r>
                    </a:p>
                  </a:txBody>
                  <a:tcPr marL="6783" marR="6783" marT="6783" marB="6783"/>
                </a:tc>
                <a:tc>
                  <a:txBody>
                    <a:bodyPr/>
                    <a:lstStyle/>
                    <a:p>
                      <a:pPr algn="ctr" fontAlgn="t"/>
                      <a:r>
                        <a:rPr lang="en-US" sz="900">
                          <a:effectLst/>
                        </a:rPr>
                        <a:t>W</a:t>
                      </a:r>
                    </a:p>
                  </a:txBody>
                  <a:tcPr marL="6783" marR="6783" marT="6783" marB="6783"/>
                </a:tc>
                <a:tc>
                  <a:txBody>
                    <a:bodyPr/>
                    <a:lstStyle/>
                    <a:p>
                      <a:pPr algn="ctr" fontAlgn="t"/>
                      <a:r>
                        <a:rPr lang="mr-IN" sz="900">
                          <a:effectLst/>
                        </a:rPr>
                        <a:t>6-3, 6-2, 6-3</a:t>
                      </a:r>
                    </a:p>
                  </a:txBody>
                  <a:tcPr marL="6783" marR="6783" marT="6783" marB="6783"/>
                </a:tc>
                <a:tc>
                  <a:txBody>
                    <a:bodyPr/>
                    <a:lstStyle/>
                    <a:p>
                      <a:pPr algn="ctr" fontAlgn="t"/>
                      <a:r>
                        <a:rPr lang="mr-IN" sz="900">
                          <a:solidFill>
                            <a:srgbClr val="FF0000"/>
                          </a:solidFill>
                          <a:effectLst/>
                        </a:rPr>
                        <a:t>59% (37/63)</a:t>
                      </a:r>
                    </a:p>
                  </a:txBody>
                  <a:tcPr marL="6783" marR="6783" marT="6783" marB="6783"/>
                </a:tc>
                <a:tc>
                  <a:txBody>
                    <a:bodyPr/>
                    <a:lstStyle/>
                    <a:p>
                      <a:pPr algn="ctr" fontAlgn="t"/>
                      <a:r>
                        <a:rPr lang="is-IS" sz="900">
                          <a:solidFill>
                            <a:srgbClr val="FF0000"/>
                          </a:solidFill>
                          <a:effectLst/>
                        </a:rPr>
                        <a:t>65% (24/37)</a:t>
                      </a:r>
                    </a:p>
                  </a:txBody>
                  <a:tcPr marL="6783" marR="6783" marT="6783" marB="6783"/>
                </a:tc>
                <a:extLst>
                  <a:ext uri="{0D108BD9-81ED-4DB2-BD59-A6C34878D82A}">
                    <a16:rowId xmlns:a16="http://schemas.microsoft.com/office/drawing/2014/main" val="10006"/>
                  </a:ext>
                </a:extLst>
              </a:tr>
              <a:tr h="281726">
                <a:tc>
                  <a:txBody>
                    <a:bodyPr/>
                    <a:lstStyle/>
                    <a:p>
                      <a:pPr algn="ctr" fontAlgn="t"/>
                      <a:r>
                        <a:rPr lang="is-IS" sz="900">
                          <a:effectLst/>
                        </a:rPr>
                        <a:t>2013</a:t>
                      </a:r>
                    </a:p>
                  </a:txBody>
                  <a:tcPr marL="6783" marR="6783" marT="6783" marB="6783"/>
                </a:tc>
                <a:tc>
                  <a:txBody>
                    <a:bodyPr/>
                    <a:lstStyle/>
                    <a:p>
                      <a:pPr algn="ctr" fontAlgn="t"/>
                      <a:r>
                        <a:rPr lang="en-US" sz="900">
                          <a:effectLst/>
                        </a:rPr>
                        <a:t>Rome</a:t>
                      </a:r>
                    </a:p>
                  </a:txBody>
                  <a:tcPr marL="6783" marR="6783" marT="6783" marB="6783"/>
                </a:tc>
                <a:tc>
                  <a:txBody>
                    <a:bodyPr/>
                    <a:lstStyle/>
                    <a:p>
                      <a:pPr algn="ctr" fontAlgn="t"/>
                      <a:r>
                        <a:rPr lang="en-US" sz="900">
                          <a:effectLst/>
                        </a:rPr>
                        <a:t>Final</a:t>
                      </a:r>
                    </a:p>
                  </a:txBody>
                  <a:tcPr marL="6783" marR="6783" marT="6783" marB="6783"/>
                </a:tc>
                <a:tc>
                  <a:txBody>
                    <a:bodyPr/>
                    <a:lstStyle/>
                    <a:p>
                      <a:pPr algn="ctr" fontAlgn="t"/>
                      <a:r>
                        <a:rPr lang="en-US" sz="900">
                          <a:effectLst/>
                        </a:rPr>
                        <a:t>Roger Federer</a:t>
                      </a:r>
                    </a:p>
                  </a:txBody>
                  <a:tcPr marL="6783" marR="6783" marT="6783" marB="6783"/>
                </a:tc>
                <a:tc>
                  <a:txBody>
                    <a:bodyPr/>
                    <a:lstStyle/>
                    <a:p>
                      <a:pPr algn="ctr" fontAlgn="t"/>
                      <a:r>
                        <a:rPr lang="en-US" sz="900">
                          <a:effectLst/>
                        </a:rPr>
                        <a:t>W</a:t>
                      </a:r>
                    </a:p>
                  </a:txBody>
                  <a:tcPr marL="6783" marR="6783" marT="6783" marB="6783"/>
                </a:tc>
                <a:tc>
                  <a:txBody>
                    <a:bodyPr/>
                    <a:lstStyle/>
                    <a:p>
                      <a:pPr algn="ctr" fontAlgn="t"/>
                      <a:r>
                        <a:rPr lang="mr-IN" sz="900">
                          <a:effectLst/>
                        </a:rPr>
                        <a:t>6-1, 6-3</a:t>
                      </a:r>
                    </a:p>
                  </a:txBody>
                  <a:tcPr marL="6783" marR="6783" marT="6783" marB="6783"/>
                </a:tc>
                <a:tc>
                  <a:txBody>
                    <a:bodyPr/>
                    <a:lstStyle/>
                    <a:p>
                      <a:pPr algn="ctr" fontAlgn="t"/>
                      <a:r>
                        <a:rPr lang="mr-IN" sz="900">
                          <a:solidFill>
                            <a:srgbClr val="FF0000"/>
                          </a:solidFill>
                          <a:effectLst/>
                        </a:rPr>
                        <a:t>63% (17/27)</a:t>
                      </a:r>
                    </a:p>
                  </a:txBody>
                  <a:tcPr marL="6783" marR="6783" marT="6783" marB="6783"/>
                </a:tc>
                <a:tc>
                  <a:txBody>
                    <a:bodyPr/>
                    <a:lstStyle/>
                    <a:p>
                      <a:pPr algn="ctr" fontAlgn="t"/>
                      <a:r>
                        <a:rPr lang="mr-IN" sz="900">
                          <a:solidFill>
                            <a:srgbClr val="FF0000"/>
                          </a:solidFill>
                          <a:effectLst/>
                        </a:rPr>
                        <a:t>59% (10/17)</a:t>
                      </a:r>
                    </a:p>
                  </a:txBody>
                  <a:tcPr marL="6783" marR="6783" marT="6783" marB="6783"/>
                </a:tc>
                <a:extLst>
                  <a:ext uri="{0D108BD9-81ED-4DB2-BD59-A6C34878D82A}">
                    <a16:rowId xmlns:a16="http://schemas.microsoft.com/office/drawing/2014/main" val="10007"/>
                  </a:ext>
                </a:extLst>
              </a:tr>
              <a:tr h="281726">
                <a:tc>
                  <a:txBody>
                    <a:bodyPr/>
                    <a:lstStyle/>
                    <a:p>
                      <a:pPr algn="ctr" fontAlgn="t"/>
                      <a:r>
                        <a:rPr lang="is-IS" sz="900">
                          <a:effectLst/>
                        </a:rPr>
                        <a:t>2013</a:t>
                      </a:r>
                    </a:p>
                  </a:txBody>
                  <a:tcPr marL="6783" marR="6783" marT="6783" marB="6783"/>
                </a:tc>
                <a:tc>
                  <a:txBody>
                    <a:bodyPr/>
                    <a:lstStyle/>
                    <a:p>
                      <a:pPr algn="ctr" fontAlgn="t"/>
                      <a:r>
                        <a:rPr lang="en-US" sz="900">
                          <a:effectLst/>
                        </a:rPr>
                        <a:t>Madrid</a:t>
                      </a:r>
                    </a:p>
                  </a:txBody>
                  <a:tcPr marL="6783" marR="6783" marT="6783" marB="6783"/>
                </a:tc>
                <a:tc>
                  <a:txBody>
                    <a:bodyPr/>
                    <a:lstStyle/>
                    <a:p>
                      <a:pPr algn="ctr" fontAlgn="t"/>
                      <a:r>
                        <a:rPr lang="en-US" sz="900">
                          <a:effectLst/>
                        </a:rPr>
                        <a:t>Final</a:t>
                      </a:r>
                    </a:p>
                  </a:txBody>
                  <a:tcPr marL="6783" marR="6783" marT="6783" marB="6783"/>
                </a:tc>
                <a:tc>
                  <a:txBody>
                    <a:bodyPr/>
                    <a:lstStyle/>
                    <a:p>
                      <a:pPr algn="ctr" fontAlgn="t"/>
                      <a:r>
                        <a:rPr lang="en-US" sz="900">
                          <a:effectLst/>
                        </a:rPr>
                        <a:t>Stan Wawrinka</a:t>
                      </a:r>
                    </a:p>
                  </a:txBody>
                  <a:tcPr marL="6783" marR="6783" marT="6783" marB="6783"/>
                </a:tc>
                <a:tc>
                  <a:txBody>
                    <a:bodyPr/>
                    <a:lstStyle/>
                    <a:p>
                      <a:pPr algn="ctr" fontAlgn="t"/>
                      <a:r>
                        <a:rPr lang="en-US" sz="900">
                          <a:effectLst/>
                        </a:rPr>
                        <a:t>W</a:t>
                      </a:r>
                    </a:p>
                  </a:txBody>
                  <a:tcPr marL="6783" marR="6783" marT="6783" marB="6783"/>
                </a:tc>
                <a:tc>
                  <a:txBody>
                    <a:bodyPr/>
                    <a:lstStyle/>
                    <a:p>
                      <a:pPr algn="ctr" fontAlgn="t"/>
                      <a:r>
                        <a:rPr lang="mr-IN" sz="900">
                          <a:effectLst/>
                        </a:rPr>
                        <a:t>6-2, 6-4</a:t>
                      </a:r>
                    </a:p>
                  </a:txBody>
                  <a:tcPr marL="6783" marR="6783" marT="6783" marB="6783"/>
                </a:tc>
                <a:tc>
                  <a:txBody>
                    <a:bodyPr/>
                    <a:lstStyle/>
                    <a:p>
                      <a:pPr algn="ctr" fontAlgn="t"/>
                      <a:r>
                        <a:rPr lang="mr-IN" sz="900">
                          <a:solidFill>
                            <a:srgbClr val="FF0000"/>
                          </a:solidFill>
                          <a:effectLst/>
                        </a:rPr>
                        <a:t>89% (26/29)</a:t>
                      </a:r>
                    </a:p>
                  </a:txBody>
                  <a:tcPr marL="6783" marR="6783" marT="6783" marB="6783"/>
                </a:tc>
                <a:tc>
                  <a:txBody>
                    <a:bodyPr/>
                    <a:lstStyle/>
                    <a:p>
                      <a:pPr algn="ctr" fontAlgn="t"/>
                      <a:r>
                        <a:rPr lang="mr-IN" sz="900">
                          <a:solidFill>
                            <a:srgbClr val="FF0000"/>
                          </a:solidFill>
                          <a:effectLst/>
                        </a:rPr>
                        <a:t>80% (21/26)</a:t>
                      </a:r>
                    </a:p>
                  </a:txBody>
                  <a:tcPr marL="6783" marR="6783" marT="6783" marB="6783"/>
                </a:tc>
                <a:extLst>
                  <a:ext uri="{0D108BD9-81ED-4DB2-BD59-A6C34878D82A}">
                    <a16:rowId xmlns:a16="http://schemas.microsoft.com/office/drawing/2014/main" val="10008"/>
                  </a:ext>
                </a:extLst>
              </a:tr>
              <a:tr h="281726">
                <a:tc>
                  <a:txBody>
                    <a:bodyPr/>
                    <a:lstStyle/>
                    <a:p>
                      <a:pPr algn="ctr" fontAlgn="t"/>
                      <a:r>
                        <a:rPr lang="is-IS" sz="900">
                          <a:effectLst/>
                        </a:rPr>
                        <a:t>2013</a:t>
                      </a:r>
                    </a:p>
                  </a:txBody>
                  <a:tcPr marL="6783" marR="6783" marT="6783" marB="6783"/>
                </a:tc>
                <a:tc>
                  <a:txBody>
                    <a:bodyPr/>
                    <a:lstStyle/>
                    <a:p>
                      <a:pPr algn="ctr" fontAlgn="t"/>
                      <a:r>
                        <a:rPr lang="en-US" sz="900">
                          <a:effectLst/>
                        </a:rPr>
                        <a:t>Monte Carlo</a:t>
                      </a:r>
                    </a:p>
                  </a:txBody>
                  <a:tcPr marL="6783" marR="6783" marT="6783" marB="6783"/>
                </a:tc>
                <a:tc>
                  <a:txBody>
                    <a:bodyPr/>
                    <a:lstStyle/>
                    <a:p>
                      <a:pPr algn="ctr" fontAlgn="t"/>
                      <a:r>
                        <a:rPr lang="en-US" sz="900">
                          <a:effectLst/>
                        </a:rPr>
                        <a:t>Final</a:t>
                      </a:r>
                    </a:p>
                  </a:txBody>
                  <a:tcPr marL="6783" marR="6783" marT="6783" marB="6783"/>
                </a:tc>
                <a:tc>
                  <a:txBody>
                    <a:bodyPr/>
                    <a:lstStyle/>
                    <a:p>
                      <a:pPr algn="ctr" fontAlgn="t"/>
                      <a:r>
                        <a:rPr lang="en-US" sz="900">
                          <a:effectLst/>
                        </a:rPr>
                        <a:t>Novak Djokovic</a:t>
                      </a:r>
                    </a:p>
                  </a:txBody>
                  <a:tcPr marL="6783" marR="6783" marT="6783" marB="6783"/>
                </a:tc>
                <a:tc>
                  <a:txBody>
                    <a:bodyPr/>
                    <a:lstStyle/>
                    <a:p>
                      <a:pPr algn="ctr" fontAlgn="t"/>
                      <a:r>
                        <a:rPr lang="en-US" sz="900">
                          <a:effectLst/>
                        </a:rPr>
                        <a:t>L</a:t>
                      </a:r>
                    </a:p>
                  </a:txBody>
                  <a:tcPr marL="6783" marR="6783" marT="6783" marB="6783"/>
                </a:tc>
                <a:tc>
                  <a:txBody>
                    <a:bodyPr/>
                    <a:lstStyle/>
                    <a:p>
                      <a:pPr algn="ctr" fontAlgn="t"/>
                      <a:r>
                        <a:rPr lang="is-IS" sz="900">
                          <a:effectLst/>
                        </a:rPr>
                        <a:t>6-2, 7-6 (1)</a:t>
                      </a:r>
                    </a:p>
                  </a:txBody>
                  <a:tcPr marL="6783" marR="6783" marT="6783" marB="6783"/>
                </a:tc>
                <a:tc>
                  <a:txBody>
                    <a:bodyPr/>
                    <a:lstStyle/>
                    <a:p>
                      <a:pPr algn="ctr" fontAlgn="t"/>
                      <a:r>
                        <a:rPr lang="mr-IN" sz="900">
                          <a:solidFill>
                            <a:srgbClr val="FF0000"/>
                          </a:solidFill>
                          <a:effectLst/>
                        </a:rPr>
                        <a:t>67% (23/34)</a:t>
                      </a:r>
                    </a:p>
                  </a:txBody>
                  <a:tcPr marL="6783" marR="6783" marT="6783" marB="6783"/>
                </a:tc>
                <a:tc>
                  <a:txBody>
                    <a:bodyPr/>
                    <a:lstStyle/>
                    <a:p>
                      <a:pPr algn="ctr" fontAlgn="t"/>
                      <a:r>
                        <a:rPr lang="mr-IN" sz="900">
                          <a:solidFill>
                            <a:srgbClr val="FF0000"/>
                          </a:solidFill>
                          <a:effectLst/>
                        </a:rPr>
                        <a:t>60% (14/23)</a:t>
                      </a:r>
                    </a:p>
                  </a:txBody>
                  <a:tcPr marL="6783" marR="6783" marT="6783" marB="6783"/>
                </a:tc>
                <a:extLst>
                  <a:ext uri="{0D108BD9-81ED-4DB2-BD59-A6C34878D82A}">
                    <a16:rowId xmlns:a16="http://schemas.microsoft.com/office/drawing/2014/main" val="10009"/>
                  </a:ext>
                </a:extLst>
              </a:tr>
              <a:tr h="281726">
                <a:tc>
                  <a:txBody>
                    <a:bodyPr/>
                    <a:lstStyle/>
                    <a:p>
                      <a:pPr algn="ctr" fontAlgn="t"/>
                      <a:r>
                        <a:rPr lang="is-IS" sz="900">
                          <a:effectLst/>
                        </a:rPr>
                        <a:t>2013</a:t>
                      </a:r>
                    </a:p>
                  </a:txBody>
                  <a:tcPr marL="6783" marR="6783" marT="6783" marB="6783"/>
                </a:tc>
                <a:tc>
                  <a:txBody>
                    <a:bodyPr/>
                    <a:lstStyle/>
                    <a:p>
                      <a:pPr algn="ctr" fontAlgn="t"/>
                      <a:r>
                        <a:rPr lang="en-US" sz="900">
                          <a:effectLst/>
                        </a:rPr>
                        <a:t>Indian Wells</a:t>
                      </a:r>
                    </a:p>
                  </a:txBody>
                  <a:tcPr marL="6783" marR="6783" marT="6783" marB="6783"/>
                </a:tc>
                <a:tc>
                  <a:txBody>
                    <a:bodyPr/>
                    <a:lstStyle/>
                    <a:p>
                      <a:pPr algn="ctr" fontAlgn="t"/>
                      <a:r>
                        <a:rPr lang="en-US" sz="900">
                          <a:effectLst/>
                        </a:rPr>
                        <a:t>Final</a:t>
                      </a:r>
                    </a:p>
                  </a:txBody>
                  <a:tcPr marL="6783" marR="6783" marT="6783" marB="6783"/>
                </a:tc>
                <a:tc>
                  <a:txBody>
                    <a:bodyPr/>
                    <a:lstStyle/>
                    <a:p>
                      <a:pPr algn="ctr" fontAlgn="t"/>
                      <a:r>
                        <a:rPr lang="en-US" sz="900">
                          <a:effectLst/>
                        </a:rPr>
                        <a:t>J.M. Del Potro</a:t>
                      </a:r>
                    </a:p>
                  </a:txBody>
                  <a:tcPr marL="6783" marR="6783" marT="6783" marB="6783"/>
                </a:tc>
                <a:tc>
                  <a:txBody>
                    <a:bodyPr/>
                    <a:lstStyle/>
                    <a:p>
                      <a:pPr algn="ctr" fontAlgn="t"/>
                      <a:r>
                        <a:rPr lang="en-US" sz="900">
                          <a:effectLst/>
                        </a:rPr>
                        <a:t>W</a:t>
                      </a:r>
                    </a:p>
                  </a:txBody>
                  <a:tcPr marL="6783" marR="6783" marT="6783" marB="6783"/>
                </a:tc>
                <a:tc>
                  <a:txBody>
                    <a:bodyPr/>
                    <a:lstStyle/>
                    <a:p>
                      <a:pPr algn="ctr" fontAlgn="t"/>
                      <a:r>
                        <a:rPr lang="mr-IN" sz="900">
                          <a:effectLst/>
                        </a:rPr>
                        <a:t>4-6, 6-3, 6-4</a:t>
                      </a:r>
                    </a:p>
                  </a:txBody>
                  <a:tcPr marL="6783" marR="6783" marT="6783" marB="6783"/>
                </a:tc>
                <a:tc>
                  <a:txBody>
                    <a:bodyPr/>
                    <a:lstStyle/>
                    <a:p>
                      <a:pPr algn="ctr" fontAlgn="t"/>
                      <a:r>
                        <a:rPr lang="mr-IN" sz="900">
                          <a:solidFill>
                            <a:srgbClr val="FF0000"/>
                          </a:solidFill>
                          <a:effectLst/>
                        </a:rPr>
                        <a:t>85% (53/62)</a:t>
                      </a:r>
                    </a:p>
                  </a:txBody>
                  <a:tcPr marL="6783" marR="6783" marT="6783" marB="6783"/>
                </a:tc>
                <a:tc>
                  <a:txBody>
                    <a:bodyPr/>
                    <a:lstStyle/>
                    <a:p>
                      <a:pPr algn="ctr" fontAlgn="t"/>
                      <a:r>
                        <a:rPr lang="mr-IN" sz="900">
                          <a:solidFill>
                            <a:srgbClr val="FF0000"/>
                          </a:solidFill>
                          <a:effectLst/>
                        </a:rPr>
                        <a:t>66% (35/53)</a:t>
                      </a:r>
                    </a:p>
                  </a:txBody>
                  <a:tcPr marL="6783" marR="6783" marT="6783" marB="6783"/>
                </a:tc>
                <a:extLst>
                  <a:ext uri="{0D108BD9-81ED-4DB2-BD59-A6C34878D82A}">
                    <a16:rowId xmlns:a16="http://schemas.microsoft.com/office/drawing/2014/main" val="10010"/>
                  </a:ext>
                </a:extLst>
              </a:tr>
              <a:tr h="496125">
                <a:tc>
                  <a:txBody>
                    <a:bodyPr/>
                    <a:lstStyle/>
                    <a:p>
                      <a:pPr algn="ctr" fontAlgn="t"/>
                      <a:r>
                        <a:rPr lang="is-IS" sz="900">
                          <a:effectLst/>
                        </a:rPr>
                        <a:t>2012</a:t>
                      </a:r>
                    </a:p>
                  </a:txBody>
                  <a:tcPr marL="6783" marR="6783" marT="6783" marB="6783"/>
                </a:tc>
                <a:tc>
                  <a:txBody>
                    <a:bodyPr/>
                    <a:lstStyle/>
                    <a:p>
                      <a:pPr algn="ctr" fontAlgn="t"/>
                      <a:r>
                        <a:rPr lang="en-US" sz="900">
                          <a:effectLst/>
                        </a:rPr>
                        <a:t>Roland Garros</a:t>
                      </a:r>
                    </a:p>
                  </a:txBody>
                  <a:tcPr marL="6783" marR="6783" marT="6783" marB="6783"/>
                </a:tc>
                <a:tc>
                  <a:txBody>
                    <a:bodyPr/>
                    <a:lstStyle/>
                    <a:p>
                      <a:pPr algn="ctr" fontAlgn="t"/>
                      <a:r>
                        <a:rPr lang="en-US" sz="900">
                          <a:effectLst/>
                        </a:rPr>
                        <a:t>Final</a:t>
                      </a:r>
                    </a:p>
                  </a:txBody>
                  <a:tcPr marL="6783" marR="6783" marT="6783" marB="6783"/>
                </a:tc>
                <a:tc>
                  <a:txBody>
                    <a:bodyPr/>
                    <a:lstStyle/>
                    <a:p>
                      <a:pPr algn="ctr" fontAlgn="t"/>
                      <a:r>
                        <a:rPr lang="en-US" sz="900">
                          <a:effectLst/>
                        </a:rPr>
                        <a:t>Novak Djokovic</a:t>
                      </a:r>
                    </a:p>
                  </a:txBody>
                  <a:tcPr marL="6783" marR="6783" marT="6783" marB="6783"/>
                </a:tc>
                <a:tc>
                  <a:txBody>
                    <a:bodyPr/>
                    <a:lstStyle/>
                    <a:p>
                      <a:pPr algn="ctr" fontAlgn="t"/>
                      <a:r>
                        <a:rPr lang="en-US" sz="900">
                          <a:effectLst/>
                        </a:rPr>
                        <a:t>W</a:t>
                      </a:r>
                    </a:p>
                  </a:txBody>
                  <a:tcPr marL="6783" marR="6783" marT="6783" marB="6783"/>
                </a:tc>
                <a:tc>
                  <a:txBody>
                    <a:bodyPr/>
                    <a:lstStyle/>
                    <a:p>
                      <a:pPr algn="ctr" fontAlgn="t"/>
                      <a:r>
                        <a:rPr lang="mr-IN" sz="900">
                          <a:effectLst/>
                        </a:rPr>
                        <a:t>6-4, 6-3, 2-6, 7-5</a:t>
                      </a:r>
                    </a:p>
                  </a:txBody>
                  <a:tcPr marL="6783" marR="6783" marT="6783" marB="6783"/>
                </a:tc>
                <a:tc>
                  <a:txBody>
                    <a:bodyPr/>
                    <a:lstStyle/>
                    <a:p>
                      <a:pPr algn="ctr" fontAlgn="t"/>
                      <a:r>
                        <a:rPr lang="mr-IN" sz="900">
                          <a:solidFill>
                            <a:srgbClr val="FF0000"/>
                          </a:solidFill>
                          <a:effectLst/>
                        </a:rPr>
                        <a:t>80% (63/78)</a:t>
                      </a:r>
                    </a:p>
                  </a:txBody>
                  <a:tcPr marL="6783" marR="6783" marT="6783" marB="6783"/>
                </a:tc>
                <a:tc>
                  <a:txBody>
                    <a:bodyPr/>
                    <a:lstStyle/>
                    <a:p>
                      <a:pPr algn="ctr" fontAlgn="t"/>
                      <a:r>
                        <a:rPr lang="mr-IN" sz="900">
                          <a:solidFill>
                            <a:srgbClr val="FF0000"/>
                          </a:solidFill>
                          <a:effectLst/>
                        </a:rPr>
                        <a:t>50% (32/63)</a:t>
                      </a:r>
                    </a:p>
                  </a:txBody>
                  <a:tcPr marL="6783" marR="6783" marT="6783" marB="6783"/>
                </a:tc>
                <a:extLst>
                  <a:ext uri="{0D108BD9-81ED-4DB2-BD59-A6C34878D82A}">
                    <a16:rowId xmlns:a16="http://schemas.microsoft.com/office/drawing/2014/main" val="10011"/>
                  </a:ext>
                </a:extLst>
              </a:tr>
              <a:tr h="281726">
                <a:tc>
                  <a:txBody>
                    <a:bodyPr/>
                    <a:lstStyle/>
                    <a:p>
                      <a:pPr algn="ctr" fontAlgn="t"/>
                      <a:r>
                        <a:rPr lang="is-IS" sz="900">
                          <a:effectLst/>
                        </a:rPr>
                        <a:t>2012</a:t>
                      </a:r>
                    </a:p>
                  </a:txBody>
                  <a:tcPr marL="6783" marR="6783" marT="6783" marB="6783"/>
                </a:tc>
                <a:tc>
                  <a:txBody>
                    <a:bodyPr/>
                    <a:lstStyle/>
                    <a:p>
                      <a:pPr algn="ctr" fontAlgn="t"/>
                      <a:r>
                        <a:rPr lang="en-US" sz="900">
                          <a:effectLst/>
                        </a:rPr>
                        <a:t>Rome</a:t>
                      </a:r>
                    </a:p>
                  </a:txBody>
                  <a:tcPr marL="6783" marR="6783" marT="6783" marB="6783"/>
                </a:tc>
                <a:tc>
                  <a:txBody>
                    <a:bodyPr/>
                    <a:lstStyle/>
                    <a:p>
                      <a:pPr algn="ctr" fontAlgn="t"/>
                      <a:r>
                        <a:rPr lang="en-US" sz="900">
                          <a:effectLst/>
                        </a:rPr>
                        <a:t>Final</a:t>
                      </a:r>
                    </a:p>
                  </a:txBody>
                  <a:tcPr marL="6783" marR="6783" marT="6783" marB="6783"/>
                </a:tc>
                <a:tc>
                  <a:txBody>
                    <a:bodyPr/>
                    <a:lstStyle/>
                    <a:p>
                      <a:pPr algn="ctr" fontAlgn="t"/>
                      <a:r>
                        <a:rPr lang="en-US" sz="900">
                          <a:effectLst/>
                        </a:rPr>
                        <a:t>Novak Djokovic</a:t>
                      </a:r>
                    </a:p>
                  </a:txBody>
                  <a:tcPr marL="6783" marR="6783" marT="6783" marB="6783"/>
                </a:tc>
                <a:tc>
                  <a:txBody>
                    <a:bodyPr/>
                    <a:lstStyle/>
                    <a:p>
                      <a:pPr algn="ctr" fontAlgn="t"/>
                      <a:r>
                        <a:rPr lang="en-US" sz="900">
                          <a:effectLst/>
                        </a:rPr>
                        <a:t>W</a:t>
                      </a:r>
                    </a:p>
                  </a:txBody>
                  <a:tcPr marL="6783" marR="6783" marT="6783" marB="6783"/>
                </a:tc>
                <a:tc>
                  <a:txBody>
                    <a:bodyPr/>
                    <a:lstStyle/>
                    <a:p>
                      <a:pPr algn="ctr" fontAlgn="t"/>
                      <a:r>
                        <a:rPr lang="mr-IN" sz="900">
                          <a:effectLst/>
                        </a:rPr>
                        <a:t>7-5, 6-3</a:t>
                      </a:r>
                    </a:p>
                  </a:txBody>
                  <a:tcPr marL="6783" marR="6783" marT="6783" marB="6783"/>
                </a:tc>
                <a:tc>
                  <a:txBody>
                    <a:bodyPr/>
                    <a:lstStyle/>
                    <a:p>
                      <a:pPr algn="ctr" fontAlgn="t"/>
                      <a:r>
                        <a:rPr lang="mr-IN" sz="900">
                          <a:solidFill>
                            <a:srgbClr val="FF0000"/>
                          </a:solidFill>
                          <a:effectLst/>
                        </a:rPr>
                        <a:t>83% (47/56)</a:t>
                      </a:r>
                    </a:p>
                  </a:txBody>
                  <a:tcPr marL="6783" marR="6783" marT="6783" marB="6783"/>
                </a:tc>
                <a:tc>
                  <a:txBody>
                    <a:bodyPr/>
                    <a:lstStyle/>
                    <a:p>
                      <a:pPr algn="ctr" fontAlgn="t"/>
                      <a:r>
                        <a:rPr lang="mr-IN" sz="900">
                          <a:solidFill>
                            <a:srgbClr val="FF0000"/>
                          </a:solidFill>
                          <a:effectLst/>
                        </a:rPr>
                        <a:t>61% (29/47)</a:t>
                      </a:r>
                    </a:p>
                  </a:txBody>
                  <a:tcPr marL="6783" marR="6783" marT="6783" marB="6783"/>
                </a:tc>
                <a:extLst>
                  <a:ext uri="{0D108BD9-81ED-4DB2-BD59-A6C34878D82A}">
                    <a16:rowId xmlns:a16="http://schemas.microsoft.com/office/drawing/2014/main" val="10012"/>
                  </a:ext>
                </a:extLst>
              </a:tr>
              <a:tr h="281726">
                <a:tc>
                  <a:txBody>
                    <a:bodyPr/>
                    <a:lstStyle/>
                    <a:p>
                      <a:pPr algn="ctr" fontAlgn="t"/>
                      <a:r>
                        <a:rPr lang="is-IS" sz="900">
                          <a:effectLst/>
                        </a:rPr>
                        <a:t>2012</a:t>
                      </a:r>
                    </a:p>
                  </a:txBody>
                  <a:tcPr marL="6783" marR="6783" marT="6783" marB="6783"/>
                </a:tc>
                <a:tc>
                  <a:txBody>
                    <a:bodyPr/>
                    <a:lstStyle/>
                    <a:p>
                      <a:pPr algn="ctr" fontAlgn="t"/>
                      <a:r>
                        <a:rPr lang="en-US" sz="900">
                          <a:effectLst/>
                        </a:rPr>
                        <a:t>Monte Carlo</a:t>
                      </a:r>
                    </a:p>
                  </a:txBody>
                  <a:tcPr marL="6783" marR="6783" marT="6783" marB="6783"/>
                </a:tc>
                <a:tc>
                  <a:txBody>
                    <a:bodyPr/>
                    <a:lstStyle/>
                    <a:p>
                      <a:pPr algn="ctr" fontAlgn="t"/>
                      <a:r>
                        <a:rPr lang="en-US" sz="900">
                          <a:effectLst/>
                        </a:rPr>
                        <a:t>Final</a:t>
                      </a:r>
                    </a:p>
                  </a:txBody>
                  <a:tcPr marL="6783" marR="6783" marT="6783" marB="6783"/>
                </a:tc>
                <a:tc>
                  <a:txBody>
                    <a:bodyPr/>
                    <a:lstStyle/>
                    <a:p>
                      <a:pPr algn="ctr" fontAlgn="t"/>
                      <a:r>
                        <a:rPr lang="en-US" sz="900">
                          <a:effectLst/>
                        </a:rPr>
                        <a:t>Novak Djokovic</a:t>
                      </a:r>
                    </a:p>
                  </a:txBody>
                  <a:tcPr marL="6783" marR="6783" marT="6783" marB="6783"/>
                </a:tc>
                <a:tc>
                  <a:txBody>
                    <a:bodyPr/>
                    <a:lstStyle/>
                    <a:p>
                      <a:pPr algn="ctr" fontAlgn="t"/>
                      <a:r>
                        <a:rPr lang="en-US" sz="900">
                          <a:effectLst/>
                        </a:rPr>
                        <a:t>W</a:t>
                      </a:r>
                    </a:p>
                  </a:txBody>
                  <a:tcPr marL="6783" marR="6783" marT="6783" marB="6783"/>
                </a:tc>
                <a:tc>
                  <a:txBody>
                    <a:bodyPr/>
                    <a:lstStyle/>
                    <a:p>
                      <a:pPr algn="ctr" fontAlgn="t"/>
                      <a:r>
                        <a:rPr lang="mr-IN" sz="900">
                          <a:effectLst/>
                        </a:rPr>
                        <a:t>6-3, 6-1</a:t>
                      </a:r>
                    </a:p>
                  </a:txBody>
                  <a:tcPr marL="6783" marR="6783" marT="6783" marB="6783"/>
                </a:tc>
                <a:tc>
                  <a:txBody>
                    <a:bodyPr/>
                    <a:lstStyle/>
                    <a:p>
                      <a:pPr algn="ctr" fontAlgn="t"/>
                      <a:r>
                        <a:rPr lang="mr-IN" sz="900">
                          <a:solidFill>
                            <a:srgbClr val="FF0000"/>
                          </a:solidFill>
                          <a:effectLst/>
                        </a:rPr>
                        <a:t>81% (18/22)</a:t>
                      </a:r>
                    </a:p>
                  </a:txBody>
                  <a:tcPr marL="6783" marR="6783" marT="6783" marB="6783"/>
                </a:tc>
                <a:tc>
                  <a:txBody>
                    <a:bodyPr/>
                    <a:lstStyle/>
                    <a:p>
                      <a:pPr algn="ctr" fontAlgn="t"/>
                      <a:r>
                        <a:rPr lang="mr-IN" sz="900">
                          <a:solidFill>
                            <a:srgbClr val="FF0000"/>
                          </a:solidFill>
                          <a:effectLst/>
                        </a:rPr>
                        <a:t>72% (13/18)</a:t>
                      </a:r>
                    </a:p>
                  </a:txBody>
                  <a:tcPr marL="6783" marR="6783" marT="6783" marB="6783"/>
                </a:tc>
                <a:extLst>
                  <a:ext uri="{0D108BD9-81ED-4DB2-BD59-A6C34878D82A}">
                    <a16:rowId xmlns:a16="http://schemas.microsoft.com/office/drawing/2014/main" val="10013"/>
                  </a:ext>
                </a:extLst>
              </a:tr>
              <a:tr h="281726">
                <a:tc>
                  <a:txBody>
                    <a:bodyPr/>
                    <a:lstStyle/>
                    <a:p>
                      <a:pPr algn="ctr" fontAlgn="t"/>
                      <a:r>
                        <a:rPr lang="is-IS" sz="900">
                          <a:effectLst/>
                        </a:rPr>
                        <a:t>2010</a:t>
                      </a:r>
                    </a:p>
                  </a:txBody>
                  <a:tcPr marL="6783" marR="6783" marT="6783" marB="6783"/>
                </a:tc>
                <a:tc>
                  <a:txBody>
                    <a:bodyPr/>
                    <a:lstStyle/>
                    <a:p>
                      <a:pPr algn="ctr" fontAlgn="t"/>
                      <a:r>
                        <a:rPr lang="en-US" sz="900">
                          <a:effectLst/>
                        </a:rPr>
                        <a:t>Toronto</a:t>
                      </a:r>
                    </a:p>
                  </a:txBody>
                  <a:tcPr marL="6783" marR="6783" marT="6783" marB="6783"/>
                </a:tc>
                <a:tc>
                  <a:txBody>
                    <a:bodyPr/>
                    <a:lstStyle/>
                    <a:p>
                      <a:pPr algn="ctr" fontAlgn="t"/>
                      <a:r>
                        <a:rPr lang="en-US" sz="900">
                          <a:effectLst/>
                        </a:rPr>
                        <a:t>Rd 3</a:t>
                      </a:r>
                    </a:p>
                  </a:txBody>
                  <a:tcPr marL="6783" marR="6783" marT="6783" marB="6783"/>
                </a:tc>
                <a:tc>
                  <a:txBody>
                    <a:bodyPr/>
                    <a:lstStyle/>
                    <a:p>
                      <a:pPr algn="ctr" fontAlgn="t"/>
                      <a:r>
                        <a:rPr lang="en-US" sz="900">
                          <a:effectLst/>
                        </a:rPr>
                        <a:t>Kevin Anderson</a:t>
                      </a:r>
                    </a:p>
                  </a:txBody>
                  <a:tcPr marL="6783" marR="6783" marT="6783" marB="6783"/>
                </a:tc>
                <a:tc>
                  <a:txBody>
                    <a:bodyPr/>
                    <a:lstStyle/>
                    <a:p>
                      <a:pPr algn="ctr" fontAlgn="t"/>
                      <a:r>
                        <a:rPr lang="en-US" sz="900">
                          <a:effectLst/>
                        </a:rPr>
                        <a:t>W</a:t>
                      </a:r>
                    </a:p>
                  </a:txBody>
                  <a:tcPr marL="6783" marR="6783" marT="6783" marB="6783"/>
                </a:tc>
                <a:tc>
                  <a:txBody>
                    <a:bodyPr/>
                    <a:lstStyle/>
                    <a:p>
                      <a:pPr algn="ctr" fontAlgn="t"/>
                      <a:r>
                        <a:rPr lang="mr-IN" sz="900">
                          <a:effectLst/>
                        </a:rPr>
                        <a:t>6-2, 7-6(6)</a:t>
                      </a:r>
                    </a:p>
                  </a:txBody>
                  <a:tcPr marL="6783" marR="6783" marT="6783" marB="6783"/>
                </a:tc>
                <a:tc>
                  <a:txBody>
                    <a:bodyPr/>
                    <a:lstStyle/>
                    <a:p>
                      <a:pPr algn="ctr" fontAlgn="t"/>
                      <a:r>
                        <a:rPr lang="mr-IN" sz="900">
                          <a:solidFill>
                            <a:srgbClr val="FF0000"/>
                          </a:solidFill>
                          <a:effectLst/>
                        </a:rPr>
                        <a:t>72% (29/40)</a:t>
                      </a:r>
                    </a:p>
                  </a:txBody>
                  <a:tcPr marL="6783" marR="6783" marT="6783" marB="6783"/>
                </a:tc>
                <a:tc>
                  <a:txBody>
                    <a:bodyPr/>
                    <a:lstStyle/>
                    <a:p>
                      <a:pPr algn="ctr" fontAlgn="t"/>
                      <a:r>
                        <a:rPr lang="mr-IN" sz="900">
                          <a:solidFill>
                            <a:srgbClr val="FF0000"/>
                          </a:solidFill>
                          <a:effectLst/>
                        </a:rPr>
                        <a:t>65% (19/29)</a:t>
                      </a:r>
                    </a:p>
                  </a:txBody>
                  <a:tcPr marL="6783" marR="6783" marT="6783" marB="6783"/>
                </a:tc>
                <a:extLst>
                  <a:ext uri="{0D108BD9-81ED-4DB2-BD59-A6C34878D82A}">
                    <a16:rowId xmlns:a16="http://schemas.microsoft.com/office/drawing/2014/main" val="10014"/>
                  </a:ext>
                </a:extLst>
              </a:tr>
              <a:tr h="281726">
                <a:tc>
                  <a:txBody>
                    <a:bodyPr/>
                    <a:lstStyle/>
                    <a:p>
                      <a:pPr algn="ctr" fontAlgn="t"/>
                      <a:r>
                        <a:rPr lang="is-IS" sz="900">
                          <a:effectLst/>
                        </a:rPr>
                        <a:t>2010</a:t>
                      </a:r>
                    </a:p>
                  </a:txBody>
                  <a:tcPr marL="6783" marR="6783" marT="6783" marB="6783"/>
                </a:tc>
                <a:tc>
                  <a:txBody>
                    <a:bodyPr/>
                    <a:lstStyle/>
                    <a:p>
                      <a:pPr algn="ctr" fontAlgn="t"/>
                      <a:r>
                        <a:rPr lang="en-US" sz="900">
                          <a:effectLst/>
                        </a:rPr>
                        <a:t>Roland Garros</a:t>
                      </a:r>
                    </a:p>
                  </a:txBody>
                  <a:tcPr marL="6783" marR="6783" marT="6783" marB="6783"/>
                </a:tc>
                <a:tc>
                  <a:txBody>
                    <a:bodyPr/>
                    <a:lstStyle/>
                    <a:p>
                      <a:pPr algn="ctr" fontAlgn="t"/>
                      <a:r>
                        <a:rPr lang="en-US" sz="900">
                          <a:effectLst/>
                        </a:rPr>
                        <a:t>Final</a:t>
                      </a:r>
                    </a:p>
                  </a:txBody>
                  <a:tcPr marL="6783" marR="6783" marT="6783" marB="6783"/>
                </a:tc>
                <a:tc>
                  <a:txBody>
                    <a:bodyPr/>
                    <a:lstStyle/>
                    <a:p>
                      <a:pPr algn="ctr" fontAlgn="t"/>
                      <a:r>
                        <a:rPr lang="en-US" sz="900">
                          <a:effectLst/>
                        </a:rPr>
                        <a:t>Robin Soderling</a:t>
                      </a:r>
                    </a:p>
                  </a:txBody>
                  <a:tcPr marL="6783" marR="6783" marT="6783" marB="6783"/>
                </a:tc>
                <a:tc>
                  <a:txBody>
                    <a:bodyPr/>
                    <a:lstStyle/>
                    <a:p>
                      <a:pPr algn="ctr" fontAlgn="t"/>
                      <a:r>
                        <a:rPr lang="en-US" sz="900">
                          <a:effectLst/>
                        </a:rPr>
                        <a:t>W</a:t>
                      </a:r>
                    </a:p>
                  </a:txBody>
                  <a:tcPr marL="6783" marR="6783" marT="6783" marB="6783"/>
                </a:tc>
                <a:tc>
                  <a:txBody>
                    <a:bodyPr/>
                    <a:lstStyle/>
                    <a:p>
                      <a:pPr algn="ctr" fontAlgn="t"/>
                      <a:r>
                        <a:rPr lang="mr-IN" sz="900">
                          <a:effectLst/>
                        </a:rPr>
                        <a:t>6-4, 6-3, 6-4</a:t>
                      </a:r>
                    </a:p>
                  </a:txBody>
                  <a:tcPr marL="6783" marR="6783" marT="6783" marB="6783"/>
                </a:tc>
                <a:tc>
                  <a:txBody>
                    <a:bodyPr/>
                    <a:lstStyle/>
                    <a:p>
                      <a:pPr algn="ctr" fontAlgn="t"/>
                      <a:r>
                        <a:rPr lang="mr-IN" sz="900">
                          <a:solidFill>
                            <a:srgbClr val="FF0000"/>
                          </a:solidFill>
                          <a:effectLst/>
                        </a:rPr>
                        <a:t>83% (56/77)</a:t>
                      </a:r>
                    </a:p>
                  </a:txBody>
                  <a:tcPr marL="6783" marR="6783" marT="6783" marB="6783"/>
                </a:tc>
                <a:tc>
                  <a:txBody>
                    <a:bodyPr/>
                    <a:lstStyle/>
                    <a:p>
                      <a:pPr algn="ctr" fontAlgn="t"/>
                      <a:r>
                        <a:rPr lang="mr-IN" sz="900">
                          <a:solidFill>
                            <a:srgbClr val="FF0000"/>
                          </a:solidFill>
                          <a:effectLst/>
                        </a:rPr>
                        <a:t>64% (36/56)</a:t>
                      </a:r>
                    </a:p>
                  </a:txBody>
                  <a:tcPr marL="6783" marR="6783" marT="6783" marB="6783"/>
                </a:tc>
                <a:extLst>
                  <a:ext uri="{0D108BD9-81ED-4DB2-BD59-A6C34878D82A}">
                    <a16:rowId xmlns:a16="http://schemas.microsoft.com/office/drawing/2014/main" val="10015"/>
                  </a:ext>
                </a:extLst>
              </a:tr>
              <a:tr h="281726">
                <a:tc>
                  <a:txBody>
                    <a:bodyPr/>
                    <a:lstStyle/>
                    <a:p>
                      <a:pPr algn="ctr" fontAlgn="t"/>
                      <a:r>
                        <a:rPr lang="is-IS" sz="900">
                          <a:effectLst/>
                        </a:rPr>
                        <a:t>2010</a:t>
                      </a:r>
                    </a:p>
                  </a:txBody>
                  <a:tcPr marL="6783" marR="6783" marT="6783" marB="6783"/>
                </a:tc>
                <a:tc>
                  <a:txBody>
                    <a:bodyPr/>
                    <a:lstStyle/>
                    <a:p>
                      <a:pPr algn="ctr" fontAlgn="t"/>
                      <a:r>
                        <a:rPr lang="en-US" sz="900">
                          <a:effectLst/>
                        </a:rPr>
                        <a:t>Wimbledon</a:t>
                      </a:r>
                    </a:p>
                  </a:txBody>
                  <a:tcPr marL="6783" marR="6783" marT="6783" marB="6783"/>
                </a:tc>
                <a:tc>
                  <a:txBody>
                    <a:bodyPr/>
                    <a:lstStyle/>
                    <a:p>
                      <a:pPr algn="ctr" fontAlgn="t"/>
                      <a:r>
                        <a:rPr lang="en-US" sz="900">
                          <a:effectLst/>
                        </a:rPr>
                        <a:t>Final</a:t>
                      </a:r>
                    </a:p>
                  </a:txBody>
                  <a:tcPr marL="6783" marR="6783" marT="6783" marB="6783"/>
                </a:tc>
                <a:tc>
                  <a:txBody>
                    <a:bodyPr/>
                    <a:lstStyle/>
                    <a:p>
                      <a:pPr algn="ctr" fontAlgn="t"/>
                      <a:r>
                        <a:rPr lang="en-US" sz="900">
                          <a:effectLst/>
                        </a:rPr>
                        <a:t>Tomas Berdych</a:t>
                      </a:r>
                    </a:p>
                  </a:txBody>
                  <a:tcPr marL="6783" marR="6783" marT="6783" marB="6783"/>
                </a:tc>
                <a:tc>
                  <a:txBody>
                    <a:bodyPr/>
                    <a:lstStyle/>
                    <a:p>
                      <a:pPr algn="ctr" fontAlgn="t"/>
                      <a:r>
                        <a:rPr lang="en-US" sz="900">
                          <a:effectLst/>
                        </a:rPr>
                        <a:t>W</a:t>
                      </a:r>
                    </a:p>
                  </a:txBody>
                  <a:tcPr marL="6783" marR="6783" marT="6783" marB="6783"/>
                </a:tc>
                <a:tc>
                  <a:txBody>
                    <a:bodyPr/>
                    <a:lstStyle/>
                    <a:p>
                      <a:pPr algn="ctr" fontAlgn="t"/>
                      <a:r>
                        <a:rPr lang="mr-IN" sz="900">
                          <a:effectLst/>
                        </a:rPr>
                        <a:t>6-3, 7-5, 6-4</a:t>
                      </a:r>
                    </a:p>
                  </a:txBody>
                  <a:tcPr marL="6783" marR="6783" marT="6783" marB="6783"/>
                </a:tc>
                <a:tc>
                  <a:txBody>
                    <a:bodyPr/>
                    <a:lstStyle/>
                    <a:p>
                      <a:pPr algn="ctr" fontAlgn="t"/>
                      <a:r>
                        <a:rPr lang="mr-IN" sz="900">
                          <a:solidFill>
                            <a:srgbClr val="FF0000"/>
                          </a:solidFill>
                          <a:effectLst/>
                        </a:rPr>
                        <a:t>89% (48/54)</a:t>
                      </a:r>
                    </a:p>
                  </a:txBody>
                  <a:tcPr marL="6783" marR="6783" marT="6783" marB="6783"/>
                </a:tc>
                <a:tc>
                  <a:txBody>
                    <a:bodyPr/>
                    <a:lstStyle/>
                    <a:p>
                      <a:pPr algn="ctr" fontAlgn="t"/>
                      <a:r>
                        <a:rPr lang="mr-IN" sz="900">
                          <a:solidFill>
                            <a:srgbClr val="FF0000"/>
                          </a:solidFill>
                          <a:effectLst/>
                        </a:rPr>
                        <a:t>70% (34/48)</a:t>
                      </a:r>
                    </a:p>
                  </a:txBody>
                  <a:tcPr marL="6783" marR="6783" marT="6783" marB="6783"/>
                </a:tc>
                <a:extLst>
                  <a:ext uri="{0D108BD9-81ED-4DB2-BD59-A6C34878D82A}">
                    <a16:rowId xmlns:a16="http://schemas.microsoft.com/office/drawing/2014/main" val="10016"/>
                  </a:ext>
                </a:extLst>
              </a:tr>
              <a:tr h="281726">
                <a:tc>
                  <a:txBody>
                    <a:bodyPr/>
                    <a:lstStyle/>
                    <a:p>
                      <a:pPr algn="ctr" fontAlgn="t"/>
                      <a:r>
                        <a:rPr lang="is-IS" sz="900">
                          <a:effectLst/>
                        </a:rPr>
                        <a:t>2010</a:t>
                      </a:r>
                    </a:p>
                  </a:txBody>
                  <a:tcPr marL="6783" marR="6783" marT="6783" marB="6783"/>
                </a:tc>
                <a:tc>
                  <a:txBody>
                    <a:bodyPr/>
                    <a:lstStyle/>
                    <a:p>
                      <a:pPr algn="ctr" fontAlgn="t"/>
                      <a:r>
                        <a:rPr lang="en-US" sz="900">
                          <a:effectLst/>
                        </a:rPr>
                        <a:t>Rome</a:t>
                      </a:r>
                    </a:p>
                  </a:txBody>
                  <a:tcPr marL="6783" marR="6783" marT="6783" marB="6783"/>
                </a:tc>
                <a:tc>
                  <a:txBody>
                    <a:bodyPr/>
                    <a:lstStyle/>
                    <a:p>
                      <a:pPr algn="ctr" fontAlgn="t"/>
                      <a:r>
                        <a:rPr lang="en-US" sz="900">
                          <a:effectLst/>
                        </a:rPr>
                        <a:t>Semi</a:t>
                      </a:r>
                    </a:p>
                  </a:txBody>
                  <a:tcPr marL="6783" marR="6783" marT="6783" marB="6783"/>
                </a:tc>
                <a:tc>
                  <a:txBody>
                    <a:bodyPr/>
                    <a:lstStyle/>
                    <a:p>
                      <a:pPr algn="ctr" fontAlgn="t"/>
                      <a:r>
                        <a:rPr lang="en-US" sz="900">
                          <a:effectLst/>
                        </a:rPr>
                        <a:t>Ernests Gulbis</a:t>
                      </a:r>
                    </a:p>
                  </a:txBody>
                  <a:tcPr marL="6783" marR="6783" marT="6783" marB="6783"/>
                </a:tc>
                <a:tc>
                  <a:txBody>
                    <a:bodyPr/>
                    <a:lstStyle/>
                    <a:p>
                      <a:pPr algn="ctr" fontAlgn="t"/>
                      <a:r>
                        <a:rPr lang="en-US" sz="900">
                          <a:effectLst/>
                        </a:rPr>
                        <a:t>W</a:t>
                      </a:r>
                    </a:p>
                  </a:txBody>
                  <a:tcPr marL="6783" marR="6783" marT="6783" marB="6783"/>
                </a:tc>
                <a:tc>
                  <a:txBody>
                    <a:bodyPr/>
                    <a:lstStyle/>
                    <a:p>
                      <a:pPr algn="ctr" fontAlgn="t"/>
                      <a:r>
                        <a:rPr lang="mr-IN" sz="900">
                          <a:effectLst/>
                        </a:rPr>
                        <a:t>6-4, 3-6, 6-4</a:t>
                      </a:r>
                    </a:p>
                  </a:txBody>
                  <a:tcPr marL="6783" marR="6783" marT="6783" marB="6783"/>
                </a:tc>
                <a:tc>
                  <a:txBody>
                    <a:bodyPr/>
                    <a:lstStyle/>
                    <a:p>
                      <a:pPr algn="ctr" fontAlgn="t"/>
                      <a:r>
                        <a:rPr lang="mr-IN" sz="900">
                          <a:solidFill>
                            <a:srgbClr val="FF0000"/>
                          </a:solidFill>
                          <a:effectLst/>
                        </a:rPr>
                        <a:t>78% (54/69)</a:t>
                      </a:r>
                    </a:p>
                  </a:txBody>
                  <a:tcPr marL="6783" marR="6783" marT="6783" marB="6783"/>
                </a:tc>
                <a:tc>
                  <a:txBody>
                    <a:bodyPr/>
                    <a:lstStyle/>
                    <a:p>
                      <a:pPr algn="ctr" fontAlgn="t"/>
                      <a:r>
                        <a:rPr lang="mr-IN" sz="900">
                          <a:solidFill>
                            <a:srgbClr val="FF0000"/>
                          </a:solidFill>
                          <a:effectLst/>
                        </a:rPr>
                        <a:t>61% (33/54)</a:t>
                      </a:r>
                    </a:p>
                  </a:txBody>
                  <a:tcPr marL="6783" marR="6783" marT="6783" marB="6783"/>
                </a:tc>
                <a:extLst>
                  <a:ext uri="{0D108BD9-81ED-4DB2-BD59-A6C34878D82A}">
                    <a16:rowId xmlns:a16="http://schemas.microsoft.com/office/drawing/2014/main" val="10017"/>
                  </a:ext>
                </a:extLst>
              </a:tr>
              <a:tr h="281726">
                <a:tc>
                  <a:txBody>
                    <a:bodyPr/>
                    <a:lstStyle/>
                    <a:p>
                      <a:pPr algn="ctr" fontAlgn="t"/>
                      <a:r>
                        <a:rPr lang="is-IS" sz="900">
                          <a:effectLst/>
                        </a:rPr>
                        <a:t>2010</a:t>
                      </a:r>
                    </a:p>
                  </a:txBody>
                  <a:tcPr marL="6783" marR="6783" marT="6783" marB="6783"/>
                </a:tc>
                <a:tc>
                  <a:txBody>
                    <a:bodyPr/>
                    <a:lstStyle/>
                    <a:p>
                      <a:pPr algn="ctr" fontAlgn="t"/>
                      <a:r>
                        <a:rPr lang="en-US" sz="900">
                          <a:effectLst/>
                        </a:rPr>
                        <a:t>Rome</a:t>
                      </a:r>
                    </a:p>
                  </a:txBody>
                  <a:tcPr marL="6783" marR="6783" marT="6783" marB="6783"/>
                </a:tc>
                <a:tc>
                  <a:txBody>
                    <a:bodyPr/>
                    <a:lstStyle/>
                    <a:p>
                      <a:pPr algn="ctr" fontAlgn="t"/>
                      <a:r>
                        <a:rPr lang="en-US" sz="900">
                          <a:effectLst/>
                        </a:rPr>
                        <a:t>Rd16</a:t>
                      </a:r>
                    </a:p>
                  </a:txBody>
                  <a:tcPr marL="6783" marR="6783" marT="6783" marB="6783"/>
                </a:tc>
                <a:tc>
                  <a:txBody>
                    <a:bodyPr/>
                    <a:lstStyle/>
                    <a:p>
                      <a:pPr algn="ctr" fontAlgn="t"/>
                      <a:r>
                        <a:rPr lang="en-US" sz="900">
                          <a:effectLst/>
                        </a:rPr>
                        <a:t>Victor Hanescu</a:t>
                      </a:r>
                    </a:p>
                  </a:txBody>
                  <a:tcPr marL="6783" marR="6783" marT="6783" marB="6783"/>
                </a:tc>
                <a:tc>
                  <a:txBody>
                    <a:bodyPr/>
                    <a:lstStyle/>
                    <a:p>
                      <a:pPr algn="ctr" fontAlgn="t"/>
                      <a:r>
                        <a:rPr lang="en-US" sz="900">
                          <a:effectLst/>
                        </a:rPr>
                        <a:t>W</a:t>
                      </a:r>
                    </a:p>
                  </a:txBody>
                  <a:tcPr marL="6783" marR="6783" marT="6783" marB="6783"/>
                </a:tc>
                <a:tc>
                  <a:txBody>
                    <a:bodyPr/>
                    <a:lstStyle/>
                    <a:p>
                      <a:pPr algn="ctr" fontAlgn="t"/>
                      <a:r>
                        <a:rPr lang="mr-IN" sz="900">
                          <a:effectLst/>
                        </a:rPr>
                        <a:t>6-3, 6-2</a:t>
                      </a:r>
                    </a:p>
                  </a:txBody>
                  <a:tcPr marL="6783" marR="6783" marT="6783" marB="6783"/>
                </a:tc>
                <a:tc>
                  <a:txBody>
                    <a:bodyPr/>
                    <a:lstStyle/>
                    <a:p>
                      <a:pPr algn="ctr" fontAlgn="t"/>
                      <a:r>
                        <a:rPr lang="mr-IN" sz="900">
                          <a:solidFill>
                            <a:srgbClr val="FF0000"/>
                          </a:solidFill>
                          <a:effectLst/>
                        </a:rPr>
                        <a:t>85% (40/47)</a:t>
                      </a:r>
                    </a:p>
                  </a:txBody>
                  <a:tcPr marL="6783" marR="6783" marT="6783" marB="6783"/>
                </a:tc>
                <a:tc>
                  <a:txBody>
                    <a:bodyPr/>
                    <a:lstStyle/>
                    <a:p>
                      <a:pPr algn="ctr" fontAlgn="t"/>
                      <a:r>
                        <a:rPr lang="mr-IN" sz="900">
                          <a:solidFill>
                            <a:srgbClr val="FF0000"/>
                          </a:solidFill>
                          <a:effectLst/>
                        </a:rPr>
                        <a:t>62% (25/40)</a:t>
                      </a:r>
                    </a:p>
                  </a:txBody>
                  <a:tcPr marL="6783" marR="6783" marT="6783" marB="6783"/>
                </a:tc>
                <a:extLst>
                  <a:ext uri="{0D108BD9-81ED-4DB2-BD59-A6C34878D82A}">
                    <a16:rowId xmlns:a16="http://schemas.microsoft.com/office/drawing/2014/main" val="10018"/>
                  </a:ext>
                </a:extLst>
              </a:tr>
              <a:tr h="281726">
                <a:tc>
                  <a:txBody>
                    <a:bodyPr/>
                    <a:lstStyle/>
                    <a:p>
                      <a:pPr algn="ctr" fontAlgn="t"/>
                      <a:r>
                        <a:rPr lang="is-IS" sz="900">
                          <a:effectLst/>
                        </a:rPr>
                        <a:t>2010</a:t>
                      </a:r>
                    </a:p>
                  </a:txBody>
                  <a:tcPr marL="6783" marR="6783" marT="6783" marB="6783"/>
                </a:tc>
                <a:tc>
                  <a:txBody>
                    <a:bodyPr/>
                    <a:lstStyle/>
                    <a:p>
                      <a:pPr algn="ctr" fontAlgn="t"/>
                      <a:r>
                        <a:rPr lang="en-US" sz="900">
                          <a:effectLst/>
                        </a:rPr>
                        <a:t>Monte Carlo</a:t>
                      </a:r>
                    </a:p>
                  </a:txBody>
                  <a:tcPr marL="6783" marR="6783" marT="6783" marB="6783"/>
                </a:tc>
                <a:tc>
                  <a:txBody>
                    <a:bodyPr/>
                    <a:lstStyle/>
                    <a:p>
                      <a:pPr algn="ctr" fontAlgn="t"/>
                      <a:r>
                        <a:rPr lang="en-US" sz="900">
                          <a:effectLst/>
                        </a:rPr>
                        <a:t>Rd16</a:t>
                      </a:r>
                    </a:p>
                  </a:txBody>
                  <a:tcPr marL="6783" marR="6783" marT="6783" marB="6783"/>
                </a:tc>
                <a:tc>
                  <a:txBody>
                    <a:bodyPr/>
                    <a:lstStyle/>
                    <a:p>
                      <a:pPr algn="ctr" fontAlgn="t"/>
                      <a:r>
                        <a:rPr lang="en-US" sz="900">
                          <a:effectLst/>
                        </a:rPr>
                        <a:t>Michael Berrer</a:t>
                      </a:r>
                    </a:p>
                  </a:txBody>
                  <a:tcPr marL="6783" marR="6783" marT="6783" marB="6783"/>
                </a:tc>
                <a:tc>
                  <a:txBody>
                    <a:bodyPr/>
                    <a:lstStyle/>
                    <a:p>
                      <a:pPr algn="ctr" fontAlgn="t"/>
                      <a:r>
                        <a:rPr lang="en-US" sz="900">
                          <a:effectLst/>
                        </a:rPr>
                        <a:t>W</a:t>
                      </a:r>
                    </a:p>
                  </a:txBody>
                  <a:tcPr marL="6783" marR="6783" marT="6783" marB="6783"/>
                </a:tc>
                <a:tc>
                  <a:txBody>
                    <a:bodyPr/>
                    <a:lstStyle/>
                    <a:p>
                      <a:pPr algn="ctr" fontAlgn="t"/>
                      <a:r>
                        <a:rPr lang="mr-IN" sz="900">
                          <a:effectLst/>
                        </a:rPr>
                        <a:t>6-0, 6-1</a:t>
                      </a:r>
                    </a:p>
                  </a:txBody>
                  <a:tcPr marL="6783" marR="6783" marT="6783" marB="6783"/>
                </a:tc>
                <a:tc>
                  <a:txBody>
                    <a:bodyPr/>
                    <a:lstStyle/>
                    <a:p>
                      <a:pPr algn="ctr" fontAlgn="t"/>
                      <a:r>
                        <a:rPr lang="mr-IN" sz="900">
                          <a:solidFill>
                            <a:srgbClr val="FF0000"/>
                          </a:solidFill>
                          <a:effectLst/>
                        </a:rPr>
                        <a:t>92% (26/28)</a:t>
                      </a:r>
                    </a:p>
                  </a:txBody>
                  <a:tcPr marL="6783" marR="6783" marT="6783" marB="6783"/>
                </a:tc>
                <a:tc>
                  <a:txBody>
                    <a:bodyPr/>
                    <a:lstStyle/>
                    <a:p>
                      <a:pPr algn="ctr"/>
                      <a:r>
                        <a:rPr lang="is-IS" sz="900" dirty="0">
                          <a:solidFill>
                            <a:srgbClr val="FF0000"/>
                          </a:solidFill>
                          <a:effectLst/>
                        </a:rPr>
                        <a:t>84% (22/26)</a:t>
                      </a:r>
                    </a:p>
                  </a:txBody>
                  <a:tcPr marL="6783" marR="6783" marT="6783" marB="6783"/>
                </a:tc>
                <a:extLst>
                  <a:ext uri="{0D108BD9-81ED-4DB2-BD59-A6C34878D82A}">
                    <a16:rowId xmlns:a16="http://schemas.microsoft.com/office/drawing/2014/main" val="10019"/>
                  </a:ext>
                </a:extLst>
              </a:tr>
            </a:tbl>
          </a:graphicData>
        </a:graphic>
      </p:graphicFrame>
      <p:sp>
        <p:nvSpPr>
          <p:cNvPr id="5" name="TextBox 4">
            <a:extLst>
              <a:ext uri="{FF2B5EF4-FFF2-40B4-BE49-F238E27FC236}">
                <a16:creationId xmlns:a16="http://schemas.microsoft.com/office/drawing/2014/main" id="{AEB40D99-1F8F-C060-92BE-D0059F817A5F}"/>
              </a:ext>
            </a:extLst>
          </p:cNvPr>
          <p:cNvSpPr txBox="1"/>
          <p:nvPr/>
        </p:nvSpPr>
        <p:spPr>
          <a:xfrm>
            <a:off x="6723455" y="129432"/>
            <a:ext cx="3251818" cy="369332"/>
          </a:xfrm>
          <a:prstGeom prst="rect">
            <a:avLst/>
          </a:prstGeom>
          <a:noFill/>
        </p:spPr>
        <p:txBody>
          <a:bodyPr wrap="square" rtlCol="0">
            <a:spAutoFit/>
          </a:bodyPr>
          <a:lstStyle/>
          <a:p>
            <a:pPr algn="ctr"/>
            <a:r>
              <a:rPr lang="en-US" b="1" dirty="0"/>
              <a:t>SECOND SHOT</a:t>
            </a:r>
          </a:p>
        </p:txBody>
      </p:sp>
    </p:spTree>
    <p:extLst>
      <p:ext uri="{BB962C8B-B14F-4D97-AF65-F5344CB8AC3E}">
        <p14:creationId xmlns:p14="http://schemas.microsoft.com/office/powerpoint/2010/main" val="1351320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913B067F-3154-4968-A886-DF93A787E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5" name="Oval 14">
              <a:extLst>
                <a:ext uri="{FF2B5EF4-FFF2-40B4-BE49-F238E27FC236}">
                  <a16:creationId xmlns:a16="http://schemas.microsoft.com/office/drawing/2014/main" id="{97583D6C-C05B-47AB-8540-B2700B82A4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501AD91-D973-4968-95E4-4C26CFDF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C165989-F5FE-4BB6-9817-E7828CB1D6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B0649CC-B912-4E82-BEA0-DA75ECB19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6BA08C17-C9A5-4FA8-ABC4-44FB3B869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0DEAC6C-553C-437E-BC17-D44952337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5" name="Straight Connector 24">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3" name="Straight Connector 32">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30935" y="4018137"/>
            <a:ext cx="5071221" cy="2129586"/>
          </a:xfrm>
          <a:noFill/>
        </p:spPr>
        <p:txBody>
          <a:bodyPr vert="horz" lIns="91440" tIns="45720" rIns="91440" bIns="45720" rtlCol="0" anchor="t">
            <a:normAutofit/>
          </a:bodyPr>
          <a:lstStyle/>
          <a:p>
            <a:r>
              <a:rPr lang="en-US" sz="4800" b="1" kern="1200" dirty="0">
                <a:solidFill>
                  <a:schemeClr val="bg1"/>
                </a:solidFill>
                <a:latin typeface="+mj-lt"/>
                <a:ea typeface="+mj-ea"/>
                <a:cs typeface="+mj-cs"/>
              </a:rPr>
              <a:t>Returns – make them better !</a:t>
            </a:r>
          </a:p>
        </p:txBody>
      </p:sp>
      <p:grpSp>
        <p:nvGrpSpPr>
          <p:cNvPr id="38" name="Group 37">
            <a:extLst>
              <a:ext uri="{FF2B5EF4-FFF2-40B4-BE49-F238E27FC236}">
                <a16:creationId xmlns:a16="http://schemas.microsoft.com/office/drawing/2014/main" id="{1F4E1649-4D1F-4A91-AF97-A254BFDD52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776904"/>
            <a:ext cx="304800" cy="429768"/>
            <a:chOff x="215328" y="-46937"/>
            <a:chExt cx="304800" cy="2773841"/>
          </a:xfrm>
        </p:grpSpPr>
        <p:cxnSp>
          <p:nvCxnSpPr>
            <p:cNvPr id="39" name="Straight Connector 38">
              <a:extLst>
                <a:ext uri="{FF2B5EF4-FFF2-40B4-BE49-F238E27FC236}">
                  <a16:creationId xmlns:a16="http://schemas.microsoft.com/office/drawing/2014/main" id="{FE483602-62F9-474D-9C9B-5EE4CD7671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D7D1AC0-A6C7-40E3-9841-F34AC831A4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951C4DD-7427-497D-9DE3-9D731D3F456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E18298-0BF5-4D7A-921A-2F4186E8D9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Oval 43">
            <a:extLst>
              <a:ext uri="{FF2B5EF4-FFF2-40B4-BE49-F238E27FC236}">
                <a16:creationId xmlns:a16="http://schemas.microsoft.com/office/drawing/2014/main" id="{773AEA78-C03B-40B7-9D11-DC022119D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60000"/>
                  <a:lumOff val="4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1"/>
          <p:cNvSpPr>
            <a:spLocks noChangeArrowheads="1"/>
          </p:cNvSpPr>
          <p:nvPr/>
        </p:nvSpPr>
        <p:spPr bwMode="auto">
          <a:xfrm>
            <a:off x="5925304" y="4018143"/>
            <a:ext cx="5549111" cy="2129599"/>
          </a:xfrm>
          <a:prstGeom prst="rect">
            <a:avLst/>
          </a:prstGeom>
          <a:noFill/>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lIns="91440" tIns="45720" rIns="91440" bIns="45720" numCol="1" rtlCol="0" anchor="t" anchorCtr="0" compatLnSpc="1">
            <a:prstTxWarp prst="textNoShape">
              <a:avLst/>
            </a:prstTxWarp>
            <a:normAutofit/>
          </a:bodyPr>
          <a:lstStyle/>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altLang="en-US" b="0" i="0" u="none" strike="noStrike" cap="none" normalizeH="0" baseline="0" dirty="0">
                <a:ln>
                  <a:noFill/>
                </a:ln>
                <a:solidFill>
                  <a:schemeClr val="bg1"/>
                </a:solidFill>
                <a:effectLst/>
              </a:rPr>
              <a:t> U.S. Open Analytics </a:t>
            </a: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altLang="en-US" b="0" i="0" u="none" strike="noStrike" cap="none" normalizeH="0" baseline="0" dirty="0">
                <a:ln>
                  <a:noFill/>
                </a:ln>
                <a:solidFill>
                  <a:schemeClr val="bg1"/>
                </a:solidFill>
                <a:effectLst/>
              </a:rPr>
              <a:t> Men Return Games Won Winning  % = 20.8% </a:t>
            </a: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altLang="en-US" b="0" i="0" u="none" strike="noStrike" cap="none" normalizeH="0" baseline="0" dirty="0">
                <a:ln>
                  <a:noFill/>
                </a:ln>
                <a:solidFill>
                  <a:schemeClr val="bg1"/>
                </a:solidFill>
                <a:effectLst/>
              </a:rPr>
              <a:t> Women Return Games Won Winning % = 35.9% </a:t>
            </a: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b="0" i="0" u="none" strike="noStrike" cap="none" normalizeH="0" baseline="0" dirty="0">
              <a:ln>
                <a:noFill/>
              </a:ln>
              <a:solidFill>
                <a:schemeClr val="bg1"/>
              </a:solidFill>
              <a:effectLst/>
            </a:endParaRP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altLang="en-US" b="1" i="0" u="none" strike="noStrike" cap="none" normalizeH="0" baseline="0" dirty="0">
                <a:ln>
                  <a:noFill/>
                </a:ln>
                <a:solidFill>
                  <a:schemeClr val="bg1"/>
                </a:solidFill>
                <a:effectLst/>
              </a:rPr>
              <a:t>Men break serve 1/5 and women break serves 1/3 games on average</a:t>
            </a:r>
            <a:br>
              <a:rPr kumimoji="0" lang="en-US" altLang="en-US" b="1" i="0" u="none" strike="noStrike" cap="none" normalizeH="0" baseline="0" dirty="0">
                <a:ln>
                  <a:noFill/>
                </a:ln>
                <a:solidFill>
                  <a:schemeClr val="bg1"/>
                </a:solidFill>
                <a:effectLst/>
              </a:rPr>
            </a:br>
            <a:endParaRPr kumimoji="0" lang="en-US" altLang="en-US" b="0" i="0" u="none" strike="noStrike" cap="none" normalizeH="0" baseline="0" dirty="0">
              <a:ln>
                <a:noFill/>
              </a:ln>
              <a:solidFill>
                <a:schemeClr val="bg1"/>
              </a:solidFill>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08231297"/>
              </p:ext>
            </p:extLst>
          </p:nvPr>
        </p:nvGraphicFramePr>
        <p:xfrm>
          <a:off x="1167783" y="1279146"/>
          <a:ext cx="10306645" cy="2277468"/>
        </p:xfrm>
        <a:graphic>
          <a:graphicData uri="http://schemas.openxmlformats.org/drawingml/2006/table">
            <a:tbl>
              <a:tblPr>
                <a:tableStyleId>{8EC20E35-A176-4012-BC5E-935CFFF8708E}</a:tableStyleId>
              </a:tblPr>
              <a:tblGrid>
                <a:gridCol w="4882093">
                  <a:extLst>
                    <a:ext uri="{9D8B030D-6E8A-4147-A177-3AD203B41FA5}">
                      <a16:colId xmlns:a16="http://schemas.microsoft.com/office/drawing/2014/main" val="20000"/>
                    </a:ext>
                  </a:extLst>
                </a:gridCol>
                <a:gridCol w="2712276">
                  <a:extLst>
                    <a:ext uri="{9D8B030D-6E8A-4147-A177-3AD203B41FA5}">
                      <a16:colId xmlns:a16="http://schemas.microsoft.com/office/drawing/2014/main" val="20001"/>
                    </a:ext>
                  </a:extLst>
                </a:gridCol>
                <a:gridCol w="2712276">
                  <a:extLst>
                    <a:ext uri="{9D8B030D-6E8A-4147-A177-3AD203B41FA5}">
                      <a16:colId xmlns:a16="http://schemas.microsoft.com/office/drawing/2014/main" val="20002"/>
                    </a:ext>
                  </a:extLst>
                </a:gridCol>
              </a:tblGrid>
              <a:tr h="380773">
                <a:tc>
                  <a:txBody>
                    <a:bodyPr/>
                    <a:lstStyle/>
                    <a:p>
                      <a:endParaRPr lang="en-US" sz="3000"/>
                    </a:p>
                  </a:txBody>
                  <a:tcPr marL="152377" marR="152377" marT="76189" marB="76189" anchor="ctr"/>
                </a:tc>
                <a:tc>
                  <a:txBody>
                    <a:bodyPr/>
                    <a:lstStyle/>
                    <a:p>
                      <a:endParaRPr lang="en-US" sz="3000"/>
                    </a:p>
                  </a:txBody>
                  <a:tcPr marL="152377" marR="152377" marT="76189" marB="76189"/>
                </a:tc>
                <a:tc>
                  <a:txBody>
                    <a:bodyPr/>
                    <a:lstStyle/>
                    <a:p>
                      <a:endParaRPr lang="en-US" sz="3000"/>
                    </a:p>
                  </a:txBody>
                  <a:tcPr marL="152377" marR="152377" marT="76189" marB="76189"/>
                </a:tc>
                <a:extLst>
                  <a:ext uri="{0D108BD9-81ED-4DB2-BD59-A6C34878D82A}">
                    <a16:rowId xmlns:a16="http://schemas.microsoft.com/office/drawing/2014/main" val="10000"/>
                  </a:ext>
                </a:extLst>
              </a:tr>
              <a:tr h="338469">
                <a:tc>
                  <a:txBody>
                    <a:bodyPr/>
                    <a:lstStyle/>
                    <a:p>
                      <a:pPr algn="ctr"/>
                      <a:r>
                        <a:rPr lang="en-US" sz="3000" dirty="0">
                          <a:solidFill>
                            <a:srgbClr val="FFFFFF"/>
                          </a:solidFill>
                          <a:effectLst/>
                        </a:rPr>
                        <a:t>es Won</a:t>
                      </a:r>
                    </a:p>
                  </a:txBody>
                  <a:tcPr marL="42327" marR="42327" marT="42327" marB="42327"/>
                </a:tc>
                <a:tc>
                  <a:txBody>
                    <a:bodyPr/>
                    <a:lstStyle/>
                    <a:p>
                      <a:pPr algn="ctr"/>
                      <a:r>
                        <a:rPr lang="en-US" sz="3000">
                          <a:solidFill>
                            <a:srgbClr val="FFFFFF"/>
                          </a:solidFill>
                          <a:effectLst/>
                        </a:rPr>
                        <a:t>Totals</a:t>
                      </a:r>
                    </a:p>
                  </a:txBody>
                  <a:tcPr marL="42327" marR="42327" marT="42327" marB="42327"/>
                </a:tc>
                <a:tc>
                  <a:txBody>
                    <a:bodyPr/>
                    <a:lstStyle/>
                    <a:p>
                      <a:pPr algn="ctr"/>
                      <a:r>
                        <a:rPr lang="en-US" sz="3000">
                          <a:solidFill>
                            <a:srgbClr val="FFFFFF"/>
                          </a:solidFill>
                          <a:effectLst/>
                        </a:rPr>
                        <a:t>Winning %</a:t>
                      </a:r>
                    </a:p>
                  </a:txBody>
                  <a:tcPr marL="42327" marR="42327" marT="42327" marB="42327"/>
                </a:tc>
                <a:extLst>
                  <a:ext uri="{0D108BD9-81ED-4DB2-BD59-A6C34878D82A}">
                    <a16:rowId xmlns:a16="http://schemas.microsoft.com/office/drawing/2014/main" val="10001"/>
                  </a:ext>
                </a:extLst>
              </a:tr>
              <a:tr h="351690">
                <a:tc>
                  <a:txBody>
                    <a:bodyPr/>
                    <a:lstStyle/>
                    <a:p>
                      <a:pPr algn="ctr" fontAlgn="t"/>
                      <a:r>
                        <a:rPr lang="en-US" sz="3000" dirty="0">
                          <a:effectLst/>
                        </a:rPr>
                        <a:t>Men</a:t>
                      </a:r>
                    </a:p>
                  </a:txBody>
                  <a:tcPr marL="52909" marR="52909" marT="52909" marB="52909"/>
                </a:tc>
                <a:tc>
                  <a:txBody>
                    <a:bodyPr/>
                    <a:lstStyle/>
                    <a:p>
                      <a:pPr algn="ctr" fontAlgn="t"/>
                      <a:r>
                        <a:rPr lang="mr-IN" sz="3000">
                          <a:effectLst/>
                        </a:rPr>
                        <a:t>953 / 4,562</a:t>
                      </a:r>
                    </a:p>
                  </a:txBody>
                  <a:tcPr marL="52909" marR="52909" marT="52909" marB="52909"/>
                </a:tc>
                <a:tc>
                  <a:txBody>
                    <a:bodyPr/>
                    <a:lstStyle/>
                    <a:p>
                      <a:pPr algn="ctr" fontAlgn="t"/>
                      <a:r>
                        <a:rPr lang="mr-IN" sz="3000">
                          <a:effectLst/>
                        </a:rPr>
                        <a:t>20.8%</a:t>
                      </a:r>
                    </a:p>
                  </a:txBody>
                  <a:tcPr marL="52909" marR="52909" marT="52909" marB="52909"/>
                </a:tc>
                <a:extLst>
                  <a:ext uri="{0D108BD9-81ED-4DB2-BD59-A6C34878D82A}">
                    <a16:rowId xmlns:a16="http://schemas.microsoft.com/office/drawing/2014/main" val="10002"/>
                  </a:ext>
                </a:extLst>
              </a:tr>
              <a:tr h="351690">
                <a:tc>
                  <a:txBody>
                    <a:bodyPr/>
                    <a:lstStyle/>
                    <a:p>
                      <a:pPr algn="ctr" fontAlgn="t"/>
                      <a:r>
                        <a:rPr lang="en-US" sz="3000">
                          <a:effectLst/>
                        </a:rPr>
                        <a:t>Women</a:t>
                      </a:r>
                    </a:p>
                  </a:txBody>
                  <a:tcPr marL="52909" marR="52909" marT="52909" marB="52909"/>
                </a:tc>
                <a:tc>
                  <a:txBody>
                    <a:bodyPr/>
                    <a:lstStyle/>
                    <a:p>
                      <a:pPr algn="ctr" fontAlgn="t"/>
                      <a:r>
                        <a:rPr lang="is-IS" sz="3000">
                          <a:effectLst/>
                        </a:rPr>
                        <a:t>926 / 2,573</a:t>
                      </a:r>
                    </a:p>
                  </a:txBody>
                  <a:tcPr marL="52909" marR="52909" marT="52909" marB="52909"/>
                </a:tc>
                <a:tc>
                  <a:txBody>
                    <a:bodyPr/>
                    <a:lstStyle/>
                    <a:p>
                      <a:pPr algn="ctr"/>
                      <a:r>
                        <a:rPr lang="mr-IN" sz="3000" dirty="0">
                          <a:effectLst/>
                        </a:rPr>
                        <a:t>35.9%</a:t>
                      </a:r>
                    </a:p>
                  </a:txBody>
                  <a:tcPr marL="52909" marR="52909" marT="52909" marB="5290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792127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6478" y="1683756"/>
            <a:ext cx="3115265" cy="2396359"/>
          </a:xfrm>
        </p:spPr>
        <p:txBody>
          <a:bodyPr anchor="b">
            <a:normAutofit/>
          </a:bodyPr>
          <a:lstStyle/>
          <a:p>
            <a:pPr algn="r"/>
            <a:r>
              <a:rPr lang="en-US" sz="4000" b="1">
                <a:solidFill>
                  <a:srgbClr val="FFFFFF"/>
                </a:solidFill>
              </a:rPr>
              <a:t>Serve Situations</a:t>
            </a:r>
          </a:p>
        </p:txBody>
      </p:sp>
      <p:graphicFrame>
        <p:nvGraphicFramePr>
          <p:cNvPr id="5" name="Content Placeholder 2">
            <a:extLst>
              <a:ext uri="{FF2B5EF4-FFF2-40B4-BE49-F238E27FC236}">
                <a16:creationId xmlns:a16="http://schemas.microsoft.com/office/drawing/2014/main" id="{9669BE39-BA25-8C67-14C4-388C03BAEFAD}"/>
              </a:ext>
            </a:extLst>
          </p:cNvPr>
          <p:cNvGraphicFramePr>
            <a:graphicFrameLocks noGrp="1"/>
          </p:cNvGraphicFramePr>
          <p:nvPr>
            <p:ph idx="1"/>
            <p:extLst>
              <p:ext uri="{D42A27DB-BD31-4B8C-83A1-F6EECF244321}">
                <p14:modId xmlns:p14="http://schemas.microsoft.com/office/powerpoint/2010/main" val="3804945220"/>
              </p:ext>
            </p:extLst>
          </p:nvPr>
        </p:nvGraphicFramePr>
        <p:xfrm>
          <a:off x="4188941" y="222421"/>
          <a:ext cx="7382945" cy="65243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5399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60042" y="891652"/>
            <a:ext cx="4412021" cy="3030724"/>
          </a:xfrm>
        </p:spPr>
        <p:txBody>
          <a:bodyPr vert="horz" lIns="91440" tIns="45720" rIns="91440" bIns="45720" rtlCol="0" anchor="b">
            <a:normAutofit/>
          </a:bodyPr>
          <a:lstStyle/>
          <a:p>
            <a:pPr algn="r"/>
            <a:r>
              <a:rPr lang="en-US" sz="4000" b="1" kern="1200">
                <a:solidFill>
                  <a:srgbClr val="FFFFFF"/>
                </a:solidFill>
                <a:latin typeface="+mj-lt"/>
                <a:ea typeface="+mj-ea"/>
                <a:cs typeface="+mj-cs"/>
              </a:rPr>
              <a:t>Baseline – 50 % - mens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23127" y="166256"/>
            <a:ext cx="6394702" cy="6460176"/>
          </a:xfrm>
          <a:prstGeom prst="rect">
            <a:avLst/>
          </a:prstGeom>
        </p:spPr>
      </p:pic>
      <p:sp>
        <p:nvSpPr>
          <p:cNvPr id="3" name="TextBox 2"/>
          <p:cNvSpPr txBox="1"/>
          <p:nvPr/>
        </p:nvSpPr>
        <p:spPr>
          <a:xfrm>
            <a:off x="4412974" y="993913"/>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6813024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60042" y="891652"/>
            <a:ext cx="4412021" cy="3030724"/>
          </a:xfrm>
        </p:spPr>
        <p:txBody>
          <a:bodyPr vert="horz" lIns="91440" tIns="45720" rIns="91440" bIns="45720" rtlCol="0" anchor="b">
            <a:normAutofit/>
          </a:bodyPr>
          <a:lstStyle/>
          <a:p>
            <a:pPr algn="r"/>
            <a:r>
              <a:rPr lang="en-US" sz="4000" b="1" kern="1200">
                <a:solidFill>
                  <a:srgbClr val="FFFFFF"/>
                </a:solidFill>
                <a:latin typeface="+mj-lt"/>
                <a:ea typeface="+mj-ea"/>
                <a:cs typeface="+mj-cs"/>
              </a:rPr>
              <a:t>Baseline – 50 % - womens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23127" y="0"/>
            <a:ext cx="6568108" cy="6768935"/>
          </a:xfrm>
          <a:prstGeom prst="rect">
            <a:avLst/>
          </a:prstGeom>
        </p:spPr>
      </p:pic>
    </p:spTree>
    <p:extLst>
      <p:ext uri="{BB962C8B-B14F-4D97-AF65-F5344CB8AC3E}">
        <p14:creationId xmlns:p14="http://schemas.microsoft.com/office/powerpoint/2010/main" val="267941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71599" y="294538"/>
            <a:ext cx="9895951" cy="1033669"/>
          </a:xfrm>
        </p:spPr>
        <p:txBody>
          <a:bodyPr>
            <a:normAutofit/>
          </a:bodyPr>
          <a:lstStyle/>
          <a:p>
            <a:r>
              <a:rPr lang="en-US" sz="4000" b="1">
                <a:solidFill>
                  <a:srgbClr val="FFFFFF"/>
                </a:solidFill>
              </a:rPr>
              <a:t>SERVE AND VOLLEY</a:t>
            </a:r>
          </a:p>
        </p:txBody>
      </p:sp>
      <p:sp>
        <p:nvSpPr>
          <p:cNvPr id="3" name="Content Placeholder 2"/>
          <p:cNvSpPr>
            <a:spLocks noGrp="1"/>
          </p:cNvSpPr>
          <p:nvPr>
            <p:ph idx="1"/>
          </p:nvPr>
        </p:nvSpPr>
        <p:spPr>
          <a:xfrm>
            <a:off x="190005" y="1747436"/>
            <a:ext cx="10905625" cy="5110564"/>
          </a:xfrm>
        </p:spPr>
        <p:txBody>
          <a:bodyPr anchor="ctr">
            <a:normAutofit/>
          </a:bodyPr>
          <a:lstStyle/>
          <a:p>
            <a:r>
              <a:rPr lang="en-US" sz="1800" b="1" dirty="0"/>
              <a:t> U.S. Open Analytics </a:t>
            </a:r>
          </a:p>
          <a:p>
            <a:r>
              <a:rPr lang="en-US" sz="1800" b="1" dirty="0"/>
              <a:t>MEN</a:t>
            </a:r>
          </a:p>
          <a:p>
            <a:r>
              <a:rPr lang="en-US" sz="1800" b="1" dirty="0"/>
              <a:t> Won 349 of 508 points serve and volley points.</a:t>
            </a:r>
          </a:p>
          <a:p>
            <a:r>
              <a:rPr lang="en-US" sz="1800" b="1" dirty="0"/>
              <a:t>58 players were recorded serving and volleying.</a:t>
            </a:r>
          </a:p>
          <a:p>
            <a:r>
              <a:rPr lang="en-US" sz="1800" b="1" dirty="0"/>
              <a:t>Only 11 players out of 58 had a losing record serving and volleying.</a:t>
            </a:r>
          </a:p>
          <a:p>
            <a:r>
              <a:rPr lang="en-US" sz="1800" b="1" dirty="0"/>
              <a:t>16 players won 100% of their serve and volley points.</a:t>
            </a:r>
          </a:p>
          <a:p>
            <a:r>
              <a:rPr lang="en-US" sz="1800" b="1" dirty="0"/>
              <a:t>31 players won more than 70% of their serve and volley points.</a:t>
            </a:r>
          </a:p>
          <a:p>
            <a:r>
              <a:rPr lang="en-US" sz="1800" b="1" dirty="0"/>
              <a:t> </a:t>
            </a:r>
            <a:r>
              <a:rPr lang="en-US" sz="1800" b="1" dirty="0">
                <a:solidFill>
                  <a:srgbClr val="FF0000"/>
                </a:solidFill>
              </a:rPr>
              <a:t>Men Serve &amp; Volley Winning % = 68.7% </a:t>
            </a:r>
          </a:p>
          <a:p>
            <a:r>
              <a:rPr lang="en-US" sz="1800" b="1" dirty="0"/>
              <a:t>82% (47/58) of male players had a winning record</a:t>
            </a:r>
          </a:p>
          <a:p>
            <a:r>
              <a:rPr lang="en-US" sz="1800" b="1" dirty="0"/>
              <a:t>WOMEN</a:t>
            </a:r>
          </a:p>
          <a:p>
            <a:r>
              <a:rPr lang="en-US" sz="1800" b="1" dirty="0"/>
              <a:t>Won 18 of 26 serve and volley points.</a:t>
            </a:r>
          </a:p>
          <a:p>
            <a:r>
              <a:rPr lang="en-US" sz="1800" b="1" dirty="0"/>
              <a:t>There were only 10 women who attempted it and only two of the 10 did it twice. Seven of the 10 won every point they attempted. These number beg the question – why in the world is it not done more?</a:t>
            </a:r>
          </a:p>
          <a:p>
            <a:r>
              <a:rPr lang="en-US" sz="1800" b="1" dirty="0"/>
              <a:t> </a:t>
            </a:r>
            <a:r>
              <a:rPr lang="en-US" sz="1800" b="1" dirty="0">
                <a:solidFill>
                  <a:srgbClr val="FF0000"/>
                </a:solidFill>
              </a:rPr>
              <a:t>Women Serve &amp; Volley Winning % = 69.2% </a:t>
            </a:r>
          </a:p>
          <a:p>
            <a:endParaRPr lang="en-US" sz="500" dirty="0"/>
          </a:p>
        </p:txBody>
      </p:sp>
    </p:spTree>
    <p:extLst>
      <p:ext uri="{BB962C8B-B14F-4D97-AF65-F5344CB8AC3E}">
        <p14:creationId xmlns:p14="http://schemas.microsoft.com/office/powerpoint/2010/main" val="1391203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Description automatically generated with low confidence">
            <a:extLst>
              <a:ext uri="{FF2B5EF4-FFF2-40B4-BE49-F238E27FC236}">
                <a16:creationId xmlns:a16="http://schemas.microsoft.com/office/drawing/2014/main" id="{43BDD7EC-3F91-164C-8B56-A40166993EE4}"/>
              </a:ext>
            </a:extLst>
          </p:cNvPr>
          <p:cNvPicPr>
            <a:picLocks noChangeAspect="1"/>
          </p:cNvPicPr>
          <p:nvPr/>
        </p:nvPicPr>
        <p:blipFill>
          <a:blip r:embed="rId2"/>
          <a:stretch>
            <a:fillRect/>
          </a:stretch>
        </p:blipFill>
        <p:spPr>
          <a:xfrm>
            <a:off x="1" y="52449"/>
            <a:ext cx="9067800" cy="6805123"/>
          </a:xfrm>
          <a:prstGeom prst="rect">
            <a:avLst/>
          </a:prstGeom>
        </p:spPr>
      </p:pic>
    </p:spTree>
    <p:extLst>
      <p:ext uri="{BB962C8B-B14F-4D97-AF65-F5344CB8AC3E}">
        <p14:creationId xmlns:p14="http://schemas.microsoft.com/office/powerpoint/2010/main" val="16786614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football game&#10;&#10;Description automatically generated">
            <a:extLst>
              <a:ext uri="{FF2B5EF4-FFF2-40B4-BE49-F238E27FC236}">
                <a16:creationId xmlns:a16="http://schemas.microsoft.com/office/drawing/2014/main" id="{2F83ECF4-6157-7C4E-822F-A183FE05395F}"/>
              </a:ext>
            </a:extLst>
          </p:cNvPr>
          <p:cNvPicPr>
            <a:picLocks noChangeAspect="1"/>
          </p:cNvPicPr>
          <p:nvPr/>
        </p:nvPicPr>
        <p:blipFill>
          <a:blip r:embed="rId2"/>
          <a:stretch>
            <a:fillRect/>
          </a:stretch>
        </p:blipFill>
        <p:spPr>
          <a:xfrm>
            <a:off x="119488" y="60158"/>
            <a:ext cx="8949047" cy="6737256"/>
          </a:xfrm>
          <a:prstGeom prst="rect">
            <a:avLst/>
          </a:prstGeom>
        </p:spPr>
      </p:pic>
    </p:spTree>
    <p:extLst>
      <p:ext uri="{BB962C8B-B14F-4D97-AF65-F5344CB8AC3E}">
        <p14:creationId xmlns:p14="http://schemas.microsoft.com/office/powerpoint/2010/main" val="10383108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p:cNvSpPr>
          <p:nvPr/>
        </p:nvSpPr>
        <p:spPr>
          <a:xfrm>
            <a:off x="718998" y="457200"/>
            <a:ext cx="10857305" cy="6400372"/>
          </a:xfrm>
          <a:prstGeom prst="rect">
            <a:avLst/>
          </a:prstGeom>
        </p:spPr>
        <p:txBody>
          <a:bodyPr>
            <a:normAutofit/>
          </a:bodyPr>
          <a:lstStyle/>
          <a:p>
            <a:pPr defTabSz="932688">
              <a:spcAft>
                <a:spcPts val="600"/>
              </a:spcAft>
            </a:pPr>
            <a:r>
              <a:rPr lang="en-US" sz="6120" b="1" kern="1200" dirty="0">
                <a:solidFill>
                  <a:srgbClr val="FF0000"/>
                </a:solidFill>
                <a:latin typeface="+mn-lt"/>
                <a:ea typeface="+mn-ea"/>
                <a:cs typeface="+mn-cs"/>
              </a:rPr>
              <a:t>FOREHAND IS THE WEAPON</a:t>
            </a:r>
            <a:endParaRPr lang="en-US" sz="6000" b="1" dirty="0">
              <a:solidFill>
                <a:srgbClr val="FF0000"/>
              </a:solidFill>
            </a:endParaRPr>
          </a:p>
        </p:txBody>
      </p:sp>
      <p:sp>
        <p:nvSpPr>
          <p:cNvPr id="4" name="Rectangle 3"/>
          <p:cNvSpPr/>
          <p:nvPr/>
        </p:nvSpPr>
        <p:spPr>
          <a:xfrm>
            <a:off x="918900" y="1398835"/>
            <a:ext cx="10110252" cy="5410712"/>
          </a:xfrm>
          <a:prstGeom prst="rect">
            <a:avLst/>
          </a:prstGeom>
        </p:spPr>
        <p:txBody>
          <a:bodyPr wrap="square">
            <a:spAutoFit/>
          </a:bodyPr>
          <a:lstStyle/>
          <a:p>
            <a:pPr algn="ctr" defTabSz="932688">
              <a:spcAft>
                <a:spcPts val="600"/>
              </a:spcAft>
            </a:pPr>
            <a:r>
              <a:rPr lang="en-US" sz="2040" kern="1200" dirty="0">
                <a:solidFill>
                  <a:srgbClr val="000000"/>
                </a:solidFill>
                <a:latin typeface="Open Sans" charset="0"/>
                <a:ea typeface="+mn-ea"/>
                <a:cs typeface="+mn-cs"/>
              </a:rPr>
              <a:t>  U.S. Open Analytics </a:t>
            </a:r>
            <a:endParaRPr lang="en-US" sz="2040" kern="1200" dirty="0">
              <a:solidFill>
                <a:srgbClr val="535353"/>
              </a:solidFill>
              <a:latin typeface="Open Sans" charset="0"/>
              <a:ea typeface="+mn-ea"/>
              <a:cs typeface="+mn-cs"/>
            </a:endParaRPr>
          </a:p>
          <a:p>
            <a:pPr defTabSz="932688">
              <a:spcAft>
                <a:spcPts val="600"/>
              </a:spcAft>
            </a:pPr>
            <a:r>
              <a:rPr lang="en-US" sz="2040" b="1" kern="1200" dirty="0">
                <a:solidFill>
                  <a:srgbClr val="000000"/>
                </a:solidFill>
                <a:latin typeface="Open Sans" charset="0"/>
                <a:ea typeface="+mn-ea"/>
                <a:cs typeface="+mn-cs"/>
              </a:rPr>
              <a:t>Groundstroke Winners </a:t>
            </a:r>
            <a:endParaRPr lang="en-US" sz="2040" kern="1200" dirty="0">
              <a:solidFill>
                <a:srgbClr val="535353"/>
              </a:solidFill>
              <a:latin typeface="Open Sans" charset="0"/>
              <a:ea typeface="+mn-ea"/>
              <a:cs typeface="+mn-cs"/>
            </a:endParaRPr>
          </a:p>
          <a:p>
            <a:pPr defTabSz="932688">
              <a:spcAft>
                <a:spcPts val="600"/>
              </a:spcAft>
            </a:pPr>
            <a:r>
              <a:rPr lang="en-US" sz="2040" kern="1200" dirty="0">
                <a:solidFill>
                  <a:srgbClr val="000000"/>
                </a:solidFill>
                <a:latin typeface="Open Sans" charset="0"/>
                <a:ea typeface="+mn-ea"/>
                <a:cs typeface="+mn-cs"/>
              </a:rPr>
              <a:t>Want the cold hard facts about baseline play? Well, here they are. Make sure you are sitting down.</a:t>
            </a:r>
            <a:endParaRPr lang="en-US" sz="2040" kern="1200" dirty="0">
              <a:solidFill>
                <a:srgbClr val="535353"/>
              </a:solidFill>
              <a:latin typeface="Open Sans" charset="0"/>
              <a:ea typeface="+mn-ea"/>
              <a:cs typeface="+mn-cs"/>
            </a:endParaRPr>
          </a:p>
          <a:p>
            <a:pPr defTabSz="932688">
              <a:spcAft>
                <a:spcPts val="600"/>
              </a:spcAft>
            </a:pPr>
            <a:r>
              <a:rPr lang="en-US" sz="2040" kern="1200" dirty="0">
                <a:solidFill>
                  <a:srgbClr val="E90404"/>
                </a:solidFill>
                <a:latin typeface="Open Sans" charset="0"/>
                <a:ea typeface="+mn-ea"/>
                <a:cs typeface="+mn-cs"/>
              </a:rPr>
              <a:t>MEN</a:t>
            </a:r>
            <a:endParaRPr lang="en-US" sz="2040" kern="1200" dirty="0">
              <a:solidFill>
                <a:srgbClr val="535353"/>
              </a:solidFill>
              <a:latin typeface="Open Sans" charset="0"/>
              <a:ea typeface="+mn-ea"/>
              <a:cs typeface="+mn-cs"/>
            </a:endParaRPr>
          </a:p>
          <a:p>
            <a:pPr defTabSz="932688">
              <a:spcAft>
                <a:spcPts val="600"/>
              </a:spcAft>
            </a:pPr>
            <a:r>
              <a:rPr lang="en-US" sz="2040" b="1" kern="1200" dirty="0">
                <a:solidFill>
                  <a:srgbClr val="000000"/>
                </a:solidFill>
                <a:latin typeface="Open Sans" charset="0"/>
                <a:ea typeface="+mn-ea"/>
                <a:cs typeface="+mn-cs"/>
              </a:rPr>
              <a:t>Forehand winners = 2271</a:t>
            </a:r>
            <a:endParaRPr lang="en-US" sz="2040" kern="1200" dirty="0">
              <a:solidFill>
                <a:srgbClr val="535353"/>
              </a:solidFill>
              <a:latin typeface="Open Sans" charset="0"/>
              <a:ea typeface="+mn-ea"/>
              <a:cs typeface="+mn-cs"/>
            </a:endParaRPr>
          </a:p>
          <a:p>
            <a:pPr defTabSz="932688">
              <a:spcAft>
                <a:spcPts val="600"/>
              </a:spcAft>
            </a:pPr>
            <a:r>
              <a:rPr lang="en-US" sz="2040" kern="1200" dirty="0">
                <a:solidFill>
                  <a:srgbClr val="000000"/>
                </a:solidFill>
                <a:latin typeface="Open Sans" charset="0"/>
                <a:ea typeface="+mn-ea"/>
                <a:cs typeface="+mn-cs"/>
              </a:rPr>
              <a:t>Backhand winners = 1084</a:t>
            </a:r>
            <a:endParaRPr lang="en-US" sz="2040" kern="1200" dirty="0">
              <a:solidFill>
                <a:srgbClr val="535353"/>
              </a:solidFill>
              <a:latin typeface="Open Sans" charset="0"/>
              <a:ea typeface="+mn-ea"/>
              <a:cs typeface="+mn-cs"/>
            </a:endParaRPr>
          </a:p>
          <a:p>
            <a:pPr algn="ctr" defTabSz="932688">
              <a:spcAft>
                <a:spcPts val="600"/>
              </a:spcAft>
            </a:pPr>
            <a:r>
              <a:rPr lang="en-US" sz="2040" kern="1200" dirty="0">
                <a:solidFill>
                  <a:srgbClr val="000000"/>
                </a:solidFill>
                <a:latin typeface="Open Sans" charset="0"/>
                <a:ea typeface="+mn-ea"/>
                <a:cs typeface="+mn-cs"/>
              </a:rPr>
              <a:t> Forehand Winners = 68% </a:t>
            </a:r>
            <a:endParaRPr lang="en-US" sz="2040" kern="1200" dirty="0">
              <a:solidFill>
                <a:srgbClr val="535353"/>
              </a:solidFill>
              <a:latin typeface="Open Sans" charset="0"/>
              <a:ea typeface="+mn-ea"/>
              <a:cs typeface="+mn-cs"/>
            </a:endParaRPr>
          </a:p>
          <a:p>
            <a:pPr algn="ctr" defTabSz="932688">
              <a:spcAft>
                <a:spcPts val="600"/>
              </a:spcAft>
            </a:pPr>
            <a:r>
              <a:rPr lang="en-US" sz="2040" kern="1200" dirty="0">
                <a:solidFill>
                  <a:srgbClr val="000000"/>
                </a:solidFill>
                <a:latin typeface="Open Sans" charset="0"/>
                <a:ea typeface="+mn-ea"/>
                <a:cs typeface="+mn-cs"/>
              </a:rPr>
              <a:t> Backhand Winners = 32% </a:t>
            </a:r>
            <a:endParaRPr lang="en-US" sz="2040" kern="1200" dirty="0">
              <a:solidFill>
                <a:srgbClr val="535353"/>
              </a:solidFill>
              <a:latin typeface="Open Sans" charset="0"/>
              <a:ea typeface="+mn-ea"/>
              <a:cs typeface="+mn-cs"/>
            </a:endParaRPr>
          </a:p>
          <a:p>
            <a:pPr defTabSz="932688">
              <a:spcAft>
                <a:spcPts val="600"/>
              </a:spcAft>
            </a:pPr>
            <a:r>
              <a:rPr lang="en-US" sz="2040" kern="1200" dirty="0">
                <a:solidFill>
                  <a:srgbClr val="E90404"/>
                </a:solidFill>
                <a:latin typeface="Open Sans" charset="0"/>
                <a:ea typeface="+mn-ea"/>
                <a:cs typeface="+mn-cs"/>
              </a:rPr>
              <a:t>WOMEN</a:t>
            </a:r>
            <a:endParaRPr lang="en-US" sz="2040" kern="1200" dirty="0">
              <a:solidFill>
                <a:srgbClr val="535353"/>
              </a:solidFill>
              <a:latin typeface="Open Sans" charset="0"/>
              <a:ea typeface="+mn-ea"/>
              <a:cs typeface="+mn-cs"/>
            </a:endParaRPr>
          </a:p>
          <a:p>
            <a:pPr defTabSz="932688">
              <a:spcAft>
                <a:spcPts val="600"/>
              </a:spcAft>
            </a:pPr>
            <a:r>
              <a:rPr lang="en-US" sz="2040" b="1" kern="1200" dirty="0">
                <a:solidFill>
                  <a:srgbClr val="000000"/>
                </a:solidFill>
                <a:latin typeface="Open Sans" charset="0"/>
                <a:ea typeface="+mn-ea"/>
                <a:cs typeface="+mn-cs"/>
              </a:rPr>
              <a:t>Forehand winners = 1327</a:t>
            </a:r>
            <a:endParaRPr lang="en-US" sz="2040" kern="1200" dirty="0">
              <a:solidFill>
                <a:srgbClr val="535353"/>
              </a:solidFill>
              <a:latin typeface="Open Sans" charset="0"/>
              <a:ea typeface="+mn-ea"/>
              <a:cs typeface="+mn-cs"/>
            </a:endParaRPr>
          </a:p>
          <a:p>
            <a:pPr defTabSz="932688">
              <a:spcAft>
                <a:spcPts val="600"/>
              </a:spcAft>
            </a:pPr>
            <a:r>
              <a:rPr lang="en-US" sz="2040" b="1" kern="1200" dirty="0">
                <a:solidFill>
                  <a:srgbClr val="000000"/>
                </a:solidFill>
                <a:latin typeface="Open Sans" charset="0"/>
                <a:ea typeface="+mn-ea"/>
                <a:cs typeface="+mn-cs"/>
              </a:rPr>
              <a:t>Backhand winners = 720</a:t>
            </a:r>
            <a:endParaRPr lang="en-US" sz="2040" kern="1200" dirty="0">
              <a:solidFill>
                <a:srgbClr val="535353"/>
              </a:solidFill>
              <a:latin typeface="Open Sans" charset="0"/>
              <a:ea typeface="+mn-ea"/>
              <a:cs typeface="+mn-cs"/>
            </a:endParaRPr>
          </a:p>
          <a:p>
            <a:pPr algn="ctr" defTabSz="932688">
              <a:spcAft>
                <a:spcPts val="600"/>
              </a:spcAft>
            </a:pPr>
            <a:r>
              <a:rPr lang="en-US" sz="2040" kern="1200" dirty="0">
                <a:solidFill>
                  <a:srgbClr val="000000"/>
                </a:solidFill>
                <a:latin typeface="Open Sans" charset="0"/>
                <a:ea typeface="+mn-ea"/>
                <a:cs typeface="+mn-cs"/>
              </a:rPr>
              <a:t> </a:t>
            </a:r>
            <a:r>
              <a:rPr lang="en-US" sz="2040" b="1" kern="1200" dirty="0">
                <a:solidFill>
                  <a:schemeClr val="bg1"/>
                </a:solidFill>
                <a:latin typeface="Open Sans" charset="0"/>
                <a:ea typeface="+mn-ea"/>
                <a:cs typeface="+mn-cs"/>
              </a:rPr>
              <a:t>Forehand Winners = 65% </a:t>
            </a:r>
          </a:p>
          <a:p>
            <a:pPr algn="ctr" defTabSz="932688">
              <a:spcAft>
                <a:spcPts val="600"/>
              </a:spcAft>
            </a:pPr>
            <a:r>
              <a:rPr lang="en-US" sz="2040" b="1" kern="1200" dirty="0">
                <a:solidFill>
                  <a:schemeClr val="bg1"/>
                </a:solidFill>
                <a:latin typeface="Open Sans" charset="0"/>
                <a:ea typeface="+mn-ea"/>
                <a:cs typeface="+mn-cs"/>
              </a:rPr>
              <a:t> Backhand Winners = 35% </a:t>
            </a:r>
            <a:endParaRPr lang="en-US" sz="2000" b="1" i="0" dirty="0">
              <a:solidFill>
                <a:schemeClr val="bg1"/>
              </a:solidFill>
              <a:effectLst/>
              <a:latin typeface="Open Sans" charset="0"/>
            </a:endParaRPr>
          </a:p>
        </p:txBody>
      </p:sp>
    </p:spTree>
    <p:extLst>
      <p:ext uri="{BB962C8B-B14F-4D97-AF65-F5344CB8AC3E}">
        <p14:creationId xmlns:p14="http://schemas.microsoft.com/office/powerpoint/2010/main" val="1466593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1" name="Rectangle 20">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42639" y="561203"/>
            <a:ext cx="9932691" cy="1165996"/>
          </a:xfrm>
        </p:spPr>
        <p:txBody>
          <a:bodyPr vert="horz" lIns="91440" tIns="45720" rIns="91440" bIns="45720" rtlCol="0" anchor="b">
            <a:normAutofit/>
          </a:bodyPr>
          <a:lstStyle/>
          <a:p>
            <a:pPr algn="ctr"/>
            <a:r>
              <a:rPr lang="en-US" sz="3700" b="1" dirty="0">
                <a:solidFill>
                  <a:srgbClr val="FFFFFF"/>
                </a:solidFill>
              </a:rPr>
              <a:t>COURT POSITIONONG – Closer to the baseline – Federer’s contact points VS Nadal’s depth</a:t>
            </a:r>
          </a:p>
        </p:txBody>
      </p:sp>
      <p:sp>
        <p:nvSpPr>
          <p:cNvPr id="29" name="Rectangle 28">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tennis court with net&#10;&#10;Description automatically generated">
            <a:extLst>
              <a:ext uri="{FF2B5EF4-FFF2-40B4-BE49-F238E27FC236}">
                <a16:creationId xmlns:a16="http://schemas.microsoft.com/office/drawing/2014/main" id="{10159573-FF0E-6E54-81E2-91ED7BBF7C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672" y="1719630"/>
            <a:ext cx="4681170" cy="4681170"/>
          </a:xfrm>
          <a:prstGeom prst="rect">
            <a:avLst/>
          </a:prstGeom>
        </p:spPr>
      </p:pic>
      <p:pic>
        <p:nvPicPr>
          <p:cNvPr id="13" name="Picture 12" descr="A tennis court with net&#10;&#10;Description automatically generated">
            <a:extLst>
              <a:ext uri="{FF2B5EF4-FFF2-40B4-BE49-F238E27FC236}">
                <a16:creationId xmlns:a16="http://schemas.microsoft.com/office/drawing/2014/main" id="{FFD7FBD1-78C5-84EA-10A2-7E079BEEA2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4714" y="1719473"/>
            <a:ext cx="4681169" cy="4681169"/>
          </a:xfrm>
          <a:prstGeom prst="rect">
            <a:avLst/>
          </a:prstGeom>
        </p:spPr>
      </p:pic>
    </p:spTree>
    <p:extLst>
      <p:ext uri="{BB962C8B-B14F-4D97-AF65-F5344CB8AC3E}">
        <p14:creationId xmlns:p14="http://schemas.microsoft.com/office/powerpoint/2010/main" val="21128941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A66C44-BA03-A842-8585-FECCEF5A0369}"/>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b="1" kern="1200">
                <a:solidFill>
                  <a:srgbClr val="FFFFFF"/>
                </a:solidFill>
                <a:latin typeface="+mj-lt"/>
                <a:ea typeface="+mj-ea"/>
                <a:cs typeface="+mj-cs"/>
              </a:rPr>
              <a:t>Tactical court</a:t>
            </a:r>
          </a:p>
        </p:txBody>
      </p:sp>
      <p:pic>
        <p:nvPicPr>
          <p:cNvPr id="5" name="Content Placeholder 4" descr="Diagram&#10;&#10;Description automatically generated">
            <a:extLst>
              <a:ext uri="{FF2B5EF4-FFF2-40B4-BE49-F238E27FC236}">
                <a16:creationId xmlns:a16="http://schemas.microsoft.com/office/drawing/2014/main" id="{B7196E6D-597E-1A44-96CB-02C3E2C9C3E5}"/>
              </a:ext>
            </a:extLst>
          </p:cNvPr>
          <p:cNvPicPr>
            <a:picLocks noGrp="1" noChangeAspect="1"/>
          </p:cNvPicPr>
          <p:nvPr>
            <p:ph idx="1"/>
          </p:nvPr>
        </p:nvPicPr>
        <p:blipFill>
          <a:blip r:embed="rId3"/>
          <a:stretch>
            <a:fillRect/>
          </a:stretch>
        </p:blipFill>
        <p:spPr>
          <a:xfrm>
            <a:off x="1068779" y="1601572"/>
            <a:ext cx="9666515" cy="5256427"/>
          </a:xfrm>
          <a:prstGeom prst="rect">
            <a:avLst/>
          </a:prstGeom>
        </p:spPr>
      </p:pic>
    </p:spTree>
    <p:extLst>
      <p:ext uri="{BB962C8B-B14F-4D97-AF65-F5344CB8AC3E}">
        <p14:creationId xmlns:p14="http://schemas.microsoft.com/office/powerpoint/2010/main" val="42238454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D4C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tennis court with text and numbers&#10;&#10;Description automatically generated">
            <a:extLst>
              <a:ext uri="{FF2B5EF4-FFF2-40B4-BE49-F238E27FC236}">
                <a16:creationId xmlns:a16="http://schemas.microsoft.com/office/drawing/2014/main" id="{227A6971-4A66-691F-2EF5-5FEA86ED51E9}"/>
              </a:ext>
            </a:extLst>
          </p:cNvPr>
          <p:cNvPicPr>
            <a:picLocks noGrp="1" noChangeAspect="1"/>
          </p:cNvPicPr>
          <p:nvPr>
            <p:ph idx="1"/>
          </p:nvPr>
        </p:nvPicPr>
        <p:blipFill>
          <a:blip r:embed="rId2"/>
          <a:stretch>
            <a:fillRect/>
          </a:stretch>
        </p:blipFill>
        <p:spPr>
          <a:xfrm>
            <a:off x="2716696" y="480060"/>
            <a:ext cx="6917634" cy="5897880"/>
          </a:xfrm>
          <a:prstGeom prst="rect">
            <a:avLst/>
          </a:prstGeom>
        </p:spPr>
      </p:pic>
    </p:spTree>
    <p:extLst>
      <p:ext uri="{BB962C8B-B14F-4D97-AF65-F5344CB8AC3E}">
        <p14:creationId xmlns:p14="http://schemas.microsoft.com/office/powerpoint/2010/main" val="32243191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58E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tennis court with text and images&#10;&#10;Description automatically generated">
            <a:extLst>
              <a:ext uri="{FF2B5EF4-FFF2-40B4-BE49-F238E27FC236}">
                <a16:creationId xmlns:a16="http://schemas.microsoft.com/office/drawing/2014/main" id="{CFD0536E-F58A-639E-ED8E-42BAADB398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3443" y="480060"/>
            <a:ext cx="6785114" cy="5897880"/>
          </a:xfrm>
          <a:prstGeom prst="rect">
            <a:avLst/>
          </a:prstGeom>
        </p:spPr>
      </p:pic>
    </p:spTree>
    <p:extLst>
      <p:ext uri="{BB962C8B-B14F-4D97-AF65-F5344CB8AC3E}">
        <p14:creationId xmlns:p14="http://schemas.microsoft.com/office/powerpoint/2010/main" val="7916812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010">
            <a:extLst>
              <a:ext uri="{FF2B5EF4-FFF2-40B4-BE49-F238E27FC236}">
                <a16:creationId xmlns:a16="http://schemas.microsoft.com/office/drawing/2014/main" id="{1A2F5CEB-A660-614B-8838-48B24BCF04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3596" y="1084243"/>
            <a:ext cx="4977550" cy="5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3E5F8123-3989-A947-A682-EB0307397CE8}"/>
              </a:ext>
            </a:extLst>
          </p:cNvPr>
          <p:cNvSpPr txBox="1"/>
          <p:nvPr/>
        </p:nvSpPr>
        <p:spPr>
          <a:xfrm>
            <a:off x="4713485" y="277274"/>
            <a:ext cx="2404007" cy="646331"/>
          </a:xfrm>
          <a:prstGeom prst="rect">
            <a:avLst/>
          </a:prstGeom>
          <a:noFill/>
        </p:spPr>
        <p:txBody>
          <a:bodyPr wrap="square" rtlCol="0">
            <a:spAutoFit/>
          </a:bodyPr>
          <a:lstStyle/>
          <a:p>
            <a:r>
              <a:rPr lang="en-US" sz="3600" b="1" dirty="0"/>
              <a:t>Positioning</a:t>
            </a:r>
          </a:p>
        </p:txBody>
      </p:sp>
      <p:pic>
        <p:nvPicPr>
          <p:cNvPr id="6" name="Picture 5" descr="A tennis court with recovery point&#10;&#10;Description automatically generated">
            <a:extLst>
              <a:ext uri="{FF2B5EF4-FFF2-40B4-BE49-F238E27FC236}">
                <a16:creationId xmlns:a16="http://schemas.microsoft.com/office/drawing/2014/main" id="{DF10C8B2-BF4C-7B79-D415-C499C00A2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517" y="1084243"/>
            <a:ext cx="5313234" cy="5294190"/>
          </a:xfrm>
          <a:prstGeom prst="rect">
            <a:avLst/>
          </a:prstGeom>
        </p:spPr>
      </p:pic>
    </p:spTree>
    <p:extLst>
      <p:ext uri="{BB962C8B-B14F-4D97-AF65-F5344CB8AC3E}">
        <p14:creationId xmlns:p14="http://schemas.microsoft.com/office/powerpoint/2010/main" val="13865273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29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text and images&#10;&#10;Description automatically generated">
            <a:extLst>
              <a:ext uri="{FF2B5EF4-FFF2-40B4-BE49-F238E27FC236}">
                <a16:creationId xmlns:a16="http://schemas.microsoft.com/office/drawing/2014/main" id="{0AE2072B-C39D-B042-4F93-8E4AF7CADA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467" y="643467"/>
            <a:ext cx="5571066" cy="5571066"/>
          </a:xfrm>
          <a:prstGeom prst="rect">
            <a:avLst/>
          </a:prstGeom>
        </p:spPr>
      </p:pic>
    </p:spTree>
    <p:extLst>
      <p:ext uri="{BB962C8B-B14F-4D97-AF65-F5344CB8AC3E}">
        <p14:creationId xmlns:p14="http://schemas.microsoft.com/office/powerpoint/2010/main" val="5393866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9A5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tennis court with text below&#10;&#10;Description automatically generated">
            <a:extLst>
              <a:ext uri="{FF2B5EF4-FFF2-40B4-BE49-F238E27FC236}">
                <a16:creationId xmlns:a16="http://schemas.microsoft.com/office/drawing/2014/main" id="{DC5646E0-6BAA-6F82-160D-2DCD6847C1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7431" y="643467"/>
            <a:ext cx="5557137" cy="5571066"/>
          </a:xfrm>
          <a:prstGeom prst="rect">
            <a:avLst/>
          </a:prstGeom>
        </p:spPr>
      </p:pic>
    </p:spTree>
    <p:extLst>
      <p:ext uri="{BB962C8B-B14F-4D97-AF65-F5344CB8AC3E}">
        <p14:creationId xmlns:p14="http://schemas.microsoft.com/office/powerpoint/2010/main" val="597418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CA1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tennis court with lines and a green background&#10;&#10;Description automatically generated">
            <a:extLst>
              <a:ext uri="{FF2B5EF4-FFF2-40B4-BE49-F238E27FC236}">
                <a16:creationId xmlns:a16="http://schemas.microsoft.com/office/drawing/2014/main" id="{CCB6052C-58F1-2D9D-AF1E-5BFB5D909F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262" y="480060"/>
            <a:ext cx="5211826" cy="5897879"/>
          </a:xfrm>
          <a:prstGeom prst="rect">
            <a:avLst/>
          </a:prstGeom>
        </p:spPr>
      </p:pic>
      <p:sp>
        <p:nvSpPr>
          <p:cNvPr id="5" name="Title 1">
            <a:extLst>
              <a:ext uri="{FF2B5EF4-FFF2-40B4-BE49-F238E27FC236}">
                <a16:creationId xmlns:a16="http://schemas.microsoft.com/office/drawing/2014/main" id="{41881385-9967-078C-0FC6-650F1652BF25}"/>
              </a:ext>
            </a:extLst>
          </p:cNvPr>
          <p:cNvSpPr txBox="1">
            <a:spLocks/>
          </p:cNvSpPr>
          <p:nvPr/>
        </p:nvSpPr>
        <p:spPr>
          <a:xfrm>
            <a:off x="5627087" y="359391"/>
            <a:ext cx="6087901" cy="589787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800" dirty="0">
              <a:solidFill>
                <a:schemeClr val="accent2">
                  <a:lumMod val="75000"/>
                </a:schemeClr>
              </a:solidFill>
              <a:effectLst>
                <a:outerShdw blurRad="38100" dist="38100" dir="2700000" algn="tl">
                  <a:srgbClr val="000000">
                    <a:alpha val="43137"/>
                  </a:srgbClr>
                </a:outerShdw>
              </a:effectLst>
            </a:endParaRPr>
          </a:p>
          <a:p>
            <a:r>
              <a:rPr lang="en-US" sz="1800" dirty="0">
                <a:solidFill>
                  <a:schemeClr val="accent2">
                    <a:lumMod val="75000"/>
                  </a:schemeClr>
                </a:solidFill>
                <a:effectLst>
                  <a:outerShdw blurRad="38100" dist="38100" dir="2700000" algn="tl">
                    <a:srgbClr val="000000">
                      <a:alpha val="43137"/>
                    </a:srgbClr>
                  </a:outerShdw>
                </a:effectLst>
              </a:rPr>
              <a:t>                                               </a:t>
            </a:r>
            <a:r>
              <a:rPr lang="en-US" sz="1400" u="sng" dirty="0">
                <a:solidFill>
                  <a:schemeClr val="accent2">
                    <a:lumMod val="75000"/>
                  </a:schemeClr>
                </a:solidFill>
                <a:effectLst>
                  <a:outerShdw blurRad="38100" dist="38100" dir="2700000" algn="tl">
                    <a:srgbClr val="000000">
                      <a:alpha val="43137"/>
                    </a:srgbClr>
                  </a:outerShdw>
                </a:effectLst>
              </a:rPr>
              <a:t>Court Percentages</a:t>
            </a:r>
          </a:p>
          <a:p>
            <a:br>
              <a:rPr lang="en-US" sz="1400" dirty="0">
                <a:solidFill>
                  <a:schemeClr val="accent2">
                    <a:lumMod val="75000"/>
                  </a:schemeClr>
                </a:solidFill>
                <a:effectLst>
                  <a:outerShdw blurRad="38100" dist="38100" dir="2700000" algn="tl">
                    <a:srgbClr val="000000">
                      <a:alpha val="43137"/>
                    </a:srgbClr>
                  </a:outerShdw>
                </a:effectLst>
              </a:rPr>
            </a:br>
            <a:r>
              <a:rPr lang="en-US" sz="1400" dirty="0">
                <a:solidFill>
                  <a:schemeClr val="accent2">
                    <a:lumMod val="75000"/>
                  </a:schemeClr>
                </a:solidFill>
                <a:effectLst>
                  <a:outerShdw blurRad="38100" dist="38100" dir="2700000" algn="tl">
                    <a:srgbClr val="000000">
                      <a:alpha val="43137"/>
                    </a:srgbClr>
                  </a:outerShdw>
                </a:effectLst>
              </a:rPr>
              <a:t> +/- 5% of balls land within 8inches of the line</a:t>
            </a:r>
            <a:br>
              <a:rPr lang="en-US" sz="1400" dirty="0">
                <a:solidFill>
                  <a:schemeClr val="accent2">
                    <a:lumMod val="75000"/>
                  </a:schemeClr>
                </a:solidFill>
                <a:effectLst>
                  <a:outerShdw blurRad="38100" dist="38100" dir="2700000" algn="tl">
                    <a:srgbClr val="000000">
                      <a:alpha val="43137"/>
                    </a:srgbClr>
                  </a:outerShdw>
                </a:effectLst>
              </a:rPr>
            </a:br>
            <a:br>
              <a:rPr lang="en-US" sz="1400" dirty="0">
                <a:solidFill>
                  <a:schemeClr val="accent2">
                    <a:lumMod val="75000"/>
                  </a:schemeClr>
                </a:solidFill>
                <a:effectLst>
                  <a:outerShdw blurRad="38100" dist="38100" dir="2700000" algn="tl">
                    <a:srgbClr val="000000">
                      <a:alpha val="43137"/>
                    </a:srgbClr>
                  </a:outerShdw>
                </a:effectLst>
              </a:rPr>
            </a:br>
            <a:r>
              <a:rPr lang="en-US" sz="1400" dirty="0">
                <a:solidFill>
                  <a:schemeClr val="accent2">
                    <a:lumMod val="75000"/>
                  </a:schemeClr>
                </a:solidFill>
                <a:effectLst>
                  <a:outerShdw blurRad="38100" dist="38100" dir="2700000" algn="tl">
                    <a:srgbClr val="000000">
                      <a:alpha val="43137"/>
                    </a:srgbClr>
                  </a:outerShdw>
                </a:effectLst>
              </a:rPr>
              <a:t>+/- 15% of balls land within 3 feet/1 meter  of the line </a:t>
            </a:r>
            <a:br>
              <a:rPr lang="en-US" sz="1400" dirty="0">
                <a:solidFill>
                  <a:schemeClr val="accent2">
                    <a:lumMod val="75000"/>
                  </a:schemeClr>
                </a:solidFill>
                <a:effectLst>
                  <a:outerShdw blurRad="38100" dist="38100" dir="2700000" algn="tl">
                    <a:srgbClr val="000000">
                      <a:alpha val="43137"/>
                    </a:srgbClr>
                  </a:outerShdw>
                </a:effectLst>
              </a:rPr>
            </a:br>
            <a:br>
              <a:rPr lang="en-US" sz="1400" dirty="0">
                <a:solidFill>
                  <a:schemeClr val="accent2">
                    <a:lumMod val="75000"/>
                  </a:schemeClr>
                </a:solidFill>
                <a:effectLst>
                  <a:outerShdw blurRad="38100" dist="38100" dir="2700000" algn="tl">
                    <a:srgbClr val="000000">
                      <a:alpha val="43137"/>
                    </a:srgbClr>
                  </a:outerShdw>
                </a:effectLst>
              </a:rPr>
            </a:br>
            <a:r>
              <a:rPr lang="en-US" sz="1400" dirty="0">
                <a:solidFill>
                  <a:schemeClr val="accent2">
                    <a:lumMod val="75000"/>
                  </a:schemeClr>
                </a:solidFill>
                <a:effectLst>
                  <a:outerShdw blurRad="38100" dist="38100" dir="2700000" algn="tl">
                    <a:srgbClr val="000000">
                      <a:alpha val="43137"/>
                    </a:srgbClr>
                  </a:outerShdw>
                </a:effectLst>
              </a:rPr>
              <a:t>Therefore, on average 85% of balls land at least 1 meter (3 feet) away from the lines </a:t>
            </a:r>
            <a:br>
              <a:rPr lang="en-US" sz="1400" dirty="0">
                <a:solidFill>
                  <a:schemeClr val="accent2">
                    <a:lumMod val="75000"/>
                  </a:schemeClr>
                </a:solidFill>
                <a:effectLst>
                  <a:outerShdw blurRad="38100" dist="38100" dir="2700000" algn="tl">
                    <a:srgbClr val="000000">
                      <a:alpha val="43137"/>
                    </a:srgbClr>
                  </a:outerShdw>
                </a:effectLst>
              </a:rPr>
            </a:br>
            <a:br>
              <a:rPr lang="en-US" sz="1400" dirty="0">
                <a:solidFill>
                  <a:schemeClr val="accent2">
                    <a:lumMod val="75000"/>
                  </a:schemeClr>
                </a:solidFill>
                <a:effectLst>
                  <a:outerShdw blurRad="38100" dist="38100" dir="2700000" algn="tl">
                    <a:srgbClr val="000000">
                      <a:alpha val="43137"/>
                    </a:srgbClr>
                  </a:outerShdw>
                </a:effectLst>
              </a:rPr>
            </a:br>
            <a:r>
              <a:rPr lang="en-US" sz="1400" dirty="0">
                <a:solidFill>
                  <a:schemeClr val="accent2">
                    <a:lumMod val="75000"/>
                  </a:schemeClr>
                </a:solidFill>
                <a:effectLst>
                  <a:outerShdw blurRad="38100" dist="38100" dir="2700000" algn="tl">
                    <a:srgbClr val="000000">
                      <a:alpha val="43137"/>
                    </a:srgbClr>
                  </a:outerShdw>
                </a:effectLst>
              </a:rPr>
              <a:t>Average ball height above the net for men 2.5 feet. For woman 2.2 feet. Nadal is an outlier with 3 feet.</a:t>
            </a:r>
            <a:br>
              <a:rPr lang="en-US" sz="1400" dirty="0">
                <a:solidFill>
                  <a:schemeClr val="accent2">
                    <a:lumMod val="75000"/>
                  </a:schemeClr>
                </a:solidFill>
                <a:effectLst>
                  <a:outerShdw blurRad="38100" dist="38100" dir="2700000" algn="tl">
                    <a:srgbClr val="000000">
                      <a:alpha val="43137"/>
                    </a:srgbClr>
                  </a:outerShdw>
                </a:effectLst>
              </a:rPr>
            </a:br>
            <a:br>
              <a:rPr lang="en-US" sz="1400" dirty="0">
                <a:solidFill>
                  <a:schemeClr val="accent2">
                    <a:lumMod val="75000"/>
                  </a:schemeClr>
                </a:solidFill>
                <a:effectLst>
                  <a:outerShdw blurRad="38100" dist="38100" dir="2700000" algn="tl">
                    <a:srgbClr val="000000">
                      <a:alpha val="43137"/>
                    </a:srgbClr>
                  </a:outerShdw>
                </a:effectLst>
              </a:rPr>
            </a:br>
            <a:r>
              <a:rPr lang="en-US" sz="1400" dirty="0">
                <a:solidFill>
                  <a:schemeClr val="accent2">
                    <a:lumMod val="75000"/>
                  </a:schemeClr>
                </a:solidFill>
                <a:effectLst>
                  <a:outerShdw blurRad="38100" dist="38100" dir="2700000" algn="tl">
                    <a:srgbClr val="000000">
                      <a:alpha val="43137"/>
                    </a:srgbClr>
                  </a:outerShdw>
                </a:effectLst>
              </a:rPr>
              <a:t>Therefore, when we add this to the targets, we can deduce that pros aren't looking to hit lines or winners all the time. Instead, they are aiming for big targets with safe margins.</a:t>
            </a:r>
            <a:br>
              <a:rPr lang="en-US" sz="1400" dirty="0">
                <a:solidFill>
                  <a:schemeClr val="accent2">
                    <a:lumMod val="75000"/>
                  </a:schemeClr>
                </a:solidFill>
                <a:effectLst>
                  <a:outerShdw blurRad="38100" dist="38100" dir="2700000" algn="tl">
                    <a:srgbClr val="000000">
                      <a:alpha val="43137"/>
                    </a:srgbClr>
                  </a:outerShdw>
                </a:effectLst>
              </a:rPr>
            </a:br>
            <a:br>
              <a:rPr lang="en-US" sz="1400" dirty="0">
                <a:solidFill>
                  <a:schemeClr val="accent2">
                    <a:lumMod val="75000"/>
                  </a:schemeClr>
                </a:solidFill>
                <a:effectLst>
                  <a:outerShdw blurRad="38100" dist="38100" dir="2700000" algn="tl">
                    <a:srgbClr val="000000">
                      <a:alpha val="43137"/>
                    </a:srgbClr>
                  </a:outerShdw>
                </a:effectLst>
              </a:rPr>
            </a:br>
            <a:r>
              <a:rPr lang="en-US" sz="1400" dirty="0">
                <a:solidFill>
                  <a:schemeClr val="accent2">
                    <a:lumMod val="75000"/>
                  </a:schemeClr>
                </a:solidFill>
                <a:effectLst>
                  <a:outerShdw blurRad="38100" dist="38100" dir="2700000" algn="tl">
                    <a:srgbClr val="000000">
                      <a:alpha val="43137"/>
                    </a:srgbClr>
                  </a:outerShdw>
                </a:effectLst>
              </a:rPr>
              <a:t>Statistically, we therefore do not see players who try to only hit winners and go for the lines with small margins and neck clearance at the pro level</a:t>
            </a:r>
            <a:br>
              <a:rPr lang="en-US" sz="1400" dirty="0">
                <a:solidFill>
                  <a:schemeClr val="accent2">
                    <a:lumMod val="75000"/>
                  </a:schemeClr>
                </a:solidFill>
                <a:effectLst>
                  <a:outerShdw blurRad="38100" dist="38100" dir="2700000" algn="tl">
                    <a:srgbClr val="000000">
                      <a:alpha val="43137"/>
                    </a:srgbClr>
                  </a:outerShdw>
                </a:effectLst>
              </a:rPr>
            </a:br>
            <a:br>
              <a:rPr lang="en-US" sz="1400" dirty="0">
                <a:solidFill>
                  <a:schemeClr val="accent2">
                    <a:lumMod val="75000"/>
                  </a:schemeClr>
                </a:solidFill>
                <a:effectLst>
                  <a:outerShdw blurRad="38100" dist="38100" dir="2700000" algn="tl">
                    <a:srgbClr val="000000">
                      <a:alpha val="43137"/>
                    </a:srgbClr>
                  </a:outerShdw>
                </a:effectLst>
              </a:rPr>
            </a:br>
            <a:r>
              <a:rPr lang="en-US" sz="1400" dirty="0">
                <a:solidFill>
                  <a:schemeClr val="accent2">
                    <a:lumMod val="75000"/>
                  </a:schemeClr>
                </a:solidFill>
                <a:effectLst>
                  <a:outerShdw blurRad="38100" dist="38100" dir="2700000" algn="tl">
                    <a:srgbClr val="000000">
                      <a:alpha val="43137"/>
                    </a:srgbClr>
                  </a:outerShdw>
                </a:effectLst>
              </a:rPr>
              <a:t>Therefore, looking to hurt your opponent with the first short ball or inside ball opportunity, taking control where you either get them off, balance, forcing an error or to the point where the ball out runs your opponent for a winner</a:t>
            </a:r>
            <a:br>
              <a:rPr lang="en-US" sz="1400" dirty="0">
                <a:solidFill>
                  <a:schemeClr val="accent2">
                    <a:lumMod val="75000"/>
                  </a:schemeClr>
                </a:solidFill>
                <a:effectLst>
                  <a:outerShdw blurRad="38100" dist="38100" dir="2700000" algn="tl">
                    <a:srgbClr val="000000">
                      <a:alpha val="43137"/>
                    </a:srgbClr>
                  </a:outerShdw>
                </a:effectLst>
              </a:rPr>
            </a:br>
            <a:br>
              <a:rPr lang="en-US" sz="1400" dirty="0">
                <a:solidFill>
                  <a:schemeClr val="accent2">
                    <a:lumMod val="75000"/>
                  </a:schemeClr>
                </a:solidFill>
                <a:effectLst>
                  <a:outerShdw blurRad="38100" dist="38100" dir="2700000" algn="tl">
                    <a:srgbClr val="000000">
                      <a:alpha val="43137"/>
                    </a:srgbClr>
                  </a:outerShdw>
                </a:effectLst>
              </a:rPr>
            </a:br>
            <a:r>
              <a:rPr lang="en-US" sz="1400" dirty="0">
                <a:solidFill>
                  <a:schemeClr val="accent2">
                    <a:lumMod val="75000"/>
                  </a:schemeClr>
                </a:solidFill>
                <a:effectLst>
                  <a:outerShdw blurRad="38100" dist="38100" dir="2700000" algn="tl">
                    <a:srgbClr val="000000">
                      <a:alpha val="43137"/>
                    </a:srgbClr>
                  </a:outerShdw>
                </a:effectLst>
              </a:rPr>
              <a:t>(also, where do you have the greatest amount of angle, when you are up at the net, therefore following balls in and taking them out of the air makes statistical and geometrical sense)</a:t>
            </a:r>
          </a:p>
        </p:txBody>
      </p:sp>
    </p:spTree>
    <p:extLst>
      <p:ext uri="{BB962C8B-B14F-4D97-AF65-F5344CB8AC3E}">
        <p14:creationId xmlns:p14="http://schemas.microsoft.com/office/powerpoint/2010/main" val="40260312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D43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tennis court with lines and words&#10;&#10;Description automatically generated">
            <a:extLst>
              <a:ext uri="{FF2B5EF4-FFF2-40B4-BE49-F238E27FC236}">
                <a16:creationId xmlns:a16="http://schemas.microsoft.com/office/drawing/2014/main" id="{20424EDF-8126-5C7A-4E4A-3F2EC2E3FE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467" y="643467"/>
            <a:ext cx="5571066" cy="5571066"/>
          </a:xfrm>
          <a:prstGeom prst="rect">
            <a:avLst/>
          </a:prstGeom>
        </p:spPr>
      </p:pic>
    </p:spTree>
    <p:extLst>
      <p:ext uri="{BB962C8B-B14F-4D97-AF65-F5344CB8AC3E}">
        <p14:creationId xmlns:p14="http://schemas.microsoft.com/office/powerpoint/2010/main" val="21461672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A32FC6-9F69-4248-B62A-B13F58CBBEDC}"/>
              </a:ext>
            </a:extLst>
          </p:cNvPr>
          <p:cNvSpPr>
            <a:spLocks noGrp="1"/>
          </p:cNvSpPr>
          <p:nvPr>
            <p:ph type="title"/>
          </p:nvPr>
        </p:nvSpPr>
        <p:spPr>
          <a:xfrm>
            <a:off x="466722" y="586855"/>
            <a:ext cx="3201366" cy="3387497"/>
          </a:xfrm>
        </p:spPr>
        <p:txBody>
          <a:bodyPr anchor="b">
            <a:normAutofit/>
          </a:bodyPr>
          <a:lstStyle/>
          <a:p>
            <a:pPr algn="r"/>
            <a:r>
              <a:rPr lang="en-US" sz="4000" b="1">
                <a:solidFill>
                  <a:srgbClr val="FFFFFF"/>
                </a:solidFill>
              </a:rPr>
              <a:t>Directionals</a:t>
            </a:r>
          </a:p>
        </p:txBody>
      </p:sp>
      <p:sp>
        <p:nvSpPr>
          <p:cNvPr id="4" name="Text Box 34">
            <a:extLst>
              <a:ext uri="{FF2B5EF4-FFF2-40B4-BE49-F238E27FC236}">
                <a16:creationId xmlns:a16="http://schemas.microsoft.com/office/drawing/2014/main" id="{A28D5683-B4D6-B94D-B332-06088977A4E4}"/>
              </a:ext>
            </a:extLst>
          </p:cNvPr>
          <p:cNvSpPr txBox="1">
            <a:spLocks noGrp="1" noChangeAspect="1" noEditPoints="1" noChangeArrowheads="1" noChangeShapeType="1" noTextEdit="1"/>
          </p:cNvSpPr>
          <p:nvPr>
            <p:ph idx="1"/>
          </p:nvPr>
        </p:nvSpPr>
        <p:spPr bwMode="auto">
          <a:xfrm>
            <a:off x="4134810" y="34184"/>
            <a:ext cx="8054142" cy="6814079"/>
          </a:xfrm>
          <a:prstGeom prst="rect">
            <a:avLst/>
          </a:prstGeom>
        </p:spPr>
        <p:txBody>
          <a:bodyPr rot="0" vert="horz" lIns="91440" tIns="45720" rIns="91440" bIns="45720" anchor="ctr" anchorCtr="0">
            <a:normAutofit/>
          </a:bodyPr>
          <a:lstStyle/>
          <a:p>
            <a:pPr marL="0" marR="0">
              <a:spcBef>
                <a:spcPts val="0"/>
              </a:spcBef>
              <a:spcAft>
                <a:spcPts val="600"/>
              </a:spcAft>
            </a:pPr>
            <a:r>
              <a:rPr lang="en-029" sz="2000" b="1" kern="100" dirty="0">
                <a:effectLst/>
                <a:latin typeface="Arial" panose="020B0604020202020204" pitchFamily="34" charset="0"/>
                <a:ea typeface="PMingLiU" panose="02020500000000000000" pitchFamily="18" charset="-120"/>
                <a:cs typeface="Times New Roman"/>
              </a:rPr>
              <a:t>Mission: Value of the </a:t>
            </a:r>
            <a:r>
              <a:rPr lang="en-029" sz="2000" b="1" kern="100">
                <a:effectLst/>
                <a:latin typeface="Arial" panose="020B0604020202020204" pitchFamily="34" charset="0"/>
                <a:ea typeface="PMingLiU" panose="02020500000000000000" pitchFamily="18" charset="-120"/>
                <a:cs typeface="Times New Roman"/>
              </a:rPr>
              <a:t>directionals</a:t>
            </a:r>
            <a:r>
              <a:rPr lang="en-029" sz="2000" b="1" kern="100" dirty="0">
                <a:effectLst/>
                <a:latin typeface="Arial" panose="020B0604020202020204" pitchFamily="34" charset="0"/>
                <a:ea typeface="PMingLiU" panose="02020500000000000000" pitchFamily="18" charset="-120"/>
                <a:cs typeface="Times New Roman"/>
              </a:rPr>
              <a:t>:</a:t>
            </a:r>
            <a:endParaRPr lang="en-US" sz="2000" kern="100">
              <a:effectLst/>
              <a:latin typeface="Times New Roman"/>
              <a:ea typeface="PMingLiU" panose="02020500000000000000" pitchFamily="18" charset="-120"/>
              <a:cs typeface="Times New Roman"/>
            </a:endParaRPr>
          </a:p>
          <a:p>
            <a:pPr marL="0" marR="0">
              <a:spcBef>
                <a:spcPts val="0"/>
              </a:spcBef>
              <a:spcAft>
                <a:spcPts val="600"/>
              </a:spcAft>
            </a:pPr>
            <a:r>
              <a:rPr lang="en-029" sz="2000" b="1" kern="100" dirty="0">
                <a:effectLst/>
                <a:latin typeface="Arial" panose="020B0604020202020204" pitchFamily="34" charset="0"/>
                <a:ea typeface="PMingLiU" panose="02020500000000000000" pitchFamily="18" charset="-120"/>
                <a:cs typeface="Times New Roman"/>
              </a:rPr>
              <a:t>Make the correct tactical decisions</a:t>
            </a:r>
            <a:endParaRPr lang="en-US" sz="2000" kern="100">
              <a:effectLst/>
              <a:latin typeface="Times New Roman"/>
              <a:ea typeface="PMingLiU" panose="02020500000000000000" pitchFamily="18" charset="-120"/>
              <a:cs typeface="Times New Roman"/>
            </a:endParaRPr>
          </a:p>
          <a:p>
            <a:pPr marL="0" marR="0">
              <a:spcBef>
                <a:spcPts val="0"/>
              </a:spcBef>
              <a:spcAft>
                <a:spcPts val="600"/>
              </a:spcAft>
            </a:pPr>
            <a:r>
              <a:rPr lang="en-029" sz="2000" b="1" kern="100" dirty="0">
                <a:effectLst/>
                <a:latin typeface="Arial" panose="020B0604020202020204" pitchFamily="34" charset="0"/>
                <a:ea typeface="PMingLiU" panose="02020500000000000000" pitchFamily="18" charset="-120"/>
                <a:cs typeface="Times New Roman"/>
              </a:rPr>
              <a:t>Play high % tennis</a:t>
            </a:r>
            <a:endParaRPr lang="en-US" sz="2000" kern="100">
              <a:effectLst/>
              <a:latin typeface="Times New Roman"/>
              <a:ea typeface="PMingLiU" panose="02020500000000000000" pitchFamily="18" charset="-120"/>
              <a:cs typeface="Times New Roman"/>
            </a:endParaRPr>
          </a:p>
          <a:p>
            <a:pPr marL="0" marR="0">
              <a:spcBef>
                <a:spcPts val="0"/>
              </a:spcBef>
              <a:spcAft>
                <a:spcPts val="600"/>
              </a:spcAft>
            </a:pPr>
            <a:r>
              <a:rPr lang="en-029" sz="2000" b="1" kern="100" dirty="0">
                <a:effectLst/>
                <a:latin typeface="Arial" panose="020B0604020202020204" pitchFamily="34" charset="0"/>
                <a:ea typeface="PMingLiU" panose="02020500000000000000" pitchFamily="18" charset="-120"/>
                <a:cs typeface="Times New Roman"/>
              </a:rPr>
              <a:t>Play naturally without fighting your body – pull balls</a:t>
            </a:r>
            <a:endParaRPr lang="en-US" sz="2000" kern="100">
              <a:effectLst/>
              <a:latin typeface="Times New Roman"/>
              <a:ea typeface="PMingLiU" panose="02020500000000000000" pitchFamily="18" charset="-120"/>
              <a:cs typeface="Times New Roman"/>
            </a:endParaRPr>
          </a:p>
          <a:p>
            <a:pPr marL="0" marR="0">
              <a:spcBef>
                <a:spcPts val="0"/>
              </a:spcBef>
              <a:spcAft>
                <a:spcPts val="600"/>
              </a:spcAft>
            </a:pPr>
            <a:r>
              <a:rPr lang="en-029" sz="2000" b="1" kern="100" dirty="0">
                <a:effectLst/>
                <a:latin typeface="Arial" panose="020B0604020202020204" pitchFamily="34" charset="0"/>
                <a:ea typeface="PMingLiU" panose="02020500000000000000" pitchFamily="18" charset="-120"/>
                <a:cs typeface="Times New Roman"/>
              </a:rPr>
              <a:t>Increase court coverage &amp; anticipation.  Move less.</a:t>
            </a:r>
            <a:endParaRPr lang="en-US" sz="2000" kern="100">
              <a:effectLst/>
              <a:latin typeface="Times New Roman"/>
              <a:ea typeface="PMingLiU" panose="02020500000000000000" pitchFamily="18" charset="-120"/>
              <a:cs typeface="Times New Roman"/>
            </a:endParaRPr>
          </a:p>
          <a:p>
            <a:pPr marL="0" marR="0">
              <a:spcBef>
                <a:spcPts val="0"/>
              </a:spcBef>
              <a:spcAft>
                <a:spcPts val="600"/>
              </a:spcAft>
            </a:pPr>
            <a:r>
              <a:rPr lang="en-029" sz="2000" b="1" kern="100" dirty="0">
                <a:effectLst/>
                <a:latin typeface="Arial" panose="020B0604020202020204" pitchFamily="34" charset="0"/>
                <a:ea typeface="PMingLiU" panose="02020500000000000000" pitchFamily="18" charset="-120"/>
                <a:cs typeface="Times New Roman"/>
              </a:rPr>
              <a:t>Improve </a:t>
            </a:r>
            <a:r>
              <a:rPr lang="en-029" sz="2000" b="1" kern="100">
                <a:effectLst/>
                <a:latin typeface="Arial" panose="020B0604020202020204" pitchFamily="34" charset="0"/>
                <a:ea typeface="PMingLiU" panose="02020500000000000000" pitchFamily="18" charset="-120"/>
                <a:cs typeface="Times New Roman"/>
              </a:rPr>
              <a:t>defense</a:t>
            </a:r>
            <a:r>
              <a:rPr lang="en-029" sz="2000" b="1" kern="100" dirty="0">
                <a:effectLst/>
                <a:latin typeface="Arial" panose="020B0604020202020204" pitchFamily="34" charset="0"/>
                <a:ea typeface="PMingLiU" panose="02020500000000000000" pitchFamily="18" charset="-120"/>
                <a:cs typeface="Times New Roman"/>
              </a:rPr>
              <a:t> under pressure</a:t>
            </a:r>
            <a:endParaRPr lang="en-US" sz="2000" kern="100">
              <a:effectLst/>
              <a:latin typeface="Times New Roman"/>
              <a:ea typeface="PMingLiU" panose="02020500000000000000" pitchFamily="18" charset="-120"/>
              <a:cs typeface="Times New Roman"/>
            </a:endParaRPr>
          </a:p>
          <a:p>
            <a:pPr marL="0" marR="0">
              <a:spcBef>
                <a:spcPts val="0"/>
              </a:spcBef>
              <a:spcAft>
                <a:spcPts val="600"/>
              </a:spcAft>
            </a:pPr>
            <a:r>
              <a:rPr lang="en-029" sz="2000" b="1" kern="100" dirty="0">
                <a:effectLst/>
                <a:latin typeface="Arial" panose="020B0604020202020204" pitchFamily="34" charset="0"/>
                <a:ea typeface="PMingLiU" panose="02020500000000000000" pitchFamily="18" charset="-120"/>
                <a:cs typeface="Times New Roman"/>
              </a:rPr>
              <a:t>Attack more effectively</a:t>
            </a:r>
            <a:endParaRPr lang="en-US" sz="2000" kern="100">
              <a:effectLst/>
              <a:latin typeface="Times New Roman"/>
              <a:ea typeface="PMingLiU" panose="02020500000000000000" pitchFamily="18" charset="-120"/>
              <a:cs typeface="Times New Roman"/>
            </a:endParaRPr>
          </a:p>
          <a:p>
            <a:pPr marL="0" marR="0">
              <a:spcBef>
                <a:spcPts val="0"/>
              </a:spcBef>
              <a:spcAft>
                <a:spcPts val="600"/>
              </a:spcAft>
            </a:pPr>
            <a:r>
              <a:rPr lang="en-029" sz="2000" b="1" kern="100" dirty="0">
                <a:effectLst/>
                <a:latin typeface="Arial" panose="020B0604020202020204" pitchFamily="34" charset="0"/>
                <a:ea typeface="PMingLiU" panose="02020500000000000000" pitchFamily="18" charset="-120"/>
                <a:cs typeface="Times New Roman"/>
              </a:rPr>
              <a:t>Make your opponent move</a:t>
            </a:r>
            <a:endParaRPr lang="en-029" sz="2000" b="1" kern="100">
              <a:effectLst/>
              <a:latin typeface="Arial" panose="020B0604020202020204" pitchFamily="34" charset="0"/>
              <a:ea typeface="PMingLiU" panose="02020500000000000000" pitchFamily="18" charset="-120"/>
              <a:cs typeface="Times New Roman"/>
            </a:endParaRPr>
          </a:p>
          <a:p>
            <a:pPr marL="0" marR="0">
              <a:spcBef>
                <a:spcPts val="0"/>
              </a:spcBef>
              <a:spcAft>
                <a:spcPts val="600"/>
              </a:spcAft>
            </a:pPr>
            <a:r>
              <a:rPr lang="en-029" sz="2000" b="1" kern="100" dirty="0">
                <a:latin typeface="Arial" panose="020B0604020202020204" pitchFamily="34" charset="0"/>
                <a:ea typeface="PMingLiU" panose="02020500000000000000" pitchFamily="18" charset="-120"/>
                <a:cs typeface="Times New Roman"/>
              </a:rPr>
              <a:t>Make passing shots “dip”</a:t>
            </a:r>
            <a:endParaRPr lang="en-US" sz="2000" kern="100">
              <a:effectLst/>
              <a:latin typeface="Times New Roman"/>
              <a:ea typeface="PMingLiU" panose="02020500000000000000" pitchFamily="18" charset="-120"/>
              <a:cs typeface="Times New Roman"/>
            </a:endParaRPr>
          </a:p>
        </p:txBody>
      </p:sp>
    </p:spTree>
    <p:extLst>
      <p:ext uri="{BB962C8B-B14F-4D97-AF65-F5344CB8AC3E}">
        <p14:creationId xmlns:p14="http://schemas.microsoft.com/office/powerpoint/2010/main" val="19338397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242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203112C-6CCA-08E3-B18D-AE90958F6D16}"/>
              </a:ext>
            </a:extLst>
          </p:cNvPr>
          <p:cNvSpPr txBox="1"/>
          <p:nvPr/>
        </p:nvSpPr>
        <p:spPr>
          <a:xfrm>
            <a:off x="3917241" y="321780"/>
            <a:ext cx="4357518" cy="1033616"/>
          </a:xfrm>
          <a:prstGeom prst="rect">
            <a:avLst/>
          </a:prstGeom>
          <a:noFill/>
        </p:spPr>
        <p:txBody>
          <a:bodyPr wrap="square" rtlCol="0">
            <a:spAutoFit/>
          </a:bodyPr>
          <a:lstStyle/>
          <a:p>
            <a:pPr>
              <a:spcAft>
                <a:spcPts val="600"/>
              </a:spcAft>
            </a:pPr>
            <a:endParaRPr lang="en-US" sz="1154"/>
          </a:p>
          <a:p>
            <a:pPr>
              <a:spcAft>
                <a:spcPts val="600"/>
              </a:spcAft>
            </a:pPr>
            <a:endParaRPr lang="en-US" sz="1154"/>
          </a:p>
          <a:p>
            <a:pPr>
              <a:spcAft>
                <a:spcPts val="600"/>
              </a:spcAft>
            </a:pPr>
            <a:endParaRPr lang="en-US" sz="1154"/>
          </a:p>
          <a:p>
            <a:pPr>
              <a:spcAft>
                <a:spcPts val="600"/>
              </a:spcAft>
            </a:pPr>
            <a:endParaRPr lang="en-US" sz="1154"/>
          </a:p>
        </p:txBody>
      </p:sp>
      <p:sp>
        <p:nvSpPr>
          <p:cNvPr id="2" name="TextBox 1">
            <a:extLst>
              <a:ext uri="{FF2B5EF4-FFF2-40B4-BE49-F238E27FC236}">
                <a16:creationId xmlns:a16="http://schemas.microsoft.com/office/drawing/2014/main" id="{897FFFC2-975D-2987-9D31-034C7D8A85B6}"/>
              </a:ext>
            </a:extLst>
          </p:cNvPr>
          <p:cNvSpPr txBox="1"/>
          <p:nvPr/>
        </p:nvSpPr>
        <p:spPr>
          <a:xfrm>
            <a:off x="9242854" y="2075935"/>
            <a:ext cx="2051222" cy="1754326"/>
          </a:xfrm>
          <a:prstGeom prst="rect">
            <a:avLst/>
          </a:prstGeom>
          <a:noFill/>
        </p:spPr>
        <p:txBody>
          <a:bodyPr wrap="square" rtlCol="0">
            <a:spAutoFit/>
          </a:bodyPr>
          <a:lstStyle/>
          <a:p>
            <a:r>
              <a:rPr lang="en-US" dirty="0"/>
              <a:t>#1</a:t>
            </a:r>
          </a:p>
          <a:p>
            <a:r>
              <a:rPr lang="en-US" dirty="0"/>
              <a:t>Directionals</a:t>
            </a:r>
          </a:p>
          <a:p>
            <a:r>
              <a:rPr lang="en-US" dirty="0"/>
              <a:t>Deep balls are Pull balls go and go  x court</a:t>
            </a:r>
          </a:p>
          <a:p>
            <a:endParaRPr lang="en-US" dirty="0"/>
          </a:p>
        </p:txBody>
      </p:sp>
      <p:sp>
        <p:nvSpPr>
          <p:cNvPr id="5" name="AutoShape 2">
            <a:extLst>
              <a:ext uri="{FF2B5EF4-FFF2-40B4-BE49-F238E27FC236}">
                <a16:creationId xmlns:a16="http://schemas.microsoft.com/office/drawing/2014/main" id="{C7911AC0-E5B9-AEA5-DDD9-CF3646A20DA2}"/>
              </a:ext>
            </a:extLst>
          </p:cNvPr>
          <p:cNvSpPr>
            <a:spLocks noChangeAspect="1" noChangeArrowheads="1"/>
          </p:cNvSpPr>
          <p:nvPr/>
        </p:nvSpPr>
        <p:spPr bwMode="auto">
          <a:xfrm>
            <a:off x="2863850" y="196850"/>
            <a:ext cx="6464300" cy="6464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descr="A tennis court with lines and arrows&#10;&#10;AI-generated content may be incorrect.">
            <a:extLst>
              <a:ext uri="{FF2B5EF4-FFF2-40B4-BE49-F238E27FC236}">
                <a16:creationId xmlns:a16="http://schemas.microsoft.com/office/drawing/2014/main" id="{EC176DC5-0FEE-D773-2BAE-BCEFCA7D4469}"/>
              </a:ext>
            </a:extLst>
          </p:cNvPr>
          <p:cNvPicPr>
            <a:picLocks noChangeAspect="1"/>
          </p:cNvPicPr>
          <p:nvPr/>
        </p:nvPicPr>
        <p:blipFill>
          <a:blip r:embed="rId2"/>
          <a:stretch>
            <a:fillRect/>
          </a:stretch>
        </p:blipFill>
        <p:spPr>
          <a:xfrm>
            <a:off x="2475819" y="480060"/>
            <a:ext cx="5798940" cy="5897880"/>
          </a:xfrm>
          <a:prstGeom prst="rect">
            <a:avLst/>
          </a:prstGeom>
        </p:spPr>
      </p:pic>
    </p:spTree>
    <p:extLst>
      <p:ext uri="{BB962C8B-B14F-4D97-AF65-F5344CB8AC3E}">
        <p14:creationId xmlns:p14="http://schemas.microsoft.com/office/powerpoint/2010/main" val="37899720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lines and arrows&#10;&#10;Description automatically generated">
            <a:extLst>
              <a:ext uri="{FF2B5EF4-FFF2-40B4-BE49-F238E27FC236}">
                <a16:creationId xmlns:a16="http://schemas.microsoft.com/office/drawing/2014/main" id="{63E2ABD3-F7F4-BF40-2045-C7061171F3F6}"/>
              </a:ext>
            </a:extLst>
          </p:cNvPr>
          <p:cNvPicPr>
            <a:picLocks noChangeAspect="1"/>
          </p:cNvPicPr>
          <p:nvPr/>
        </p:nvPicPr>
        <p:blipFill>
          <a:blip r:embed="rId2">
            <a:extLst>
              <a:ext uri="{28A0092B-C50C-407E-A947-70E740481C1C}">
                <a14:useLocalDpi xmlns:a14="http://schemas.microsoft.com/office/drawing/2010/main" val="0"/>
              </a:ext>
            </a:extLst>
          </a:blip>
          <a:srcRect t="13946" r="-1" b="7088"/>
          <a:stretch/>
        </p:blipFill>
        <p:spPr>
          <a:xfrm>
            <a:off x="20" y="431"/>
            <a:ext cx="8115280" cy="6408311"/>
          </a:xfrm>
          <a:prstGeom prst="rect">
            <a:avLst/>
          </a:prstGeom>
        </p:spPr>
      </p:pic>
      <p:sp>
        <p:nvSpPr>
          <p:cNvPr id="4" name="TextBox 3">
            <a:extLst>
              <a:ext uri="{FF2B5EF4-FFF2-40B4-BE49-F238E27FC236}">
                <a16:creationId xmlns:a16="http://schemas.microsoft.com/office/drawing/2014/main" id="{A0E34E0D-C8D9-B258-CCF6-E14A460E0FB5}"/>
              </a:ext>
            </a:extLst>
          </p:cNvPr>
          <p:cNvSpPr txBox="1"/>
          <p:nvPr/>
        </p:nvSpPr>
        <p:spPr>
          <a:xfrm>
            <a:off x="8643193" y="2418408"/>
            <a:ext cx="2942813" cy="3540265"/>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dirty="0"/>
              <a:t>#2</a:t>
            </a:r>
          </a:p>
          <a:p>
            <a:pPr indent="-228600">
              <a:lnSpc>
                <a:spcPct val="90000"/>
              </a:lnSpc>
              <a:spcAft>
                <a:spcPts val="600"/>
              </a:spcAft>
              <a:buFont typeface="Arial" panose="020B0604020202020204" pitchFamily="34" charset="0"/>
              <a:buChar char="•"/>
            </a:pPr>
            <a:r>
              <a:rPr lang="en-US" sz="2000" dirty="0"/>
              <a:t>BH cross </a:t>
            </a:r>
            <a:r>
              <a:rPr lang="en-US" sz="2000" dirty="0" err="1"/>
              <a:t>crt</a:t>
            </a:r>
            <a:r>
              <a:rPr lang="en-US" sz="2000" dirty="0"/>
              <a:t> rally – FH inside in or inside out</a:t>
            </a:r>
          </a:p>
        </p:txBody>
      </p:sp>
      <p:sp>
        <p:nvSpPr>
          <p:cNvPr id="11"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34508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C4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tennis court with lines and points&#10;&#10;Description automatically generated">
            <a:extLst>
              <a:ext uri="{FF2B5EF4-FFF2-40B4-BE49-F238E27FC236}">
                <a16:creationId xmlns:a16="http://schemas.microsoft.com/office/drawing/2014/main" id="{76B1DFCA-6480-FB34-94E2-8C55127732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5853" y="480059"/>
            <a:ext cx="5912661" cy="5897879"/>
          </a:xfrm>
          <a:prstGeom prst="rect">
            <a:avLst/>
          </a:prstGeom>
        </p:spPr>
      </p:pic>
      <p:sp>
        <p:nvSpPr>
          <p:cNvPr id="3" name="TextBox 2">
            <a:extLst>
              <a:ext uri="{FF2B5EF4-FFF2-40B4-BE49-F238E27FC236}">
                <a16:creationId xmlns:a16="http://schemas.microsoft.com/office/drawing/2014/main" id="{FC608C2F-5BAC-0831-2A9D-682147F5F2BC}"/>
              </a:ext>
            </a:extLst>
          </p:cNvPr>
          <p:cNvSpPr txBox="1"/>
          <p:nvPr/>
        </p:nvSpPr>
        <p:spPr>
          <a:xfrm>
            <a:off x="9094573" y="1779373"/>
            <a:ext cx="2113005" cy="923330"/>
          </a:xfrm>
          <a:prstGeom prst="rect">
            <a:avLst/>
          </a:prstGeom>
          <a:noFill/>
        </p:spPr>
        <p:txBody>
          <a:bodyPr wrap="square" rtlCol="0">
            <a:spAutoFit/>
          </a:bodyPr>
          <a:lstStyle/>
          <a:p>
            <a:r>
              <a:rPr lang="en-US" dirty="0"/>
              <a:t>#3</a:t>
            </a:r>
          </a:p>
          <a:p>
            <a:r>
              <a:rPr lang="en-US" dirty="0"/>
              <a:t>Short or middle Backhands pull x </a:t>
            </a:r>
            <a:r>
              <a:rPr lang="en-US" dirty="0" err="1"/>
              <a:t>crt</a:t>
            </a:r>
            <a:endParaRPr lang="en-US" dirty="0"/>
          </a:p>
        </p:txBody>
      </p:sp>
    </p:spTree>
    <p:extLst>
      <p:ext uri="{BB962C8B-B14F-4D97-AF65-F5344CB8AC3E}">
        <p14:creationId xmlns:p14="http://schemas.microsoft.com/office/powerpoint/2010/main" val="1950131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lines and arrows&#10;&#10;Description automatically generated">
            <a:extLst>
              <a:ext uri="{FF2B5EF4-FFF2-40B4-BE49-F238E27FC236}">
                <a16:creationId xmlns:a16="http://schemas.microsoft.com/office/drawing/2014/main" id="{03C27CE8-D5EC-F122-7B92-DEB0DF31C289}"/>
              </a:ext>
            </a:extLst>
          </p:cNvPr>
          <p:cNvPicPr>
            <a:picLocks noChangeAspect="1"/>
          </p:cNvPicPr>
          <p:nvPr/>
        </p:nvPicPr>
        <p:blipFill>
          <a:blip r:embed="rId2">
            <a:extLst>
              <a:ext uri="{28A0092B-C50C-407E-A947-70E740481C1C}">
                <a14:useLocalDpi xmlns:a14="http://schemas.microsoft.com/office/drawing/2010/main" val="0"/>
              </a:ext>
            </a:extLst>
          </a:blip>
          <a:srcRect t="12824" r="-1" b="8012"/>
          <a:stretch/>
        </p:blipFill>
        <p:spPr>
          <a:xfrm>
            <a:off x="20" y="431"/>
            <a:ext cx="8115280" cy="6408311"/>
          </a:xfrm>
          <a:prstGeom prst="rect">
            <a:avLst/>
          </a:prstGeom>
        </p:spPr>
      </p:pic>
      <p:sp>
        <p:nvSpPr>
          <p:cNvPr id="4" name="TextBox 3">
            <a:extLst>
              <a:ext uri="{FF2B5EF4-FFF2-40B4-BE49-F238E27FC236}">
                <a16:creationId xmlns:a16="http://schemas.microsoft.com/office/drawing/2014/main" id="{D2F944E9-96E4-0083-0FAD-B2B8ED0C083D}"/>
              </a:ext>
            </a:extLst>
          </p:cNvPr>
          <p:cNvSpPr txBox="1"/>
          <p:nvPr/>
        </p:nvSpPr>
        <p:spPr>
          <a:xfrm>
            <a:off x="8643193" y="2418408"/>
            <a:ext cx="2942813" cy="3540265"/>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#4</a:t>
            </a:r>
          </a:p>
          <a:p>
            <a:pPr indent="-228600">
              <a:lnSpc>
                <a:spcPct val="90000"/>
              </a:lnSpc>
              <a:spcAft>
                <a:spcPts val="600"/>
              </a:spcAft>
              <a:buFont typeface="Arial" panose="020B0604020202020204" pitchFamily="34" charset="0"/>
              <a:buChar char="•"/>
            </a:pPr>
            <a:r>
              <a:rPr lang="en-US" sz="2000" dirty="0"/>
              <a:t>High risk high payoff</a:t>
            </a:r>
          </a:p>
        </p:txBody>
      </p:sp>
      <p:sp>
        <p:nvSpPr>
          <p:cNvPr id="11"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60837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lines and arrows&#10;&#10;Description automatically generated">
            <a:extLst>
              <a:ext uri="{FF2B5EF4-FFF2-40B4-BE49-F238E27FC236}">
                <a16:creationId xmlns:a16="http://schemas.microsoft.com/office/drawing/2014/main" id="{E7A0E4ED-E659-0C27-F961-266DAE949DC7}"/>
              </a:ext>
            </a:extLst>
          </p:cNvPr>
          <p:cNvPicPr>
            <a:picLocks noChangeAspect="1"/>
          </p:cNvPicPr>
          <p:nvPr/>
        </p:nvPicPr>
        <p:blipFill>
          <a:blip r:embed="rId2">
            <a:extLst>
              <a:ext uri="{28A0092B-C50C-407E-A947-70E740481C1C}">
                <a14:useLocalDpi xmlns:a14="http://schemas.microsoft.com/office/drawing/2010/main" val="0"/>
              </a:ext>
            </a:extLst>
          </a:blip>
          <a:srcRect t="13743" r="-1" b="7291"/>
          <a:stretch/>
        </p:blipFill>
        <p:spPr>
          <a:xfrm>
            <a:off x="20" y="431"/>
            <a:ext cx="8115280" cy="6408311"/>
          </a:xfrm>
          <a:prstGeom prst="rect">
            <a:avLst/>
          </a:prstGeom>
        </p:spPr>
      </p:pic>
      <p:sp>
        <p:nvSpPr>
          <p:cNvPr id="4" name="TextBox 3">
            <a:extLst>
              <a:ext uri="{FF2B5EF4-FFF2-40B4-BE49-F238E27FC236}">
                <a16:creationId xmlns:a16="http://schemas.microsoft.com/office/drawing/2014/main" id="{EA0EF1B6-1715-4792-70BC-06F9B030C6F5}"/>
              </a:ext>
            </a:extLst>
          </p:cNvPr>
          <p:cNvSpPr txBox="1"/>
          <p:nvPr/>
        </p:nvSpPr>
        <p:spPr>
          <a:xfrm>
            <a:off x="8643193" y="2418408"/>
            <a:ext cx="2942813" cy="3540265"/>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Forehands – wide and deep go inside out, short and middle – inside in</a:t>
            </a:r>
          </a:p>
        </p:txBody>
      </p:sp>
      <p:sp>
        <p:nvSpPr>
          <p:cNvPr id="11"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50654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lines and arrows&#10;&#10;Description automatically generated">
            <a:extLst>
              <a:ext uri="{FF2B5EF4-FFF2-40B4-BE49-F238E27FC236}">
                <a16:creationId xmlns:a16="http://schemas.microsoft.com/office/drawing/2014/main" id="{75BDAF6F-BD6A-4CF8-DF77-D111C27F5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3" y="-41965"/>
            <a:ext cx="8157460" cy="6899965"/>
          </a:xfrm>
          <a:prstGeom prst="rect">
            <a:avLst/>
          </a:prstGeom>
        </p:spPr>
      </p:pic>
    </p:spTree>
    <p:extLst>
      <p:ext uri="{BB962C8B-B14F-4D97-AF65-F5344CB8AC3E}">
        <p14:creationId xmlns:p14="http://schemas.microsoft.com/office/powerpoint/2010/main" val="12475368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lines and lines&#10;&#10;Description automatically generated">
            <a:extLst>
              <a:ext uri="{FF2B5EF4-FFF2-40B4-BE49-F238E27FC236}">
                <a16:creationId xmlns:a16="http://schemas.microsoft.com/office/drawing/2014/main" id="{1005494D-B0D8-3A20-1813-CF0000BD2C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9"/>
            <a:ext cx="6662130" cy="6857570"/>
          </a:xfrm>
          <a:prstGeom prst="rect">
            <a:avLst/>
          </a:prstGeom>
        </p:spPr>
      </p:pic>
    </p:spTree>
    <p:extLst>
      <p:ext uri="{BB962C8B-B14F-4D97-AF65-F5344CB8AC3E}">
        <p14:creationId xmlns:p14="http://schemas.microsoft.com/office/powerpoint/2010/main" val="5096964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arrows pointing to the side&#10;&#10;Description automatically generated">
            <a:extLst>
              <a:ext uri="{FF2B5EF4-FFF2-40B4-BE49-F238E27FC236}">
                <a16:creationId xmlns:a16="http://schemas.microsoft.com/office/drawing/2014/main" id="{7E1776A5-6CA5-DCBD-174B-ADCF1E9C60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9267" y="457200"/>
            <a:ext cx="5973466" cy="5943600"/>
          </a:xfrm>
          <a:prstGeom prst="rect">
            <a:avLst/>
          </a:prstGeom>
        </p:spPr>
      </p:pic>
    </p:spTree>
    <p:extLst>
      <p:ext uri="{BB962C8B-B14F-4D97-AF65-F5344CB8AC3E}">
        <p14:creationId xmlns:p14="http://schemas.microsoft.com/office/powerpoint/2010/main" val="15208826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lines and arrows&#10;&#10;Description automatically generated">
            <a:extLst>
              <a:ext uri="{FF2B5EF4-FFF2-40B4-BE49-F238E27FC236}">
                <a16:creationId xmlns:a16="http://schemas.microsoft.com/office/drawing/2014/main" id="{D7214EB5-9239-3F34-905D-3676ED792D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1743" y="457200"/>
            <a:ext cx="5988513" cy="5943600"/>
          </a:xfrm>
          <a:prstGeom prst="rect">
            <a:avLst/>
          </a:prstGeom>
        </p:spPr>
      </p:pic>
    </p:spTree>
    <p:extLst>
      <p:ext uri="{BB962C8B-B14F-4D97-AF65-F5344CB8AC3E}">
        <p14:creationId xmlns:p14="http://schemas.microsoft.com/office/powerpoint/2010/main" val="14162340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text and symbols&#10;&#10;Description automatically generated with medium confidence">
            <a:extLst>
              <a:ext uri="{FF2B5EF4-FFF2-40B4-BE49-F238E27FC236}">
                <a16:creationId xmlns:a16="http://schemas.microsoft.com/office/drawing/2014/main" id="{91476723-50A1-48CC-230A-E7664927D7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6752" y="457200"/>
            <a:ext cx="5958496" cy="5943600"/>
          </a:xfrm>
          <a:prstGeom prst="rect">
            <a:avLst/>
          </a:prstGeom>
        </p:spPr>
      </p:pic>
    </p:spTree>
    <p:extLst>
      <p:ext uri="{BB962C8B-B14F-4D97-AF65-F5344CB8AC3E}">
        <p14:creationId xmlns:p14="http://schemas.microsoft.com/office/powerpoint/2010/main" val="36819871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66402"/>
            <a:ext cx="12191998" cy="1590742"/>
          </a:xfrm>
          <a:prstGeom prst="rect">
            <a:avLst/>
          </a:prstGeom>
          <a:gradFill>
            <a:gsLst>
              <a:gs pos="0">
                <a:srgbClr val="000000"/>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70175"/>
            <a:ext cx="12185331" cy="1590742"/>
          </a:xfrm>
          <a:prstGeom prst="rect">
            <a:avLst/>
          </a:prstGeom>
          <a:gradFill>
            <a:gsLst>
              <a:gs pos="0">
                <a:schemeClr val="accent1">
                  <a:alpha val="0"/>
                </a:schemeClr>
              </a:gs>
              <a:gs pos="100000">
                <a:schemeClr val="accent1">
                  <a:lumMod val="5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5265546"/>
            <a:ext cx="4076698" cy="1590742"/>
          </a:xfrm>
          <a:prstGeom prst="rect">
            <a:avLst/>
          </a:prstGeom>
          <a:gradFill>
            <a:gsLst>
              <a:gs pos="0">
                <a:schemeClr val="accent1">
                  <a:lumMod val="50000"/>
                </a:schemeClr>
              </a:gs>
              <a:gs pos="100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3335" y="5263483"/>
            <a:ext cx="12192000" cy="1597433"/>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lines and a net&#10;&#10;Description automatically generated">
            <a:extLst>
              <a:ext uri="{FF2B5EF4-FFF2-40B4-BE49-F238E27FC236}">
                <a16:creationId xmlns:a16="http://schemas.microsoft.com/office/drawing/2014/main" id="{5566826C-FEA2-9669-7C3A-00A4C2B15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8758" y="0"/>
            <a:ext cx="6685036" cy="6856288"/>
          </a:xfrm>
          <a:prstGeom prst="rect">
            <a:avLst/>
          </a:prstGeom>
        </p:spPr>
      </p:pic>
      <p:sp>
        <p:nvSpPr>
          <p:cNvPr id="2" name="TextBox 1">
            <a:extLst>
              <a:ext uri="{FF2B5EF4-FFF2-40B4-BE49-F238E27FC236}">
                <a16:creationId xmlns:a16="http://schemas.microsoft.com/office/drawing/2014/main" id="{AD1AD934-CDF2-2653-8B81-765CCD0B830C}"/>
              </a:ext>
            </a:extLst>
          </p:cNvPr>
          <p:cNvSpPr txBox="1"/>
          <p:nvPr/>
        </p:nvSpPr>
        <p:spPr>
          <a:xfrm>
            <a:off x="62001" y="300799"/>
            <a:ext cx="8332826" cy="1119982"/>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b="1" dirty="0"/>
              <a:t>LIKE A BOXER, punish the weakness</a:t>
            </a:r>
          </a:p>
          <a:p>
            <a:pPr indent="-228600">
              <a:lnSpc>
                <a:spcPct val="90000"/>
              </a:lnSpc>
              <a:spcAft>
                <a:spcPts val="600"/>
              </a:spcAft>
              <a:buFont typeface="Arial" panose="020B0604020202020204" pitchFamily="34" charset="0"/>
              <a:buChar char="•"/>
            </a:pPr>
            <a:r>
              <a:rPr lang="en-US" sz="2000" b="1" dirty="0"/>
              <a:t>Hit here until the other player cheats</a:t>
            </a:r>
          </a:p>
          <a:p>
            <a:pPr>
              <a:lnSpc>
                <a:spcPct val="90000"/>
              </a:lnSpc>
              <a:spcAft>
                <a:spcPts val="600"/>
              </a:spcAft>
            </a:pPr>
            <a:r>
              <a:rPr lang="en-US" sz="2000" b="1" dirty="0"/>
              <a:t> to that side then exploit the open court</a:t>
            </a:r>
          </a:p>
        </p:txBody>
      </p:sp>
    </p:spTree>
    <p:extLst>
      <p:ext uri="{BB962C8B-B14F-4D97-AF65-F5344CB8AC3E}">
        <p14:creationId xmlns:p14="http://schemas.microsoft.com/office/powerpoint/2010/main" val="19289297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text overlay&#10;&#10;Description automatically generated">
            <a:extLst>
              <a:ext uri="{FF2B5EF4-FFF2-40B4-BE49-F238E27FC236}">
                <a16:creationId xmlns:a16="http://schemas.microsoft.com/office/drawing/2014/main" id="{C7B677D7-E73D-EDF6-8F3F-4031E99718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9267" y="457200"/>
            <a:ext cx="5973466" cy="5943600"/>
          </a:xfrm>
          <a:prstGeom prst="rect">
            <a:avLst/>
          </a:prstGeom>
        </p:spPr>
      </p:pic>
    </p:spTree>
    <p:extLst>
      <p:ext uri="{BB962C8B-B14F-4D97-AF65-F5344CB8AC3E}">
        <p14:creationId xmlns:p14="http://schemas.microsoft.com/office/powerpoint/2010/main" val="17711105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lines and words&#10;&#10;Description automatically generated">
            <a:extLst>
              <a:ext uri="{FF2B5EF4-FFF2-40B4-BE49-F238E27FC236}">
                <a16:creationId xmlns:a16="http://schemas.microsoft.com/office/drawing/2014/main" id="{432C1B27-07F8-6A05-96FE-C37DE0B8BD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457200"/>
            <a:ext cx="5943600" cy="5943600"/>
          </a:xfrm>
          <a:prstGeom prst="rect">
            <a:avLst/>
          </a:prstGeom>
        </p:spPr>
      </p:pic>
    </p:spTree>
    <p:extLst>
      <p:ext uri="{BB962C8B-B14F-4D97-AF65-F5344CB8AC3E}">
        <p14:creationId xmlns:p14="http://schemas.microsoft.com/office/powerpoint/2010/main" val="34521939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net and words&#10;&#10;Description automatically generated">
            <a:extLst>
              <a:ext uri="{FF2B5EF4-FFF2-40B4-BE49-F238E27FC236}">
                <a16:creationId xmlns:a16="http://schemas.microsoft.com/office/drawing/2014/main" id="{232F72D0-E603-D175-AC81-7F2870332E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199" y="140367"/>
            <a:ext cx="6573253" cy="6573253"/>
          </a:xfrm>
          <a:prstGeom prst="rect">
            <a:avLst/>
          </a:prstGeom>
        </p:spPr>
      </p:pic>
    </p:spTree>
    <p:extLst>
      <p:ext uri="{BB962C8B-B14F-4D97-AF65-F5344CB8AC3E}">
        <p14:creationId xmlns:p14="http://schemas.microsoft.com/office/powerpoint/2010/main" val="2601400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net&#10;&#10;Description automatically generated">
            <a:extLst>
              <a:ext uri="{FF2B5EF4-FFF2-40B4-BE49-F238E27FC236}">
                <a16:creationId xmlns:a16="http://schemas.microsoft.com/office/drawing/2014/main" id="{C29CAD98-BE48-6290-EC35-B65F2E59D9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457200"/>
            <a:ext cx="5943600" cy="5943600"/>
          </a:xfrm>
          <a:prstGeom prst="rect">
            <a:avLst/>
          </a:prstGeom>
        </p:spPr>
      </p:pic>
    </p:spTree>
    <p:extLst>
      <p:ext uri="{BB962C8B-B14F-4D97-AF65-F5344CB8AC3E}">
        <p14:creationId xmlns:p14="http://schemas.microsoft.com/office/powerpoint/2010/main" val="25673949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lines and words&#10;&#10;Description automatically generated">
            <a:extLst>
              <a:ext uri="{FF2B5EF4-FFF2-40B4-BE49-F238E27FC236}">
                <a16:creationId xmlns:a16="http://schemas.microsoft.com/office/drawing/2014/main" id="{FBC8F5DE-9D14-1F2F-2923-94CC4C3D56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6752" y="457200"/>
            <a:ext cx="5958496" cy="5943600"/>
          </a:xfrm>
          <a:prstGeom prst="rect">
            <a:avLst/>
          </a:prstGeom>
        </p:spPr>
      </p:pic>
    </p:spTree>
    <p:extLst>
      <p:ext uri="{BB962C8B-B14F-4D97-AF65-F5344CB8AC3E}">
        <p14:creationId xmlns:p14="http://schemas.microsoft.com/office/powerpoint/2010/main" val="24861147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lines and words&#10;&#10;Description automatically generated">
            <a:extLst>
              <a:ext uri="{FF2B5EF4-FFF2-40B4-BE49-F238E27FC236}">
                <a16:creationId xmlns:a16="http://schemas.microsoft.com/office/drawing/2014/main" id="{495A6D80-F5A6-8901-B469-FC73479500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6962" y="108283"/>
            <a:ext cx="6545480" cy="6529117"/>
          </a:xfrm>
          <a:prstGeom prst="rect">
            <a:avLst/>
          </a:prstGeom>
        </p:spPr>
      </p:pic>
    </p:spTree>
    <p:extLst>
      <p:ext uri="{BB962C8B-B14F-4D97-AF65-F5344CB8AC3E}">
        <p14:creationId xmlns:p14="http://schemas.microsoft.com/office/powerpoint/2010/main" val="21168437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lines and points&#10;&#10;Description automatically generated">
            <a:extLst>
              <a:ext uri="{FF2B5EF4-FFF2-40B4-BE49-F238E27FC236}">
                <a16:creationId xmlns:a16="http://schemas.microsoft.com/office/drawing/2014/main" id="{C2E1460E-F482-EFEC-D61B-920340B4F0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9267" y="457200"/>
            <a:ext cx="5973466" cy="5943600"/>
          </a:xfrm>
          <a:prstGeom prst="rect">
            <a:avLst/>
          </a:prstGeom>
        </p:spPr>
      </p:pic>
    </p:spTree>
    <p:extLst>
      <p:ext uri="{BB962C8B-B14F-4D97-AF65-F5344CB8AC3E}">
        <p14:creationId xmlns:p14="http://schemas.microsoft.com/office/powerpoint/2010/main" val="4827364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ennis court with lines and words&#10;&#10;Description automatically generated">
            <a:extLst>
              <a:ext uri="{FF2B5EF4-FFF2-40B4-BE49-F238E27FC236}">
                <a16:creationId xmlns:a16="http://schemas.microsoft.com/office/drawing/2014/main" id="{BB9B93C6-8484-4780-7F96-BA614BBC38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9267" y="457200"/>
            <a:ext cx="5973466" cy="5943600"/>
          </a:xfrm>
          <a:prstGeom prst="rect">
            <a:avLst/>
          </a:prstGeom>
        </p:spPr>
      </p:pic>
    </p:spTree>
    <p:extLst>
      <p:ext uri="{BB962C8B-B14F-4D97-AF65-F5344CB8AC3E}">
        <p14:creationId xmlns:p14="http://schemas.microsoft.com/office/powerpoint/2010/main" val="12895384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5" name="Straight Connector 14">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1" name="Oval 20">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1" name="Straight Connector 30">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6" name="Rectangle 35">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9" name="Straight Connector 38">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aphicFrame>
        <p:nvGraphicFramePr>
          <p:cNvPr id="6" name="TextBox 3">
            <a:extLst>
              <a:ext uri="{FF2B5EF4-FFF2-40B4-BE49-F238E27FC236}">
                <a16:creationId xmlns:a16="http://schemas.microsoft.com/office/drawing/2014/main" id="{C41C144A-0C44-4398-B7DB-F799289F4DB9}"/>
              </a:ext>
            </a:extLst>
          </p:cNvPr>
          <p:cNvGraphicFramePr/>
          <p:nvPr>
            <p:extLst>
              <p:ext uri="{D42A27DB-BD31-4B8C-83A1-F6EECF244321}">
                <p14:modId xmlns:p14="http://schemas.microsoft.com/office/powerpoint/2010/main" val="3461156972"/>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4808341"/>
      </p:ext>
    </p:extLst>
  </p:cSld>
  <p:clrMapOvr>
    <a:overrideClrMapping bg1="dk1" tx1="lt1" bg2="dk2" tx2="lt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4" name="Straight Connector 13">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0" name="Oval 19">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0" name="Straight Connector 29">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8" name="Straight Connector 37">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aphicFrame>
        <p:nvGraphicFramePr>
          <p:cNvPr id="5" name="TextBox 2">
            <a:extLst>
              <a:ext uri="{FF2B5EF4-FFF2-40B4-BE49-F238E27FC236}">
                <a16:creationId xmlns:a16="http://schemas.microsoft.com/office/drawing/2014/main" id="{74490D47-95E9-B042-FFEA-4946786E2256}"/>
              </a:ext>
            </a:extLst>
          </p:cNvPr>
          <p:cNvGraphicFramePr/>
          <p:nvPr>
            <p:extLst>
              <p:ext uri="{D42A27DB-BD31-4B8C-83A1-F6EECF244321}">
                <p14:modId xmlns:p14="http://schemas.microsoft.com/office/powerpoint/2010/main" val="2103725132"/>
              </p:ext>
            </p:extLst>
          </p:nvPr>
        </p:nvGraphicFramePr>
        <p:xfrm>
          <a:off x="4192142" y="317578"/>
          <a:ext cx="7770187" cy="61984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4" name="Group 33">
            <a:extLst>
              <a:ext uri="{FF2B5EF4-FFF2-40B4-BE49-F238E27FC236}">
                <a16:creationId xmlns:a16="http://schemas.microsoft.com/office/drawing/2014/main" id="{20203806-D6C2-31E2-8770-F2B3E6B99F6C}"/>
              </a:ext>
            </a:extLst>
          </p:cNvPr>
          <p:cNvGrpSpPr/>
          <p:nvPr/>
        </p:nvGrpSpPr>
        <p:grpSpPr>
          <a:xfrm>
            <a:off x="201891" y="1742469"/>
            <a:ext cx="3751488" cy="3477316"/>
            <a:chOff x="634593" y="2289"/>
            <a:chExt cx="2235217" cy="1341130"/>
          </a:xfrm>
        </p:grpSpPr>
        <p:sp>
          <p:nvSpPr>
            <p:cNvPr id="36" name="Rectangle 35">
              <a:extLst>
                <a:ext uri="{FF2B5EF4-FFF2-40B4-BE49-F238E27FC236}">
                  <a16:creationId xmlns:a16="http://schemas.microsoft.com/office/drawing/2014/main" id="{E143D638-65A6-16E9-D97B-BA2A23E6D01B}"/>
                </a:ext>
              </a:extLst>
            </p:cNvPr>
            <p:cNvSpPr/>
            <p:nvPr/>
          </p:nvSpPr>
          <p:spPr>
            <a:xfrm>
              <a:off x="634593" y="2289"/>
              <a:ext cx="2235217" cy="1341130"/>
            </a:xfrm>
            <a:prstGeom prst="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42" name="TextBox 41">
              <a:extLst>
                <a:ext uri="{FF2B5EF4-FFF2-40B4-BE49-F238E27FC236}">
                  <a16:creationId xmlns:a16="http://schemas.microsoft.com/office/drawing/2014/main" id="{FD5C3A3E-A985-AA5F-7289-D8B7FD7F8108}"/>
                </a:ext>
              </a:extLst>
            </p:cNvPr>
            <p:cNvSpPr txBox="1"/>
            <p:nvPr/>
          </p:nvSpPr>
          <p:spPr>
            <a:xfrm>
              <a:off x="634593" y="2289"/>
              <a:ext cx="2235217" cy="13411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9527" tIns="114968" rIns="109527" bIns="114968" numCol="1" spcCol="1270" anchor="ctr" anchorCtr="0">
              <a:noAutofit/>
            </a:bodyPr>
            <a:lstStyle/>
            <a:p>
              <a:pPr marL="0" lvl="0" indent="0" algn="ctr" defTabSz="533400">
                <a:lnSpc>
                  <a:spcPct val="90000"/>
                </a:lnSpc>
                <a:spcBef>
                  <a:spcPct val="0"/>
                </a:spcBef>
                <a:spcAft>
                  <a:spcPct val="35000"/>
                </a:spcAft>
                <a:buNone/>
              </a:pPr>
              <a:r>
                <a:rPr lang="en-US" sz="2400" b="1" kern="1200" dirty="0"/>
                <a:t>DNO / OND</a:t>
              </a:r>
              <a:endParaRPr lang="en-US" sz="2400" kern="1200" dirty="0"/>
            </a:p>
          </p:txBody>
        </p:sp>
      </p:grpSp>
    </p:spTree>
    <p:extLst>
      <p:ext uri="{BB962C8B-B14F-4D97-AF65-F5344CB8AC3E}">
        <p14:creationId xmlns:p14="http://schemas.microsoft.com/office/powerpoint/2010/main" val="99724994"/>
      </p:ext>
    </p:extLst>
  </p:cSld>
  <p:clrMapOvr>
    <a:overrideClrMapping bg1="dk1" tx1="lt1" bg2="dk2" tx2="lt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5" name="Straight Connector 14">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1" name="Oval 20">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1" name="Straight Connector 30">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6" name="Rectangle 35">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9" name="Straight Connector 38">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aphicFrame>
        <p:nvGraphicFramePr>
          <p:cNvPr id="6" name="TextBox 3">
            <a:extLst>
              <a:ext uri="{FF2B5EF4-FFF2-40B4-BE49-F238E27FC236}">
                <a16:creationId xmlns:a16="http://schemas.microsoft.com/office/drawing/2014/main" id="{1196C7D9-DE90-CA12-8FFD-EB5E459AEBEE}"/>
              </a:ext>
            </a:extLst>
          </p:cNvPr>
          <p:cNvGraphicFramePr/>
          <p:nvPr>
            <p:extLst>
              <p:ext uri="{D42A27DB-BD31-4B8C-83A1-F6EECF244321}">
                <p14:modId xmlns:p14="http://schemas.microsoft.com/office/powerpoint/2010/main" val="3482005072"/>
              </p:ext>
            </p:extLst>
          </p:nvPr>
        </p:nvGraphicFramePr>
        <p:xfrm>
          <a:off x="4915946" y="494622"/>
          <a:ext cx="6736474" cy="5963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0889989"/>
      </p:ext>
    </p:extLst>
  </p:cSld>
  <p:clrMapOvr>
    <a:overrideClrMapping bg1="dk1" tx1="lt1" bg2="dk2" tx2="lt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ist of tennis players&#10;&#10;Description automatically generated with medium confidence">
            <a:extLst>
              <a:ext uri="{FF2B5EF4-FFF2-40B4-BE49-F238E27FC236}">
                <a16:creationId xmlns:a16="http://schemas.microsoft.com/office/drawing/2014/main" id="{0E486223-6555-B718-01EF-EE3896B8AE0C}"/>
              </a:ext>
            </a:extLst>
          </p:cNvPr>
          <p:cNvPicPr>
            <a:picLocks noChangeAspect="1"/>
          </p:cNvPicPr>
          <p:nvPr/>
        </p:nvPicPr>
        <p:blipFill>
          <a:blip r:embed="rId2"/>
          <a:stretch>
            <a:fillRect/>
          </a:stretch>
        </p:blipFill>
        <p:spPr>
          <a:xfrm>
            <a:off x="855785" y="44449"/>
            <a:ext cx="10644553" cy="6813551"/>
          </a:xfrm>
          <a:prstGeom prst="rect">
            <a:avLst/>
          </a:prstGeom>
        </p:spPr>
      </p:pic>
    </p:spTree>
    <p:extLst>
      <p:ext uri="{BB962C8B-B14F-4D97-AF65-F5344CB8AC3E}">
        <p14:creationId xmlns:p14="http://schemas.microsoft.com/office/powerpoint/2010/main" val="35680377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8EDBE988-1ECF-32C1-1358-71FA19D91473}"/>
              </a:ext>
            </a:extLst>
          </p:cNvPr>
          <p:cNvGraphicFramePr>
            <a:graphicFrameLocks noChangeAspect="1"/>
          </p:cNvGraphicFramePr>
          <p:nvPr>
            <p:extLst>
              <p:ext uri="{D42A27DB-BD31-4B8C-83A1-F6EECF244321}">
                <p14:modId xmlns:p14="http://schemas.microsoft.com/office/powerpoint/2010/main" val="268411266"/>
              </p:ext>
            </p:extLst>
          </p:nvPr>
        </p:nvGraphicFramePr>
        <p:xfrm>
          <a:off x="115885" y="246185"/>
          <a:ext cx="11982330" cy="6532757"/>
        </p:xfrm>
        <a:graphic>
          <a:graphicData uri="http://schemas.openxmlformats.org/presentationml/2006/ole">
            <mc:AlternateContent xmlns:mc="http://schemas.openxmlformats.org/markup-compatibility/2006">
              <mc:Choice xmlns:v="urn:schemas-microsoft-com:vml" Requires="v">
                <p:oleObj name="Document" r:id="rId3" imgW="5943600" imgH="3530600" progId="Word.Document.12">
                  <p:embed/>
                </p:oleObj>
              </mc:Choice>
              <mc:Fallback>
                <p:oleObj name="Document" r:id="rId3" imgW="5943600" imgH="3530600" progId="Word.Document.12">
                  <p:embed/>
                  <p:pic>
                    <p:nvPicPr>
                      <p:cNvPr id="2" name="Object 1">
                        <a:extLst>
                          <a:ext uri="{FF2B5EF4-FFF2-40B4-BE49-F238E27FC236}">
                            <a16:creationId xmlns:a16="http://schemas.microsoft.com/office/drawing/2014/main" id="{8EDBE988-1ECF-32C1-1358-71FA19D91473}"/>
                          </a:ext>
                        </a:extLst>
                      </p:cNvPr>
                      <p:cNvPicPr/>
                      <p:nvPr/>
                    </p:nvPicPr>
                    <p:blipFill>
                      <a:blip r:embed="rId4"/>
                      <a:stretch>
                        <a:fillRect/>
                      </a:stretch>
                    </p:blipFill>
                    <p:spPr>
                      <a:xfrm>
                        <a:off x="115885" y="246185"/>
                        <a:ext cx="11982330" cy="6532757"/>
                      </a:xfrm>
                      <a:prstGeom prst="rect">
                        <a:avLst/>
                      </a:prstGeom>
                      <a:solidFill>
                        <a:srgbClr val="0070C0"/>
                      </a:solidFill>
                    </p:spPr>
                  </p:pic>
                </p:oleObj>
              </mc:Fallback>
            </mc:AlternateContent>
          </a:graphicData>
        </a:graphic>
      </p:graphicFrame>
    </p:spTree>
    <p:extLst>
      <p:ext uri="{BB962C8B-B14F-4D97-AF65-F5344CB8AC3E}">
        <p14:creationId xmlns:p14="http://schemas.microsoft.com/office/powerpoint/2010/main" val="38697967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09AD2E67-CA7E-DFC7-BA5C-C69D0A801D69}"/>
              </a:ext>
            </a:extLst>
          </p:cNvPr>
          <p:cNvGraphicFramePr>
            <a:graphicFrameLocks noChangeAspect="1"/>
          </p:cNvGraphicFramePr>
          <p:nvPr>
            <p:extLst>
              <p:ext uri="{D42A27DB-BD31-4B8C-83A1-F6EECF244321}">
                <p14:modId xmlns:p14="http://schemas.microsoft.com/office/powerpoint/2010/main" val="3400414365"/>
              </p:ext>
            </p:extLst>
          </p:nvPr>
        </p:nvGraphicFramePr>
        <p:xfrm>
          <a:off x="2199862" y="135924"/>
          <a:ext cx="7184280" cy="6722076"/>
        </p:xfrm>
        <a:graphic>
          <a:graphicData uri="http://schemas.openxmlformats.org/presentationml/2006/ole">
            <mc:AlternateContent xmlns:mc="http://schemas.openxmlformats.org/markup-compatibility/2006">
              <mc:Choice xmlns:v="urn:schemas-microsoft-com:vml" Requires="v">
                <p:oleObj name="Document" r:id="rId2" imgW="7429500" imgH="9626600" progId="Word.Document.12">
                  <p:embed/>
                </p:oleObj>
              </mc:Choice>
              <mc:Fallback>
                <p:oleObj name="Document" r:id="rId2" imgW="7429500" imgH="9626600" progId="Word.Document.12">
                  <p:embed/>
                  <p:pic>
                    <p:nvPicPr>
                      <p:cNvPr id="2" name="Object 1">
                        <a:extLst>
                          <a:ext uri="{FF2B5EF4-FFF2-40B4-BE49-F238E27FC236}">
                            <a16:creationId xmlns:a16="http://schemas.microsoft.com/office/drawing/2014/main" id="{09AD2E67-CA7E-DFC7-BA5C-C69D0A801D69}"/>
                          </a:ext>
                        </a:extLst>
                      </p:cNvPr>
                      <p:cNvPicPr/>
                      <p:nvPr/>
                    </p:nvPicPr>
                    <p:blipFill>
                      <a:blip r:embed="rId3"/>
                      <a:stretch>
                        <a:fillRect/>
                      </a:stretch>
                    </p:blipFill>
                    <p:spPr>
                      <a:xfrm>
                        <a:off x="2199862" y="135924"/>
                        <a:ext cx="7184280" cy="6722076"/>
                      </a:xfrm>
                      <a:prstGeom prst="rect">
                        <a:avLst/>
                      </a:prstGeom>
                    </p:spPr>
                  </p:pic>
                </p:oleObj>
              </mc:Fallback>
            </mc:AlternateContent>
          </a:graphicData>
        </a:graphic>
      </p:graphicFrame>
    </p:spTree>
    <p:extLst>
      <p:ext uri="{BB962C8B-B14F-4D97-AF65-F5344CB8AC3E}">
        <p14:creationId xmlns:p14="http://schemas.microsoft.com/office/powerpoint/2010/main" val="16258663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59810</TotalTime>
  <Words>3379</Words>
  <Application>Microsoft Macintosh PowerPoint</Application>
  <PresentationFormat>Widescreen</PresentationFormat>
  <Paragraphs>519</Paragraphs>
  <Slides>65</Slides>
  <Notes>10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65</vt:i4>
      </vt:variant>
    </vt:vector>
  </HeadingPairs>
  <TitlesOfParts>
    <vt:vector size="72" baseType="lpstr">
      <vt:lpstr>Arial</vt:lpstr>
      <vt:lpstr>Calibri</vt:lpstr>
      <vt:lpstr>Calibri Light</vt:lpstr>
      <vt:lpstr>Open Sans</vt:lpstr>
      <vt:lpstr>Times New Roman</vt:lpstr>
      <vt:lpstr>Office Theme</vt:lpstr>
      <vt:lpstr>Document</vt:lpstr>
      <vt:lpstr>SINGLES RULES Raising your tennis IQ</vt:lpstr>
      <vt:lpstr>PowerPoint Presentation</vt:lpstr>
      <vt:lpstr>PowerPoint Presentation</vt:lpstr>
      <vt:lpstr>Winners and Errors</vt:lpstr>
      <vt:lpstr>PowerPoint Presentation</vt:lpstr>
      <vt:lpstr>PowerPoint Presentation</vt:lpstr>
      <vt:lpstr>Serving % - key to holding serve</vt:lpstr>
      <vt:lpstr>Serve + 1 Patterns</vt:lpstr>
      <vt:lpstr>PowerPoint Presentation</vt:lpstr>
      <vt:lpstr>PowerPoint Presentation</vt:lpstr>
      <vt:lpstr>PowerPoint Presentation</vt:lpstr>
      <vt:lpstr>PowerPoint Presentation</vt:lpstr>
      <vt:lpstr>PowerPoint Presentation</vt:lpstr>
      <vt:lpstr>FORCING AN ERROR - 8 Ways</vt:lpstr>
      <vt:lpstr>Patterns</vt:lpstr>
      <vt:lpstr>Federer –  First serves - deuce</vt:lpstr>
      <vt:lpstr>Federer –  Ad court  </vt:lpstr>
      <vt:lpstr>2nd Serve</vt:lpstr>
      <vt:lpstr>2nd Serve </vt:lpstr>
      <vt:lpstr>SERVING RULES</vt:lpstr>
      <vt:lpstr>SERVING RULES</vt:lpstr>
      <vt:lpstr>SERVE PLUS FOREHAND - NADAL</vt:lpstr>
      <vt:lpstr>Returns – make them better !</vt:lpstr>
      <vt:lpstr>Serve Situations</vt:lpstr>
      <vt:lpstr>Baseline – 50 % - mens</vt:lpstr>
      <vt:lpstr>Baseline – 50 % - womens</vt:lpstr>
      <vt:lpstr>SERVE AND VOLLEY</vt:lpstr>
      <vt:lpstr>PowerPoint Presentation</vt:lpstr>
      <vt:lpstr>PowerPoint Presentation</vt:lpstr>
      <vt:lpstr>PowerPoint Presentation</vt:lpstr>
      <vt:lpstr>COURT POSITIONONG – Closer to the baseline – Federer’s contact points VS Nadal’s depth</vt:lpstr>
      <vt:lpstr>Tactical court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Directionals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Singles Golden Rules</dc:title>
  <dc:creator>Ashley Hobson</dc:creator>
  <cp:lastModifiedBy>Ashley Hobson</cp:lastModifiedBy>
  <cp:revision>81</cp:revision>
  <dcterms:created xsi:type="dcterms:W3CDTF">2017-11-07T02:25:29Z</dcterms:created>
  <dcterms:modified xsi:type="dcterms:W3CDTF">2026-01-06T18:08:41Z</dcterms:modified>
</cp:coreProperties>
</file>